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8"/>
  </p:notesMasterIdLst>
  <p:sldIdLst>
    <p:sldId id="295" r:id="rId2"/>
    <p:sldId id="306" r:id="rId3"/>
    <p:sldId id="299" r:id="rId4"/>
    <p:sldId id="345" r:id="rId5"/>
    <p:sldId id="354" r:id="rId6"/>
    <p:sldId id="347" r:id="rId7"/>
    <p:sldId id="355" r:id="rId8"/>
    <p:sldId id="309" r:id="rId9"/>
    <p:sldId id="350" r:id="rId10"/>
    <p:sldId id="366" r:id="rId11"/>
    <p:sldId id="348" r:id="rId12"/>
    <p:sldId id="365" r:id="rId13"/>
    <p:sldId id="360" r:id="rId14"/>
    <p:sldId id="362" r:id="rId15"/>
    <p:sldId id="368" r:id="rId16"/>
    <p:sldId id="344" r:id="rId17"/>
    <p:sldId id="343" r:id="rId18"/>
    <p:sldId id="367" r:id="rId19"/>
    <p:sldId id="357" r:id="rId20"/>
    <p:sldId id="358" r:id="rId21"/>
    <p:sldId id="353" r:id="rId22"/>
    <p:sldId id="356" r:id="rId23"/>
    <p:sldId id="349" r:id="rId24"/>
    <p:sldId id="351" r:id="rId25"/>
    <p:sldId id="352" r:id="rId26"/>
    <p:sldId id="361" r:id="rId2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7A79C500-428E-4369-A9FA-17DF254AC232}">
          <p14:sldIdLst>
            <p14:sldId id="295"/>
            <p14:sldId id="306"/>
            <p14:sldId id="299"/>
            <p14:sldId id="345"/>
            <p14:sldId id="354"/>
            <p14:sldId id="347"/>
            <p14:sldId id="355"/>
            <p14:sldId id="309"/>
            <p14:sldId id="350"/>
            <p14:sldId id="366"/>
            <p14:sldId id="348"/>
          </p14:sldIdLst>
        </p14:section>
        <p14:section name="Untitled Section" id="{F18A0BC4-86CD-4253-8F9D-B2D45ED052B3}">
          <p14:sldIdLst>
            <p14:sldId id="365"/>
            <p14:sldId id="360"/>
            <p14:sldId id="362"/>
            <p14:sldId id="368"/>
          </p14:sldIdLst>
        </p14:section>
        <p14:section name="Untitled Section" id="{0E0DDB45-1724-416E-B669-09F5B38D750F}">
          <p14:sldIdLst>
            <p14:sldId id="344"/>
            <p14:sldId id="343"/>
            <p14:sldId id="367"/>
            <p14:sldId id="357"/>
            <p14:sldId id="358"/>
            <p14:sldId id="353"/>
            <p14:sldId id="356"/>
            <p14:sldId id="349"/>
            <p14:sldId id="351"/>
            <p14:sldId id="352"/>
            <p14:sldId id="36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wicki, John" initials="T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05" autoAdjust="0"/>
    <p:restoredTop sz="37456" autoAdjust="0"/>
  </p:normalViewPr>
  <p:slideViewPr>
    <p:cSldViewPr>
      <p:cViewPr varScale="1">
        <p:scale>
          <a:sx n="34" d="100"/>
          <a:sy n="34" d="100"/>
        </p:scale>
        <p:origin x="1781"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8"/>
    </p:cViewPr>
  </p:sorterViewPr>
  <p:notesViewPr>
    <p:cSldViewPr>
      <p:cViewPr>
        <p:scale>
          <a:sx n="105" d="100"/>
          <a:sy n="105" d="100"/>
        </p:scale>
        <p:origin x="-3156" y="2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ltLang="en-US" dirty="0"/>
          </a:p>
        </p:txBody>
      </p:sp>
      <p:sp>
        <p:nvSpPr>
          <p:cNvPr id="1024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ltLang="en-US" dirty="0"/>
          </a:p>
        </p:txBody>
      </p:sp>
      <p:sp>
        <p:nvSpPr>
          <p:cNvPr id="1024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927A0200-2D3B-417D-8731-64BCB36A84CE}" type="slidenum">
              <a:rPr lang="en-US" altLang="en-US"/>
              <a:pPr>
                <a:defRPr/>
              </a:pPr>
              <a:t>‹#›</a:t>
            </a:fld>
            <a:endParaRPr lang="en-US" altLang="en-US" dirty="0"/>
          </a:p>
        </p:txBody>
      </p:sp>
    </p:spTree>
    <p:extLst>
      <p:ext uri="{BB962C8B-B14F-4D97-AF65-F5344CB8AC3E}">
        <p14:creationId xmlns:p14="http://schemas.microsoft.com/office/powerpoint/2010/main" val="3232774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1181100" y="696913"/>
            <a:ext cx="4648200" cy="3486150"/>
          </a:xfrm>
          <a:ln/>
        </p:spPr>
      </p:sp>
      <p:sp>
        <p:nvSpPr>
          <p:cNvPr id="5123" name="Notes Placeholder 2"/>
          <p:cNvSpPr>
            <a:spLocks noGrp="1"/>
          </p:cNvSpPr>
          <p:nvPr>
            <p:ph type="body" idx="1"/>
          </p:nvPr>
        </p:nvSpPr>
        <p:spPr>
          <a:noFill/>
        </p:spPr>
        <p:txBody>
          <a:bodyPr/>
          <a:lstStyle/>
          <a:p>
            <a:r>
              <a:rPr lang="en-US" altLang="en-US" dirty="0" smtClean="0">
                <a:latin typeface="Arial" panose="020B0604020202020204" pitchFamily="34" charset="0"/>
              </a:rPr>
              <a:t>In this presentation we discuss the processing of the first water reservation adjudication between the state (DNR) and the USFSW.</a:t>
            </a:r>
          </a:p>
          <a:p>
            <a:endParaRPr lang="en-US" altLang="en-US" dirty="0">
              <a:latin typeface="Arial" panose="020B0604020202020204" pitchFamily="34" charset="0"/>
            </a:endParaRPr>
          </a:p>
          <a:p>
            <a:r>
              <a:rPr lang="en-US" altLang="en-US" dirty="0" smtClean="0">
                <a:latin typeface="Arial" panose="020B0604020202020204" pitchFamily="34" charset="0"/>
              </a:rPr>
              <a:t>We present </a:t>
            </a:r>
          </a:p>
          <a:p>
            <a:pPr marL="171450" indent="-171450">
              <a:buFont typeface="Arial" panose="020B0604020202020204" pitchFamily="34" charset="0"/>
              <a:buChar char="•"/>
            </a:pPr>
            <a:r>
              <a:rPr lang="en-US" altLang="en-US" dirty="0" smtClean="0">
                <a:latin typeface="Arial" panose="020B0604020202020204" pitchFamily="34" charset="0"/>
              </a:rPr>
              <a:t>details about each agency and our policies, </a:t>
            </a:r>
          </a:p>
          <a:p>
            <a:pPr marL="171450" indent="-171450">
              <a:buFont typeface="Arial" panose="020B0604020202020204" pitchFamily="34" charset="0"/>
              <a:buChar char="•"/>
            </a:pPr>
            <a:r>
              <a:rPr lang="en-US" altLang="en-US" dirty="0" smtClean="0">
                <a:latin typeface="Arial" panose="020B0604020202020204" pitchFamily="34" charset="0"/>
              </a:rPr>
              <a:t>details about the Uganik River and why it was selected for a water right and as the first adjudication, </a:t>
            </a:r>
          </a:p>
          <a:p>
            <a:pPr marL="171450" indent="-171450">
              <a:buFont typeface="Arial" panose="020B0604020202020204" pitchFamily="34" charset="0"/>
              <a:buChar char="•"/>
            </a:pPr>
            <a:r>
              <a:rPr lang="en-US" altLang="en-US" dirty="0" smtClean="0">
                <a:latin typeface="Arial" panose="020B0604020202020204" pitchFamily="34" charset="0"/>
              </a:rPr>
              <a:t>and then we will discuss the process and the outcome. </a:t>
            </a:r>
            <a:endParaRPr lang="en-US" altLang="en-US" dirty="0">
              <a:latin typeface="Arial" panose="020B0604020202020204" pitchFamily="34" charset="0"/>
            </a:endParaRPr>
          </a:p>
        </p:txBody>
      </p:sp>
      <p:sp>
        <p:nvSpPr>
          <p:cNvPr id="512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9AAB98F-971C-43A2-8B77-25B9B291E2E8}" type="slidenum">
              <a:rPr lang="en-US" altLang="en-US"/>
              <a:pPr/>
              <a:t>1</a:t>
            </a:fld>
            <a:endParaRPr lang="en-US" altLang="en-US" dirty="0"/>
          </a:p>
        </p:txBody>
      </p:sp>
    </p:spTree>
    <p:extLst>
      <p:ext uri="{BB962C8B-B14F-4D97-AF65-F5344CB8AC3E}">
        <p14:creationId xmlns:p14="http://schemas.microsoft.com/office/powerpoint/2010/main" val="2996801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Uganik River has</a:t>
            </a:r>
            <a:r>
              <a:rPr lang="en-US" baseline="0" dirty="0" smtClean="0"/>
              <a:t> 27 years of data associated with the USGS gage station 1951-1978), fish periodicity, and biologic data associated with refuge work</a:t>
            </a:r>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10</a:t>
            </a:fld>
            <a:endParaRPr lang="en-US" altLang="en-US" dirty="0"/>
          </a:p>
        </p:txBody>
      </p:sp>
    </p:spTree>
    <p:extLst>
      <p:ext uri="{BB962C8B-B14F-4D97-AF65-F5344CB8AC3E}">
        <p14:creationId xmlns:p14="http://schemas.microsoft.com/office/powerpoint/2010/main" val="105509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43000" y="685800"/>
            <a:ext cx="4648200" cy="3486150"/>
          </a:xfrm>
          <a:ln/>
        </p:spPr>
      </p:sp>
      <p:sp>
        <p:nvSpPr>
          <p:cNvPr id="24579" name="Notes Placeholder 2"/>
          <p:cNvSpPr>
            <a:spLocks noGrp="1"/>
          </p:cNvSpPr>
          <p:nvPr>
            <p:ph type="body" idx="1"/>
          </p:nvPr>
        </p:nvSpPr>
        <p:spPr>
          <a:noFill/>
        </p:spPr>
        <p:txBody>
          <a:bodyPr/>
          <a:lstStyle/>
          <a:p>
            <a:r>
              <a:rPr lang="en-US" altLang="en-US" dirty="0">
                <a:latin typeface="Arial" panose="020B0604020202020204" pitchFamily="34" charset="0"/>
              </a:rPr>
              <a:t>The Kodiak NWR was originally established to protect brown bear habitat, especially feeding and breeding habitat. Conservation of brown bear and their habitat is a purpose of Kodiak NWR under ANILCA.</a:t>
            </a:r>
          </a:p>
        </p:txBody>
      </p:sp>
      <p:sp>
        <p:nvSpPr>
          <p:cNvPr id="245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C6462590-8AF1-478F-9DAA-CA706802F967}" type="slidenum">
              <a:rPr lang="en-US" altLang="en-US"/>
              <a:pPr/>
              <a:t>11</a:t>
            </a:fld>
            <a:endParaRPr lang="en-US" altLang="en-US" dirty="0"/>
          </a:p>
        </p:txBody>
      </p:sp>
    </p:spTree>
    <p:extLst>
      <p:ext uri="{BB962C8B-B14F-4D97-AF65-F5344CB8AC3E}">
        <p14:creationId xmlns:p14="http://schemas.microsoft.com/office/powerpoint/2010/main" val="79704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to Uganik Bay and the River drainage</a:t>
            </a:r>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12</a:t>
            </a:fld>
            <a:endParaRPr lang="en-US" altLang="en-US" dirty="0"/>
          </a:p>
        </p:txBody>
      </p:sp>
    </p:spTree>
    <p:extLst>
      <p:ext uri="{BB962C8B-B14F-4D97-AF65-F5344CB8AC3E}">
        <p14:creationId xmlns:p14="http://schemas.microsoft.com/office/powerpoint/2010/main" val="1239244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there are no large tributaries entering the river in the reach that contribute at a point below the point of measurement. </a:t>
            </a:r>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13</a:t>
            </a:fld>
            <a:endParaRPr lang="en-US" altLang="en-US" dirty="0"/>
          </a:p>
        </p:txBody>
      </p:sp>
    </p:spTree>
    <p:extLst>
      <p:ext uri="{BB962C8B-B14F-4D97-AF65-F5344CB8AC3E}">
        <p14:creationId xmlns:p14="http://schemas.microsoft.com/office/powerpoint/2010/main" val="2592818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upstream</a:t>
            </a:r>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14</a:t>
            </a:fld>
            <a:endParaRPr lang="en-US" altLang="en-US" dirty="0"/>
          </a:p>
        </p:txBody>
      </p:sp>
    </p:spTree>
    <p:extLst>
      <p:ext uri="{BB962C8B-B14F-4D97-AF65-F5344CB8AC3E}">
        <p14:creationId xmlns:p14="http://schemas.microsoft.com/office/powerpoint/2010/main" val="3193756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Include both mean and median </a:t>
            </a:r>
            <a:r>
              <a:rPr lang="en-US" dirty="0" smtClean="0"/>
              <a:t>flow as well as each year’s hydrograph to show the variability of flow </a:t>
            </a:r>
          </a:p>
          <a:p>
            <a:pPr marL="171450" indent="-171450">
              <a:buFont typeface="Arial" panose="020B0604020202020204" pitchFamily="34" charset="0"/>
              <a:buChar char="•"/>
            </a:pPr>
            <a:r>
              <a:rPr lang="en-US" dirty="0"/>
              <a:t>The skewed mean (of this non normal or non-parametric variable) is not representative of the true monthly “normal” flow. </a:t>
            </a:r>
            <a:endParaRPr lang="en-US" dirty="0" smtClean="0"/>
          </a:p>
          <a:p>
            <a:pPr marL="171450" indent="-171450">
              <a:buFont typeface="Arial" panose="020B0604020202020204" pitchFamily="34" charset="0"/>
              <a:buChar char="•"/>
            </a:pPr>
            <a:r>
              <a:rPr lang="en-US" dirty="0" smtClean="0"/>
              <a:t>the </a:t>
            </a:r>
            <a:r>
              <a:rPr lang="en-US" dirty="0"/>
              <a:t>median value for a period of flow gives a better representation of the central tendency or normal of the period </a:t>
            </a:r>
            <a:endParaRPr lang="en-US" dirty="0" smtClean="0"/>
          </a:p>
          <a:p>
            <a:pPr marL="171450" indent="-171450">
              <a:buFont typeface="Arial" panose="020B0604020202020204" pitchFamily="34" charset="0"/>
              <a:buChar char="•"/>
            </a:pPr>
            <a:r>
              <a:rPr lang="en-US" dirty="0" smtClean="0"/>
              <a:t>The </a:t>
            </a:r>
            <a:r>
              <a:rPr lang="en-US" dirty="0"/>
              <a:t>median value for a period of flow is equivalent to the fifty percent exceedance probability (Q50) which is a statistically valid representation of normal </a:t>
            </a:r>
            <a:r>
              <a:rPr lang="en-US" dirty="0" smtClean="0"/>
              <a:t>flow. </a:t>
            </a:r>
            <a:endParaRPr lang="en-US" dirty="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15</a:t>
            </a:fld>
            <a:endParaRPr lang="en-US" altLang="en-US" dirty="0"/>
          </a:p>
        </p:txBody>
      </p:sp>
    </p:spTree>
    <p:extLst>
      <p:ext uri="{BB962C8B-B14F-4D97-AF65-F5344CB8AC3E}">
        <p14:creationId xmlns:p14="http://schemas.microsoft.com/office/powerpoint/2010/main" val="159068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Include both mean and median flow as well as each year’s hydrograph to show the variability of flow </a:t>
            </a:r>
          </a:p>
          <a:p>
            <a:pPr marL="171450" indent="-171450">
              <a:buFont typeface="Arial" panose="020B0604020202020204" pitchFamily="34" charset="0"/>
              <a:buChar char="•"/>
            </a:pPr>
            <a:r>
              <a:rPr lang="en-US" dirty="0"/>
              <a:t>The skewed mean (of this non normal or non-parametric variable) is not representative of the true monthly “normal” flow. </a:t>
            </a:r>
          </a:p>
          <a:p>
            <a:pPr marL="171450" indent="-171450">
              <a:buFont typeface="Arial" panose="020B0604020202020204" pitchFamily="34" charset="0"/>
              <a:buChar char="•"/>
            </a:pPr>
            <a:r>
              <a:rPr lang="en-US" dirty="0"/>
              <a:t>the median value for a period of flow gives a better representation of the central tendency or normal of the period </a:t>
            </a:r>
          </a:p>
          <a:p>
            <a:pPr marL="171450" indent="-171450">
              <a:buFont typeface="Arial" panose="020B0604020202020204" pitchFamily="34" charset="0"/>
              <a:buChar char="•"/>
            </a:pPr>
            <a:r>
              <a:rPr lang="en-US" dirty="0"/>
              <a:t>The median value for a period of flow is equivalent to the fifty percent exceedance probability (Q50) which is a statistically valid representation of normal flow. </a:t>
            </a:r>
          </a:p>
          <a:p>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16</a:t>
            </a:fld>
            <a:endParaRPr lang="en-US" altLang="en-US" dirty="0"/>
          </a:p>
        </p:txBody>
      </p:sp>
    </p:spTree>
    <p:extLst>
      <p:ext uri="{BB962C8B-B14F-4D97-AF65-F5344CB8AC3E}">
        <p14:creationId xmlns:p14="http://schemas.microsoft.com/office/powerpoint/2010/main" val="4023221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17</a:t>
            </a:fld>
            <a:endParaRPr lang="en-US" altLang="en-US" dirty="0"/>
          </a:p>
        </p:txBody>
      </p:sp>
    </p:spTree>
    <p:extLst>
      <p:ext uri="{BB962C8B-B14F-4D97-AF65-F5344CB8AC3E}">
        <p14:creationId xmlns:p14="http://schemas.microsoft.com/office/powerpoint/2010/main" val="159068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18</a:t>
            </a:fld>
            <a:endParaRPr lang="en-US" altLang="en-US" dirty="0"/>
          </a:p>
        </p:txBody>
      </p:sp>
    </p:spTree>
    <p:extLst>
      <p:ext uri="{BB962C8B-B14F-4D97-AF65-F5344CB8AC3E}">
        <p14:creationId xmlns:p14="http://schemas.microsoft.com/office/powerpoint/2010/main" val="1552122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Flow</a:t>
            </a:r>
            <a:r>
              <a:rPr lang="en-US" baseline="0" dirty="0"/>
              <a:t> determination can only result with compromise and consideration of each agencies purposes and responsibilities to the </a:t>
            </a:r>
            <a:r>
              <a:rPr lang="en-US" baseline="0" dirty="0" smtClean="0"/>
              <a:t>public</a:t>
            </a:r>
          </a:p>
          <a:p>
            <a:pPr marL="171450" indent="-171450">
              <a:buFont typeface="Arial" panose="020B0604020202020204" pitchFamily="34" charset="0"/>
              <a:buChar char="•"/>
            </a:pPr>
            <a:r>
              <a:rPr lang="en-US" baseline="0" dirty="0" smtClean="0"/>
              <a:t>FWS can always top file with the state or work to settle FRWR</a:t>
            </a:r>
            <a:r>
              <a:rPr lang="en-US" dirty="0" smtClean="0"/>
              <a:t> under our policy if the adjudicated flows to do meet the purposes of the refuge</a:t>
            </a:r>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19</a:t>
            </a:fld>
            <a:endParaRPr lang="en-US" altLang="en-US" dirty="0"/>
          </a:p>
        </p:txBody>
      </p:sp>
    </p:spTree>
    <p:extLst>
      <p:ext uri="{BB962C8B-B14F-4D97-AF65-F5344CB8AC3E}">
        <p14:creationId xmlns:p14="http://schemas.microsoft.com/office/powerpoint/2010/main" val="101071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81100" y="696913"/>
            <a:ext cx="4648200" cy="3486150"/>
          </a:xfrm>
          <a:ln/>
        </p:spPr>
      </p:sp>
      <p:sp>
        <p:nvSpPr>
          <p:cNvPr id="7171"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717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85D03DC0-09D6-4909-8234-5562E4EF4E69}" type="slidenum">
              <a:rPr lang="en-US" altLang="en-US"/>
              <a:pPr/>
              <a:t>2</a:t>
            </a:fld>
            <a:endParaRPr lang="en-US" altLang="en-US" dirty="0"/>
          </a:p>
        </p:txBody>
      </p:sp>
    </p:spTree>
    <p:extLst>
      <p:ext uri="{BB962C8B-B14F-4D97-AF65-F5344CB8AC3E}">
        <p14:creationId xmlns:p14="http://schemas.microsoft.com/office/powerpoint/2010/main" val="3953090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FWS can always top file with the state or work to settle FRWR under our policy if the adjudicated flows to do meet the purposes of the refuge</a:t>
            </a:r>
          </a:p>
          <a:p>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20</a:t>
            </a:fld>
            <a:endParaRPr lang="en-US" altLang="en-US" dirty="0"/>
          </a:p>
        </p:txBody>
      </p:sp>
    </p:spTree>
    <p:extLst>
      <p:ext uri="{BB962C8B-B14F-4D97-AF65-F5344CB8AC3E}">
        <p14:creationId xmlns:p14="http://schemas.microsoft.com/office/powerpoint/2010/main" val="878607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81100" y="696913"/>
            <a:ext cx="4648200" cy="3486150"/>
          </a:xfrm>
          <a:ln/>
        </p:spPr>
      </p:sp>
      <p:sp>
        <p:nvSpPr>
          <p:cNvPr id="17411"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77DEA0E3-4BD4-4EA2-99C7-C3574166D42E}" type="slidenum">
              <a:rPr lang="en-US" altLang="en-US"/>
              <a:pPr/>
              <a:t>21</a:t>
            </a:fld>
            <a:endParaRPr lang="en-US" altLang="en-US" dirty="0"/>
          </a:p>
        </p:txBody>
      </p:sp>
    </p:spTree>
    <p:extLst>
      <p:ext uri="{BB962C8B-B14F-4D97-AF65-F5344CB8AC3E}">
        <p14:creationId xmlns:p14="http://schemas.microsoft.com/office/powerpoint/2010/main" val="3136219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22</a:t>
            </a:fld>
            <a:endParaRPr lang="en-US" altLang="en-US" dirty="0"/>
          </a:p>
        </p:txBody>
      </p:sp>
    </p:spTree>
    <p:extLst>
      <p:ext uri="{BB962C8B-B14F-4D97-AF65-F5344CB8AC3E}">
        <p14:creationId xmlns:p14="http://schemas.microsoft.com/office/powerpoint/2010/main" val="1760530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23</a:t>
            </a:fld>
            <a:endParaRPr lang="en-US" altLang="en-US" dirty="0"/>
          </a:p>
        </p:txBody>
      </p:sp>
    </p:spTree>
    <p:extLst>
      <p:ext uri="{BB962C8B-B14F-4D97-AF65-F5344CB8AC3E}">
        <p14:creationId xmlns:p14="http://schemas.microsoft.com/office/powerpoint/2010/main" val="1606406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24</a:t>
            </a:fld>
            <a:endParaRPr lang="en-US" altLang="en-US" dirty="0"/>
          </a:p>
        </p:txBody>
      </p:sp>
    </p:spTree>
    <p:extLst>
      <p:ext uri="{BB962C8B-B14F-4D97-AF65-F5344CB8AC3E}">
        <p14:creationId xmlns:p14="http://schemas.microsoft.com/office/powerpoint/2010/main" val="333399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08320" cy="4183380"/>
          </a:xfrm>
        </p:spPr>
        <p:txBody>
          <a:bodyPr/>
          <a:lstStyle/>
          <a:p>
            <a:pPr marL="171450" indent="-171450">
              <a:buFont typeface="Arial" panose="020B0604020202020204" pitchFamily="34" charset="0"/>
              <a:buChar char="•"/>
            </a:pPr>
            <a:r>
              <a:rPr lang="en-US" dirty="0"/>
              <a:t>Have monthly or bi-monthly meetings to keep the schedule and actions moving along;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charset="0"/>
                <a:ea typeface="+mn-ea"/>
                <a:cs typeface="+mn-cs"/>
              </a:rPr>
              <a:t>Each party should agree to provide justification for their flow requirements and support them scientifically; </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Use very clear language in all correspondence and in the application; </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When a difficult issue is causing excessive calls and emails, have a meeting and clarify the Service’s and DNR’s concerns and point of view;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25</a:t>
            </a:fld>
            <a:endParaRPr lang="en-US" altLang="en-US" dirty="0"/>
          </a:p>
        </p:txBody>
      </p:sp>
    </p:spTree>
    <p:extLst>
      <p:ext uri="{BB962C8B-B14F-4D97-AF65-F5344CB8AC3E}">
        <p14:creationId xmlns:p14="http://schemas.microsoft.com/office/powerpoint/2010/main" val="883722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26</a:t>
            </a:fld>
            <a:endParaRPr lang="en-US" altLang="en-US" dirty="0"/>
          </a:p>
        </p:txBody>
      </p:sp>
    </p:spTree>
    <p:extLst>
      <p:ext uri="{BB962C8B-B14F-4D97-AF65-F5344CB8AC3E}">
        <p14:creationId xmlns:p14="http://schemas.microsoft.com/office/powerpoint/2010/main" val="166005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7D4EEDB-9969-4EA6-B82B-F9987D084615}" type="slidenum">
              <a:rPr lang="en-US" altLang="en-US"/>
              <a:pPr/>
              <a:t>3</a:t>
            </a:fld>
            <a:endParaRPr lang="en-US" altLang="en-US" dirty="0"/>
          </a:p>
        </p:txBody>
      </p:sp>
      <p:sp>
        <p:nvSpPr>
          <p:cNvPr id="21507" name="Rectangle 2"/>
          <p:cNvSpPr>
            <a:spLocks noGrp="1" noRot="1" noChangeAspect="1" noChangeArrowheads="1" noTextEdit="1"/>
          </p:cNvSpPr>
          <p:nvPr>
            <p:ph type="sldImg"/>
          </p:nvPr>
        </p:nvSpPr>
        <p:spPr>
          <a:xfrm>
            <a:off x="1181100" y="696913"/>
            <a:ext cx="4648200" cy="3486150"/>
          </a:xfrm>
          <a:ln/>
        </p:spPr>
      </p:sp>
      <p:sp>
        <p:nvSpPr>
          <p:cNvPr id="21508" name="Rectangle 3"/>
          <p:cNvSpPr>
            <a:spLocks noGrp="1" noChangeArrowheads="1"/>
          </p:cNvSpPr>
          <p:nvPr>
            <p:ph type="body" idx="1"/>
          </p:nvPr>
        </p:nvSpPr>
        <p:spPr>
          <a:xfrm>
            <a:off x="934720" y="4415790"/>
            <a:ext cx="5140960" cy="4183380"/>
          </a:xfrm>
          <a:noFill/>
        </p:spPr>
        <p:txBody>
          <a:bodyPr/>
          <a:lstStyle/>
          <a:p>
            <a:pPr marL="232943" indent="-232943" eaLnBrk="1" hangingPunct="1"/>
            <a:r>
              <a:rPr lang="en-US" altLang="en-US" dirty="0">
                <a:latin typeface="Arial" panose="020B0604020202020204" pitchFamily="34" charset="0"/>
              </a:rPr>
              <a:t>Assortment of thoughts in no particular order re Alaska and water rights.  Unique, odd, peculiar, different characteristics and considerations related to instream water rights in Alaska</a:t>
            </a:r>
          </a:p>
          <a:p>
            <a:pPr marL="232943" indent="-232943" eaLnBrk="1" hangingPunct="1"/>
            <a:endParaRPr lang="en-US" altLang="en-US" dirty="0">
              <a:latin typeface="Arial" panose="020B0604020202020204" pitchFamily="34" charset="0"/>
            </a:endParaRPr>
          </a:p>
          <a:p>
            <a:pPr marL="232943" indent="-232943" eaLnBrk="1" hangingPunct="1">
              <a:buFontTx/>
              <a:buChar char="•"/>
            </a:pPr>
            <a:r>
              <a:rPr lang="en-US" altLang="en-US" dirty="0">
                <a:latin typeface="Arial" panose="020B0604020202020204" pitchFamily="34" charset="0"/>
              </a:rPr>
              <a:t>It is apart; does not abut another state; no possibility of interstate water dispute or need for compact or negotiation.  </a:t>
            </a:r>
            <a:r>
              <a:rPr lang="en-US" altLang="en-US" dirty="0" smtClean="0">
                <a:latin typeface="Arial" panose="020B0604020202020204" pitchFamily="34" charset="0"/>
              </a:rPr>
              <a:t>(Some international </a:t>
            </a:r>
            <a:r>
              <a:rPr lang="en-US" altLang="en-US" dirty="0">
                <a:latin typeface="Arial" panose="020B0604020202020204" pitchFamily="34" charset="0"/>
              </a:rPr>
              <a:t>trans-boundary issues </a:t>
            </a:r>
            <a:r>
              <a:rPr lang="en-US" altLang="en-US" dirty="0" smtClean="0">
                <a:latin typeface="Arial" panose="020B0604020202020204" pitchFamily="34" charset="0"/>
              </a:rPr>
              <a:t>being discussed in SE)</a:t>
            </a:r>
            <a:endParaRPr lang="en-US" altLang="en-US" dirty="0">
              <a:latin typeface="Arial" panose="020B0604020202020204" pitchFamily="34" charset="0"/>
            </a:endParaRPr>
          </a:p>
          <a:p>
            <a:pPr marL="232943" indent="-232943" eaLnBrk="1" hangingPunct="1">
              <a:buFontTx/>
              <a:buChar char="•"/>
            </a:pPr>
            <a:r>
              <a:rPr lang="en-US" altLang="en-US" dirty="0">
                <a:latin typeface="Arial" panose="020B0604020202020204" pitchFamily="34" charset="0"/>
              </a:rPr>
              <a:t>Lowest population density of any state (650,000 people)  avg </a:t>
            </a:r>
            <a:r>
              <a:rPr lang="en-US" altLang="en-US" dirty="0" smtClean="0">
                <a:latin typeface="Arial" panose="020B0604020202020204" pitchFamily="34" charset="0"/>
              </a:rPr>
              <a:t>approx. </a:t>
            </a:r>
            <a:r>
              <a:rPr lang="en-US" altLang="en-US" dirty="0">
                <a:latin typeface="Arial" panose="020B0604020202020204" pitchFamily="34" charset="0"/>
              </a:rPr>
              <a:t>1 person/square mile vs lower 48 w/ 100 people/square mile</a:t>
            </a:r>
          </a:p>
          <a:p>
            <a:pPr marL="232943" indent="-232943" eaLnBrk="1" hangingPunct="1">
              <a:buFontTx/>
              <a:buChar char="•"/>
            </a:pPr>
            <a:r>
              <a:rPr lang="en-US" altLang="en-US" dirty="0">
                <a:latin typeface="Arial" panose="020B0604020202020204" pitchFamily="34" charset="0"/>
              </a:rPr>
              <a:t>In contrast to most western, prior appropriation states, Alaska is not water deprived or over appropriated.</a:t>
            </a:r>
          </a:p>
          <a:p>
            <a:pPr marL="232943" indent="-232943" eaLnBrk="1" hangingPunct="1">
              <a:buFontTx/>
              <a:buChar char="•"/>
            </a:pPr>
            <a:r>
              <a:rPr lang="en-US" altLang="en-US" dirty="0">
                <a:latin typeface="Arial" panose="020B0604020202020204" pitchFamily="34" charset="0"/>
              </a:rPr>
              <a:t>Relatively little out of stream appropriation</a:t>
            </a:r>
          </a:p>
          <a:p>
            <a:pPr marL="232943" indent="-232943"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325455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181100" y="696913"/>
            <a:ext cx="4648200" cy="3486150"/>
          </a:xfrm>
          <a:ln/>
        </p:spPr>
      </p:sp>
      <p:sp>
        <p:nvSpPr>
          <p:cNvPr id="9219" name="Notes Placeholder 2"/>
          <p:cNvSpPr>
            <a:spLocks noGrp="1"/>
          </p:cNvSpPr>
          <p:nvPr>
            <p:ph type="body" idx="1"/>
          </p:nvPr>
        </p:nvSpPr>
        <p:spPr>
          <a:noFill/>
        </p:spPr>
        <p:txBody>
          <a:bodyPr/>
          <a:lstStyle/>
          <a:p>
            <a:r>
              <a:rPr lang="en-US" altLang="en-US" dirty="0" smtClean="0">
                <a:latin typeface="Arial" panose="020B0604020202020204" pitchFamily="34" charset="0"/>
              </a:rPr>
              <a:t>Conserve for entities other than our agencies.</a:t>
            </a:r>
            <a:endParaRPr lang="en-US" altLang="en-US" dirty="0">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2592D34-1CA4-4064-BEE8-023C5CB2B578}" type="slidenum">
              <a:rPr lang="en-US" altLang="en-US"/>
              <a:pPr/>
              <a:t>4</a:t>
            </a:fld>
            <a:endParaRPr lang="en-US" altLang="en-US" dirty="0"/>
          </a:p>
        </p:txBody>
      </p:sp>
    </p:spTree>
    <p:extLst>
      <p:ext uri="{BB962C8B-B14F-4D97-AF65-F5344CB8AC3E}">
        <p14:creationId xmlns:p14="http://schemas.microsoft.com/office/powerpoint/2010/main" val="314313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181100" y="696913"/>
            <a:ext cx="4648200" cy="3486150"/>
          </a:xfrm>
          <a:ln/>
        </p:spPr>
      </p:sp>
      <p:sp>
        <p:nvSpPr>
          <p:cNvPr id="11267"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smtClean="0">
                <a:latin typeface="Arial" panose="020B0604020202020204" pitchFamily="34" charset="0"/>
              </a:rPr>
              <a:t>FWS mission statement speaks to the fact that we are primarily a conservation agency. </a:t>
            </a:r>
          </a:p>
          <a:p>
            <a:pPr marL="171450" indent="-171450">
              <a:buFont typeface="Arial" panose="020B0604020202020204" pitchFamily="34" charset="0"/>
              <a:buChar char="•"/>
            </a:pPr>
            <a:r>
              <a:rPr lang="en-US" altLang="en-US" dirty="0" smtClean="0">
                <a:latin typeface="Arial" panose="020B0604020202020204" pitchFamily="34" charset="0"/>
              </a:rPr>
              <a:t>Our mission is to protect and enhance fish and wildlife and their habitats noting that water is essential to this mission. </a:t>
            </a:r>
          </a:p>
          <a:p>
            <a:pPr marL="171450" indent="-171450">
              <a:buFont typeface="Arial" panose="020B0604020202020204" pitchFamily="34" charset="0"/>
              <a:buChar char="•"/>
            </a:pPr>
            <a:r>
              <a:rPr lang="en-US" altLang="en-US" dirty="0" smtClean="0">
                <a:latin typeface="Arial" panose="020B0604020202020204" pitchFamily="34" charset="0"/>
              </a:rPr>
              <a:t>And it is all done for the benefit of the American people, including citizens of the State of </a:t>
            </a:r>
            <a:r>
              <a:rPr lang="en-US" altLang="en-US" dirty="0">
                <a:latin typeface="Arial" panose="020B0604020202020204" pitchFamily="34" charset="0"/>
              </a:rPr>
              <a:t>A</a:t>
            </a:r>
            <a:r>
              <a:rPr lang="en-US" altLang="en-US" dirty="0" smtClean="0">
                <a:latin typeface="Arial" panose="020B0604020202020204" pitchFamily="34" charset="0"/>
              </a:rPr>
              <a:t>laska</a:t>
            </a:r>
            <a:endParaRPr lang="en-US" altLang="en-US" dirty="0">
              <a:latin typeface="Arial" panose="020B0604020202020204" pitchFamily="34" charset="0"/>
            </a:endParaRPr>
          </a:p>
        </p:txBody>
      </p:sp>
      <p:sp>
        <p:nvSpPr>
          <p:cNvPr id="1126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88219906-4E70-483A-83DA-C56E5A8DF252}" type="slidenum">
              <a:rPr lang="en-US" altLang="en-US"/>
              <a:pPr/>
              <a:t>5</a:t>
            </a:fld>
            <a:endParaRPr lang="en-US" altLang="en-US" dirty="0"/>
          </a:p>
        </p:txBody>
      </p:sp>
    </p:spTree>
    <p:extLst>
      <p:ext uri="{BB962C8B-B14F-4D97-AF65-F5344CB8AC3E}">
        <p14:creationId xmlns:p14="http://schemas.microsoft.com/office/powerpoint/2010/main" val="66655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1181100" y="696913"/>
            <a:ext cx="4648200" cy="3486150"/>
          </a:xfrm>
          <a:ln/>
        </p:spPr>
      </p:sp>
      <p:sp>
        <p:nvSpPr>
          <p:cNvPr id="13315" name="Notes Placeholder 2"/>
          <p:cNvSpPr>
            <a:spLocks noGrp="1"/>
          </p:cNvSpPr>
          <p:nvPr>
            <p:ph type="body" idx="1"/>
          </p:nvPr>
        </p:nvSpPr>
        <p:spPr>
          <a:noFill/>
        </p:spPr>
        <p:txBody>
          <a:bodyPr/>
          <a:lstStyle/>
          <a:p>
            <a:r>
              <a:rPr lang="en-US" altLang="en-US" dirty="0" smtClean="0">
                <a:latin typeface="Arial" panose="020B0604020202020204" pitchFamily="34" charset="0"/>
              </a:rPr>
              <a:t>It is an opportunity</a:t>
            </a:r>
            <a:r>
              <a:rPr lang="en-US" altLang="en-US" baseline="0" dirty="0" smtClean="0">
                <a:latin typeface="Arial" panose="020B0604020202020204" pitchFamily="34" charset="0"/>
              </a:rPr>
              <a:t> because </a:t>
            </a:r>
            <a:br>
              <a:rPr lang="en-US" altLang="en-US" baseline="0" dirty="0" smtClean="0">
                <a:latin typeface="Arial" panose="020B0604020202020204" pitchFamily="34" charset="0"/>
              </a:rPr>
            </a:br>
            <a:endParaRPr lang="en-US" altLang="en-US" baseline="0" dirty="0" smtClean="0">
              <a:latin typeface="Arial" panose="020B0604020202020204" pitchFamily="34" charset="0"/>
            </a:endParaRPr>
          </a:p>
          <a:p>
            <a:pPr marL="171450" indent="-171450">
              <a:buFont typeface="Arial" panose="020B0604020202020204" pitchFamily="34" charset="0"/>
              <a:buChar char="•"/>
            </a:pPr>
            <a:r>
              <a:rPr lang="en-US" altLang="en-US" dirty="0" smtClean="0">
                <a:latin typeface="Arial" panose="020B0604020202020204" pitchFamily="34" charset="0"/>
              </a:rPr>
              <a:t>Of </a:t>
            </a:r>
            <a:r>
              <a:rPr lang="en-US" altLang="en-US" baseline="0" dirty="0" smtClean="0">
                <a:latin typeface="Arial" panose="020B0604020202020204" pitchFamily="34" charset="0"/>
              </a:rPr>
              <a:t>AK's progressive</a:t>
            </a:r>
            <a:r>
              <a:rPr lang="en-US" altLang="en-US" dirty="0" smtClean="0">
                <a:latin typeface="Arial" panose="020B0604020202020204" pitchFamily="34" charset="0"/>
              </a:rPr>
              <a:t> </a:t>
            </a:r>
            <a:r>
              <a:rPr lang="en-US" altLang="en-US" baseline="0" dirty="0" smtClean="0">
                <a:latin typeface="Arial" panose="020B0604020202020204" pitchFamily="34" charset="0"/>
              </a:rPr>
              <a:t>water </a:t>
            </a:r>
          </a:p>
          <a:p>
            <a:pPr marL="171450" indent="-171450">
              <a:buFont typeface="Arial" panose="020B0604020202020204" pitchFamily="34" charset="0"/>
              <a:buChar char="•"/>
            </a:pPr>
            <a:r>
              <a:rPr lang="en-US" altLang="en-US" dirty="0" smtClean="0">
                <a:latin typeface="Arial" panose="020B0604020202020204" pitchFamily="34" charset="0"/>
              </a:rPr>
              <a:t>And the fact that the </a:t>
            </a:r>
            <a:r>
              <a:rPr lang="en-US" altLang="en-US" baseline="0" dirty="0" smtClean="0">
                <a:latin typeface="Arial" panose="020B0604020202020204" pitchFamily="34" charset="0"/>
              </a:rPr>
              <a:t>waters </a:t>
            </a:r>
            <a:r>
              <a:rPr lang="en-US" altLang="en-US" baseline="0" dirty="0">
                <a:latin typeface="Arial" panose="020B0604020202020204" pitchFamily="34" charset="0"/>
              </a:rPr>
              <a:t>aren’t over appropriated.</a:t>
            </a:r>
            <a:endParaRPr lang="en-US" altLang="en-US" dirty="0">
              <a:latin typeface="Arial" panose="020B0604020202020204" pitchFamily="34" charset="0"/>
            </a:endParaRPr>
          </a:p>
        </p:txBody>
      </p:sp>
      <p:sp>
        <p:nvSpPr>
          <p:cNvPr id="133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08472244-CB61-43C7-9B45-83814E7D648C}" type="slidenum">
              <a:rPr lang="en-US" altLang="en-US"/>
              <a:pPr/>
              <a:t>6</a:t>
            </a:fld>
            <a:endParaRPr lang="en-US" altLang="en-US" dirty="0"/>
          </a:p>
        </p:txBody>
      </p:sp>
    </p:spTree>
    <p:extLst>
      <p:ext uri="{BB962C8B-B14F-4D97-AF65-F5344CB8AC3E}">
        <p14:creationId xmlns:p14="http://schemas.microsoft.com/office/powerpoint/2010/main" val="295139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81100" y="696913"/>
            <a:ext cx="4648200" cy="3486150"/>
          </a:xfrm>
          <a:ln/>
        </p:spPr>
      </p:sp>
      <p:sp>
        <p:nvSpPr>
          <p:cNvPr id="15363" name="Notes Placeholder 2"/>
          <p:cNvSpPr>
            <a:spLocks noGrp="1"/>
          </p:cNvSpPr>
          <p:nvPr>
            <p:ph type="body" idx="1"/>
          </p:nvPr>
        </p:nvSpPr>
        <p:spPr>
          <a:noFill/>
        </p:spPr>
        <p:txBody>
          <a:bodyPr/>
          <a:lstStyle/>
          <a:p>
            <a:r>
              <a:rPr lang="en-US" dirty="0"/>
              <a:t>It is the Service's policy to comply with State laws, regulations, and procedures in obtaining and protecting water rights, both for Service facilities and for trust fish and wildlife resources on lands not owned by the United States, except where application of State statutes and regulations does not permit Federal purposes to be achieved. </a:t>
            </a:r>
            <a:r>
              <a:rPr lang="en-US" dirty="0" smtClean="0"/>
              <a:t> Federal </a:t>
            </a:r>
            <a:r>
              <a:rPr lang="en-US" dirty="0"/>
              <a:t>reserved water rights will be quantified and asserted when necessary to accomplish the primary purpose of the reservation. </a:t>
            </a:r>
            <a:endParaRPr lang="en-US" altLang="en-US" dirty="0" smtClean="0">
              <a:latin typeface="Arial" panose="020B0604020202020204" pitchFamily="34" charset="0"/>
            </a:endParaRPr>
          </a:p>
          <a:p>
            <a:endParaRPr lang="en-US" altLang="en-US" sz="800" dirty="0" smtClean="0">
              <a:latin typeface="Arial" panose="020B0604020202020204" pitchFamily="34" charset="0"/>
            </a:endParaRPr>
          </a:p>
          <a:p>
            <a:r>
              <a:rPr lang="en-US" altLang="en-US" dirty="0" smtClean="0">
                <a:latin typeface="Arial" panose="020B0604020202020204" pitchFamily="34" charset="0"/>
              </a:rPr>
              <a:t>Obtain</a:t>
            </a:r>
            <a:r>
              <a:rPr lang="en-US" altLang="en-US" dirty="0">
                <a:latin typeface="Arial" panose="020B0604020202020204" pitchFamily="34" charset="0"/>
              </a:rPr>
              <a:t>:  </a:t>
            </a:r>
            <a:r>
              <a:rPr lang="en-US" altLang="en-US" dirty="0" smtClean="0">
                <a:latin typeface="Arial" panose="020B0604020202020204" pitchFamily="34" charset="0"/>
              </a:rPr>
              <a:t>Sufficient </a:t>
            </a:r>
            <a:r>
              <a:rPr lang="en-US" altLang="en-US" dirty="0">
                <a:latin typeface="Arial" panose="020B0604020202020204" pitchFamily="34" charset="0"/>
              </a:rPr>
              <a:t>quantities of water and the legal right to use that water to develop, use, and manage refuge lands and facilities, protect endangered species, and maintain instream flows.</a:t>
            </a:r>
          </a:p>
          <a:p>
            <a:endParaRPr lang="en-US" altLang="en-US" sz="800" dirty="0">
              <a:latin typeface="Arial" panose="020B0604020202020204" pitchFamily="34" charset="0"/>
            </a:endParaRPr>
          </a:p>
          <a:p>
            <a:r>
              <a:rPr lang="en-US" altLang="en-US" dirty="0">
                <a:latin typeface="Arial" panose="020B0604020202020204" pitchFamily="34" charset="0"/>
              </a:rPr>
              <a:t>Secure:  All water rights needed for Service facilities and programs should be secured under State laws and procedures when available.</a:t>
            </a:r>
          </a:p>
          <a:p>
            <a:endParaRPr lang="en-US" altLang="en-US" sz="800" dirty="0">
              <a:latin typeface="Arial" panose="020B0604020202020204" pitchFamily="34" charset="0"/>
            </a:endParaRPr>
          </a:p>
          <a:p>
            <a:r>
              <a:rPr lang="en-US" altLang="en-US" dirty="0">
                <a:latin typeface="Arial" panose="020B0604020202020204" pitchFamily="34" charset="0"/>
              </a:rPr>
              <a:t>Assert:   Assert when necessary to protect federal interests in water.</a:t>
            </a:r>
          </a:p>
          <a:p>
            <a:endParaRPr lang="en-US" altLang="en-US" sz="800" dirty="0">
              <a:latin typeface="Arial" panose="020B0604020202020204" pitchFamily="34" charset="0"/>
            </a:endParaRPr>
          </a:p>
          <a:p>
            <a:r>
              <a:rPr lang="en-US" altLang="en-US" dirty="0">
                <a:latin typeface="Arial" panose="020B0604020202020204" pitchFamily="34" charset="0"/>
              </a:rPr>
              <a:t>Review:  Review and comment on notices for water right applications filed by others on or near refuges.</a:t>
            </a:r>
          </a:p>
          <a:p>
            <a:endParaRPr lang="en-US" altLang="en-US" sz="800" dirty="0">
              <a:latin typeface="Arial" panose="020B0604020202020204" pitchFamily="34" charset="0"/>
            </a:endParaRPr>
          </a:p>
          <a:p>
            <a:r>
              <a:rPr lang="en-US" altLang="en-US" dirty="0">
                <a:latin typeface="Arial" panose="020B0604020202020204" pitchFamily="34" charset="0"/>
              </a:rPr>
              <a:t>Identify:  Identify and evaluate water rights on lands proposed for acquisition or </a:t>
            </a:r>
            <a:r>
              <a:rPr lang="en-US" altLang="en-US" dirty="0" smtClean="0">
                <a:latin typeface="Arial" panose="020B0604020202020204" pitchFamily="34" charset="0"/>
              </a:rPr>
              <a:t>disposal</a:t>
            </a:r>
            <a:r>
              <a:rPr lang="en-US" altLang="en-US" dirty="0" smtClean="0">
                <a:latin typeface="Arial" panose="020B0604020202020204" pitchFamily="34" charset="0"/>
              </a:rPr>
              <a:t>.</a:t>
            </a:r>
            <a:endParaRPr lang="en-US" altLang="en-US" dirty="0">
              <a:latin typeface="Arial" panose="020B0604020202020204" pitchFamily="34" charset="0"/>
            </a:endParaRPr>
          </a:p>
        </p:txBody>
      </p:sp>
      <p:sp>
        <p:nvSpPr>
          <p:cNvPr id="1536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45930FF-E1A1-4EBF-BB42-8BDA0C0FA334}" type="slidenum">
              <a:rPr lang="en-US" altLang="en-US"/>
              <a:pPr/>
              <a:t>7</a:t>
            </a:fld>
            <a:endParaRPr lang="en-US" altLang="en-US" dirty="0"/>
          </a:p>
        </p:txBody>
      </p:sp>
    </p:spTree>
    <p:extLst>
      <p:ext uri="{BB962C8B-B14F-4D97-AF65-F5344CB8AC3E}">
        <p14:creationId xmlns:p14="http://schemas.microsoft.com/office/powerpoint/2010/main" val="171813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AB98F2BA-A352-415E-8CD8-795BAE50D7D7}" type="slidenum">
              <a:rPr lang="en-US" altLang="en-US"/>
              <a:pPr/>
              <a:t>8</a:t>
            </a:fld>
            <a:endParaRPr lang="en-US" altLang="en-US" dirty="0"/>
          </a:p>
        </p:txBody>
      </p:sp>
      <p:sp>
        <p:nvSpPr>
          <p:cNvPr id="19459" name="Rectangle 2"/>
          <p:cNvSpPr>
            <a:spLocks noGrp="1" noRot="1" noChangeAspect="1" noChangeArrowheads="1" noTextEdit="1"/>
          </p:cNvSpPr>
          <p:nvPr>
            <p:ph type="sldImg"/>
          </p:nvPr>
        </p:nvSpPr>
        <p:spPr>
          <a:xfrm>
            <a:off x="1219200" y="762000"/>
            <a:ext cx="4648200" cy="3486150"/>
          </a:xfrm>
          <a:ln/>
        </p:spPr>
      </p:sp>
      <p:sp>
        <p:nvSpPr>
          <p:cNvPr id="19460" name="Rectangle 3"/>
          <p:cNvSpPr>
            <a:spLocks noGrp="1" noChangeArrowheads="1"/>
          </p:cNvSpPr>
          <p:nvPr>
            <p:ph type="body" idx="1"/>
          </p:nvPr>
        </p:nvSpPr>
        <p:spPr>
          <a:xfrm>
            <a:off x="838200" y="4419600"/>
            <a:ext cx="5140960" cy="4183380"/>
          </a:xfrm>
          <a:noFill/>
        </p:spPr>
        <p:txBody>
          <a:bodyPr/>
          <a:lstStyle/>
          <a:p>
            <a:pPr eaLnBrk="1" hangingPunct="1"/>
            <a:endParaRPr lang="en-US" altLang="en-US" dirty="0">
              <a:latin typeface="Arial" panose="020B0604020202020204" pitchFamily="34" charset="0"/>
            </a:endParaRPr>
          </a:p>
          <a:p>
            <a:pPr lvl="1"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2741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natural flow paradigm notes that “modifications of the natural flow regime dramatically affects both aquatic and riparian species and their habitat in streams and rivers worldwide” (Poff et al 1997)</a:t>
            </a:r>
          </a:p>
          <a:p>
            <a:endParaRPr lang="en-US" dirty="0" smtClean="0"/>
          </a:p>
          <a:p>
            <a:r>
              <a:rPr lang="en-US" dirty="0" smtClean="0"/>
              <a:t>ANILCA</a:t>
            </a:r>
          </a:p>
          <a:p>
            <a:r>
              <a:rPr lang="en-US" dirty="0" smtClean="0"/>
              <a:t> (i) to conserve fish and wildlife populations and habitats in their natural diversity;</a:t>
            </a:r>
          </a:p>
          <a:p>
            <a:endParaRPr lang="en-US" dirty="0" smtClean="0"/>
          </a:p>
          <a:p>
            <a:r>
              <a:rPr lang="en-US" dirty="0" smtClean="0"/>
              <a:t>    (ii) to fulfill the international fish and wildlife treaty obligations of the United States;</a:t>
            </a:r>
          </a:p>
          <a:p>
            <a:endParaRPr lang="en-US" dirty="0" smtClean="0"/>
          </a:p>
          <a:p>
            <a:r>
              <a:rPr lang="en-US" dirty="0" smtClean="0"/>
              <a:t>    (iii) to provide the opportunity for continued subsistence uses by local residents; and</a:t>
            </a:r>
          </a:p>
          <a:p>
            <a:endParaRPr lang="en-US" dirty="0" smtClean="0"/>
          </a:p>
          <a:p>
            <a:r>
              <a:rPr lang="en-US" dirty="0" smtClean="0"/>
              <a:t>    (iv) to ensure water quality and necessary water quantity within the refuge. </a:t>
            </a:r>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9</a:t>
            </a:fld>
            <a:endParaRPr lang="en-US" altLang="en-US" dirty="0"/>
          </a:p>
        </p:txBody>
      </p:sp>
    </p:spTree>
    <p:extLst>
      <p:ext uri="{BB962C8B-B14F-4D97-AF65-F5344CB8AC3E}">
        <p14:creationId xmlns:p14="http://schemas.microsoft.com/office/powerpoint/2010/main" val="159786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dirty="0">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dirty="0">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dirty="0">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dirty="0">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162827" name="Rectangle 11"/>
          <p:cNvSpPr>
            <a:spLocks noGrp="1" noChangeArrowheads="1"/>
          </p:cNvSpPr>
          <p:nvPr>
            <p:ph type="ctrTitle"/>
          </p:nvPr>
        </p:nvSpPr>
        <p:spPr>
          <a:xfrm>
            <a:off x="2057400" y="1143000"/>
            <a:ext cx="6629400" cy="2209800"/>
          </a:xfrm>
        </p:spPr>
        <p:txBody>
          <a:bodyPr/>
          <a:lstStyle>
            <a:lvl1pPr>
              <a:defRPr/>
            </a:lvl1pPr>
          </a:lstStyle>
          <a:p>
            <a:pPr lvl="0"/>
            <a:r>
              <a:rPr lang="en-US" altLang="en-US" noProof="0"/>
              <a:t>Click to edit Master title style</a:t>
            </a:r>
          </a:p>
        </p:txBody>
      </p:sp>
      <p:sp>
        <p:nvSpPr>
          <p:cNvPr id="16282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en-US" altLang="en-US" noProof="0"/>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ltLang="en-US" dirty="0"/>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ltLang="en-US" dirty="0"/>
          </a:p>
        </p:txBody>
      </p:sp>
      <p:sp>
        <p:nvSpPr>
          <p:cNvPr id="15" name="Rectangle 15"/>
          <p:cNvSpPr>
            <a:spLocks noGrp="1" noChangeArrowheads="1"/>
          </p:cNvSpPr>
          <p:nvPr>
            <p:ph type="sldNum" sz="quarter" idx="12"/>
          </p:nvPr>
        </p:nvSpPr>
        <p:spPr/>
        <p:txBody>
          <a:bodyPr/>
          <a:lstStyle>
            <a:lvl1pPr>
              <a:defRPr smtClean="0"/>
            </a:lvl1pPr>
          </a:lstStyle>
          <a:p>
            <a:pPr>
              <a:defRPr/>
            </a:pPr>
            <a:fld id="{A54875A5-CF5C-4F16-A575-7B68604C88A5}" type="slidenum">
              <a:rPr lang="en-US" altLang="en-US"/>
              <a:pPr>
                <a:defRPr/>
              </a:pPr>
              <a:t>‹#›</a:t>
            </a:fld>
            <a:endParaRPr lang="en-US" altLang="en-US" dirty="0"/>
          </a:p>
        </p:txBody>
      </p:sp>
    </p:spTree>
    <p:extLst>
      <p:ext uri="{BB962C8B-B14F-4D97-AF65-F5344CB8AC3E}">
        <p14:creationId xmlns:p14="http://schemas.microsoft.com/office/powerpoint/2010/main" val="34109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2AEBB2C7-1A4F-4A1D-A762-97CAB9662AA4}" type="slidenum">
              <a:rPr lang="en-US" altLang="en-US"/>
              <a:pPr>
                <a:defRPr/>
              </a:pPr>
              <a:t>‹#›</a:t>
            </a:fld>
            <a:endParaRPr lang="en-US" altLang="en-US" dirty="0"/>
          </a:p>
        </p:txBody>
      </p:sp>
    </p:spTree>
    <p:extLst>
      <p:ext uri="{BB962C8B-B14F-4D97-AF65-F5344CB8AC3E}">
        <p14:creationId xmlns:p14="http://schemas.microsoft.com/office/powerpoint/2010/main" val="224155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3" y="277815"/>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3" y="277815"/>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D4520668-962F-4C30-BFAC-57DD8EAD0ABA}" type="slidenum">
              <a:rPr lang="en-US" altLang="en-US"/>
              <a:pPr>
                <a:defRPr/>
              </a:pPr>
              <a:t>‹#›</a:t>
            </a:fld>
            <a:endParaRPr lang="en-US" altLang="en-US" dirty="0"/>
          </a:p>
        </p:txBody>
      </p:sp>
    </p:spTree>
    <p:extLst>
      <p:ext uri="{BB962C8B-B14F-4D97-AF65-F5344CB8AC3E}">
        <p14:creationId xmlns:p14="http://schemas.microsoft.com/office/powerpoint/2010/main" val="2930867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5"/>
            <a:ext cx="77724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E43346E1-03A0-4208-AFFC-66DB00127190}" type="slidenum">
              <a:rPr lang="en-US" altLang="en-US"/>
              <a:pPr>
                <a:defRPr/>
              </a:pPr>
              <a:t>‹#›</a:t>
            </a:fld>
            <a:endParaRPr lang="en-US" altLang="en-US" dirty="0"/>
          </a:p>
        </p:txBody>
      </p:sp>
    </p:spTree>
    <p:extLst>
      <p:ext uri="{BB962C8B-B14F-4D97-AF65-F5344CB8AC3E}">
        <p14:creationId xmlns:p14="http://schemas.microsoft.com/office/powerpoint/2010/main" val="135512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E924BE00-2F6A-4A3A-92B3-5A66207258EE}" type="slidenum">
              <a:rPr lang="en-US" altLang="en-US"/>
              <a:pPr>
                <a:defRPr/>
              </a:pPr>
              <a:t>‹#›</a:t>
            </a:fld>
            <a:endParaRPr lang="en-US" altLang="en-US" dirty="0"/>
          </a:p>
        </p:txBody>
      </p:sp>
    </p:spTree>
    <p:extLst>
      <p:ext uri="{BB962C8B-B14F-4D97-AF65-F5344CB8AC3E}">
        <p14:creationId xmlns:p14="http://schemas.microsoft.com/office/powerpoint/2010/main" val="85735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1"/>
          <p:cNvSpPr>
            <a:spLocks noGrp="1" noChangeArrowheads="1"/>
          </p:cNvSpPr>
          <p:nvPr>
            <p:ph type="sldNum" sz="quarter" idx="12"/>
          </p:nvPr>
        </p:nvSpPr>
        <p:spPr>
          <a:ln/>
        </p:spPr>
        <p:txBody>
          <a:bodyPr/>
          <a:lstStyle>
            <a:lvl1pPr>
              <a:defRPr/>
            </a:lvl1pPr>
          </a:lstStyle>
          <a:p>
            <a:pPr>
              <a:defRPr/>
            </a:pPr>
            <a:fld id="{1E77726D-6EE0-4546-B760-92AE3DA4070E}" type="slidenum">
              <a:rPr lang="en-US" altLang="en-US"/>
              <a:pPr>
                <a:defRPr/>
              </a:pPr>
              <a:t>‹#›</a:t>
            </a:fld>
            <a:endParaRPr lang="en-US" altLang="en-US" dirty="0"/>
          </a:p>
        </p:txBody>
      </p:sp>
    </p:spTree>
    <p:extLst>
      <p:ext uri="{BB962C8B-B14F-4D97-AF65-F5344CB8AC3E}">
        <p14:creationId xmlns:p14="http://schemas.microsoft.com/office/powerpoint/2010/main" val="68093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4"/>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4"/>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3392942B-07CB-4D27-A6CF-EE3F30F2CF1E}" type="slidenum">
              <a:rPr lang="en-US" altLang="en-US"/>
              <a:pPr>
                <a:defRPr/>
              </a:pPr>
              <a:t>‹#›</a:t>
            </a:fld>
            <a:endParaRPr lang="en-US" altLang="en-US" dirty="0"/>
          </a:p>
        </p:txBody>
      </p:sp>
    </p:spTree>
    <p:extLst>
      <p:ext uri="{BB962C8B-B14F-4D97-AF65-F5344CB8AC3E}">
        <p14:creationId xmlns:p14="http://schemas.microsoft.com/office/powerpoint/2010/main" val="250558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11"/>
          <p:cNvSpPr>
            <a:spLocks noGrp="1" noChangeArrowheads="1"/>
          </p:cNvSpPr>
          <p:nvPr>
            <p:ph type="sldNum" sz="quarter" idx="12"/>
          </p:nvPr>
        </p:nvSpPr>
        <p:spPr>
          <a:ln/>
        </p:spPr>
        <p:txBody>
          <a:bodyPr/>
          <a:lstStyle>
            <a:lvl1pPr>
              <a:defRPr/>
            </a:lvl1pPr>
          </a:lstStyle>
          <a:p>
            <a:pPr>
              <a:defRPr/>
            </a:pPr>
            <a:fld id="{09163A45-D383-4330-B190-47644B6467F1}" type="slidenum">
              <a:rPr lang="en-US" altLang="en-US"/>
              <a:pPr>
                <a:defRPr/>
              </a:pPr>
              <a:t>‹#›</a:t>
            </a:fld>
            <a:endParaRPr lang="en-US" altLang="en-US" dirty="0"/>
          </a:p>
        </p:txBody>
      </p:sp>
    </p:spTree>
    <p:extLst>
      <p:ext uri="{BB962C8B-B14F-4D97-AF65-F5344CB8AC3E}">
        <p14:creationId xmlns:p14="http://schemas.microsoft.com/office/powerpoint/2010/main" val="1114919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3B706C94-CA96-41D1-83F7-D754B521707D}" type="slidenum">
              <a:rPr lang="en-US" altLang="en-US"/>
              <a:pPr>
                <a:defRPr/>
              </a:pPr>
              <a:t>‹#›</a:t>
            </a:fld>
            <a:endParaRPr lang="en-US" altLang="en-US" dirty="0"/>
          </a:p>
        </p:txBody>
      </p:sp>
    </p:spTree>
    <p:extLst>
      <p:ext uri="{BB962C8B-B14F-4D97-AF65-F5344CB8AC3E}">
        <p14:creationId xmlns:p14="http://schemas.microsoft.com/office/powerpoint/2010/main" val="23731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11"/>
          <p:cNvSpPr>
            <a:spLocks noGrp="1" noChangeArrowheads="1"/>
          </p:cNvSpPr>
          <p:nvPr>
            <p:ph type="sldNum" sz="quarter" idx="12"/>
          </p:nvPr>
        </p:nvSpPr>
        <p:spPr>
          <a:ln/>
        </p:spPr>
        <p:txBody>
          <a:bodyPr/>
          <a:lstStyle>
            <a:lvl1pPr>
              <a:defRPr/>
            </a:lvl1pPr>
          </a:lstStyle>
          <a:p>
            <a:pPr>
              <a:defRPr/>
            </a:pPr>
            <a:fld id="{49951DD8-76D0-4F27-887E-F990136F3396}" type="slidenum">
              <a:rPr lang="en-US" altLang="en-US"/>
              <a:pPr>
                <a:defRPr/>
              </a:pPr>
              <a:t>‹#›</a:t>
            </a:fld>
            <a:endParaRPr lang="en-US" altLang="en-US" dirty="0"/>
          </a:p>
        </p:txBody>
      </p:sp>
    </p:spTree>
    <p:extLst>
      <p:ext uri="{BB962C8B-B14F-4D97-AF65-F5344CB8AC3E}">
        <p14:creationId xmlns:p14="http://schemas.microsoft.com/office/powerpoint/2010/main" val="145528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86744727-71F7-4EF2-93AB-595CE5B3A903}" type="slidenum">
              <a:rPr lang="en-US" altLang="en-US"/>
              <a:pPr>
                <a:defRPr/>
              </a:pPr>
              <a:t>‹#›</a:t>
            </a:fld>
            <a:endParaRPr lang="en-US" altLang="en-US" dirty="0"/>
          </a:p>
        </p:txBody>
      </p:sp>
    </p:spTree>
    <p:extLst>
      <p:ext uri="{BB962C8B-B14F-4D97-AF65-F5344CB8AC3E}">
        <p14:creationId xmlns:p14="http://schemas.microsoft.com/office/powerpoint/2010/main" val="199334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C7E4374-3B20-4692-8F8D-DD1AD9CAFC82}" type="slidenum">
              <a:rPr lang="en-US" altLang="en-US"/>
              <a:pPr>
                <a:defRPr/>
              </a:pPr>
              <a:t>‹#›</a:t>
            </a:fld>
            <a:endParaRPr lang="en-US" altLang="en-US" dirty="0"/>
          </a:p>
        </p:txBody>
      </p:sp>
    </p:spTree>
    <p:extLst>
      <p:ext uri="{BB962C8B-B14F-4D97-AF65-F5344CB8AC3E}">
        <p14:creationId xmlns:p14="http://schemas.microsoft.com/office/powerpoint/2010/main" val="343144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dirty="0">
                <a:latin typeface="Times New Roman" panose="02020603050405020304"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dirty="0">
                  <a:latin typeface="Times New Roman" panose="02020603050405020304"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p:cNvSpPr>
            <a:spLocks noGrp="1" noChangeArrowheads="1"/>
          </p:cNvSpPr>
          <p:nvPr>
            <p:ph type="body" idx="1"/>
          </p:nvPr>
        </p:nvSpPr>
        <p:spPr bwMode="auto">
          <a:xfrm>
            <a:off x="914400" y="1600203"/>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1801"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dirty="0"/>
          </a:p>
        </p:txBody>
      </p:sp>
      <p:sp>
        <p:nvSpPr>
          <p:cNvPr id="161802"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dirty="0"/>
          </a:p>
        </p:txBody>
      </p:sp>
      <p:sp>
        <p:nvSpPr>
          <p:cNvPr id="161803"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0243E614-D28F-44E1-B264-3634B487245F}" type="slidenum">
              <a:rPr lang="en-US" altLang="en-US"/>
              <a:pPr>
                <a:defRPr/>
              </a:pPr>
              <a:t>‹#›</a:t>
            </a:fld>
            <a:endParaRPr lang="en-US" altLang="en-US" dirty="0"/>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768"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178" algn="l" rtl="0" fontAlgn="base">
        <a:spcBef>
          <a:spcPct val="0"/>
        </a:spcBef>
        <a:spcAft>
          <a:spcPct val="0"/>
        </a:spcAft>
        <a:defRPr sz="4200">
          <a:solidFill>
            <a:schemeClr val="tx2"/>
          </a:solidFill>
          <a:latin typeface="Times New Roman" pitchFamily="18" charset="0"/>
        </a:defRPr>
      </a:lvl6pPr>
      <a:lvl7pPr marL="914354" algn="l" rtl="0" fontAlgn="base">
        <a:spcBef>
          <a:spcPct val="0"/>
        </a:spcBef>
        <a:spcAft>
          <a:spcPct val="0"/>
        </a:spcAft>
        <a:defRPr sz="4200">
          <a:solidFill>
            <a:schemeClr val="tx2"/>
          </a:solidFill>
          <a:latin typeface="Times New Roman" pitchFamily="18" charset="0"/>
        </a:defRPr>
      </a:lvl7pPr>
      <a:lvl8pPr marL="1371532" algn="l" rtl="0" fontAlgn="base">
        <a:spcBef>
          <a:spcPct val="0"/>
        </a:spcBef>
        <a:spcAft>
          <a:spcPct val="0"/>
        </a:spcAft>
        <a:defRPr sz="4200">
          <a:solidFill>
            <a:schemeClr val="tx2"/>
          </a:solidFill>
          <a:latin typeface="Times New Roman" pitchFamily="18" charset="0"/>
        </a:defRPr>
      </a:lvl8pPr>
      <a:lvl9pPr marL="1828709" algn="l" rtl="0" fontAlgn="base">
        <a:spcBef>
          <a:spcPct val="0"/>
        </a:spcBef>
        <a:spcAft>
          <a:spcPct val="0"/>
        </a:spcAft>
        <a:defRPr sz="4200">
          <a:solidFill>
            <a:schemeClr val="tx2"/>
          </a:solidFill>
          <a:latin typeface="Times New Roman" pitchFamily="18" charset="0"/>
        </a:defRPr>
      </a:lvl9pPr>
    </p:titleStyle>
    <p:bodyStyle>
      <a:lvl1pPr marL="342882" indent="-342882"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13" indent="-285737"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2942" indent="-228589"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120" indent="-228589"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298" indent="-228589"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474"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652"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8829"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006"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athleen_Flanagan@fws.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kimberly.sager@alask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6400" y="609600"/>
            <a:ext cx="7848600" cy="2895600"/>
          </a:xfrm>
        </p:spPr>
        <p:txBody>
          <a:bodyPr/>
          <a:lstStyle/>
          <a:p>
            <a:pPr eaLnBrk="1" hangingPunct="1"/>
            <a:r>
              <a:rPr lang="en-US" altLang="en-US" dirty="0">
                <a:latin typeface="Antique Olive" pitchFamily="34" charset="0"/>
              </a:rPr>
              <a:t>Protection </a:t>
            </a:r>
            <a:br>
              <a:rPr lang="en-US" altLang="en-US" dirty="0">
                <a:latin typeface="Antique Olive" pitchFamily="34" charset="0"/>
              </a:rPr>
            </a:br>
            <a:r>
              <a:rPr lang="en-US" altLang="en-US" dirty="0">
                <a:latin typeface="Antique Olive" pitchFamily="34" charset="0"/>
              </a:rPr>
              <a:t>of surface waters through the State of Alaska on </a:t>
            </a:r>
            <a:br>
              <a:rPr lang="en-US" altLang="en-US" dirty="0">
                <a:latin typeface="Antique Olive" pitchFamily="34" charset="0"/>
              </a:rPr>
            </a:br>
            <a:r>
              <a:rPr lang="en-US" altLang="en-US" dirty="0">
                <a:latin typeface="Antique Olive" pitchFamily="34" charset="0"/>
              </a:rPr>
              <a:t>Alaska Refuges </a:t>
            </a:r>
          </a:p>
        </p:txBody>
      </p:sp>
      <p:sp>
        <p:nvSpPr>
          <p:cNvPr id="4099" name="Rectangle 3"/>
          <p:cNvSpPr>
            <a:spLocks noGrp="1" noChangeArrowheads="1"/>
          </p:cNvSpPr>
          <p:nvPr>
            <p:ph type="subTitle" idx="1"/>
          </p:nvPr>
        </p:nvSpPr>
        <p:spPr>
          <a:xfrm>
            <a:off x="1143000" y="3733800"/>
            <a:ext cx="7467600" cy="2133600"/>
          </a:xfrm>
        </p:spPr>
        <p:txBody>
          <a:bodyPr/>
          <a:lstStyle/>
          <a:p>
            <a:pPr eaLnBrk="1" hangingPunct="1"/>
            <a:r>
              <a:rPr lang="en-US" altLang="en-US" sz="3600" i="1" dirty="0">
                <a:solidFill>
                  <a:srgbClr val="008000"/>
                </a:solidFill>
              </a:rPr>
              <a:t>Case study of Uganik River Reservation of Water within </a:t>
            </a:r>
          </a:p>
          <a:p>
            <a:pPr eaLnBrk="1" hangingPunct="1"/>
            <a:r>
              <a:rPr lang="en-US" altLang="en-US" sz="3600" i="1" dirty="0">
                <a:solidFill>
                  <a:srgbClr val="008000"/>
                </a:solidFill>
              </a:rPr>
              <a:t>Kodiak NWR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the Uganik River?</a:t>
            </a:r>
            <a:br>
              <a:rPr lang="en-US" dirty="0"/>
            </a:br>
            <a:endParaRPr lang="en-US" dirty="0"/>
          </a:p>
        </p:txBody>
      </p:sp>
      <p:sp>
        <p:nvSpPr>
          <p:cNvPr id="3" name="Content Placeholder 2"/>
          <p:cNvSpPr>
            <a:spLocks noGrp="1"/>
          </p:cNvSpPr>
          <p:nvPr>
            <p:ph idx="1"/>
          </p:nvPr>
        </p:nvSpPr>
        <p:spPr/>
        <p:txBody>
          <a:bodyPr/>
          <a:lstStyle/>
          <a:p>
            <a:r>
              <a:rPr lang="en-US" dirty="0"/>
              <a:t>First adjudication between DNR and FWS</a:t>
            </a:r>
          </a:p>
          <a:p>
            <a:r>
              <a:rPr lang="en-US" dirty="0"/>
              <a:t>Data </a:t>
            </a:r>
            <a:r>
              <a:rPr lang="en-US" dirty="0" smtClean="0"/>
              <a:t>rich area (27 years of flow data)</a:t>
            </a:r>
            <a:endParaRPr lang="en-US" dirty="0"/>
          </a:p>
          <a:p>
            <a:r>
              <a:rPr lang="en-US" dirty="0"/>
              <a:t>Strong fisheries component</a:t>
            </a:r>
          </a:p>
          <a:p>
            <a:r>
              <a:rPr lang="en-US" dirty="0"/>
              <a:t>Low/No conflict issues that may arise in other FWS applications</a:t>
            </a:r>
          </a:p>
          <a:p>
            <a:r>
              <a:rPr lang="en-US" dirty="0"/>
              <a:t>Straightforward</a:t>
            </a:r>
          </a:p>
          <a:p>
            <a:r>
              <a:rPr lang="en-US" dirty="0"/>
              <a:t>An excellent start point</a:t>
            </a:r>
          </a:p>
          <a:p>
            <a:endParaRPr lang="en-US" dirty="0"/>
          </a:p>
        </p:txBody>
      </p:sp>
    </p:spTree>
    <p:extLst>
      <p:ext uri="{BB962C8B-B14F-4D97-AF65-F5344CB8AC3E}">
        <p14:creationId xmlns:p14="http://schemas.microsoft.com/office/powerpoint/2010/main" val="136521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altLang="en-US" dirty="0"/>
              <a:t>Uganik River History &amp; Importance</a:t>
            </a:r>
          </a:p>
        </p:txBody>
      </p:sp>
      <p:sp>
        <p:nvSpPr>
          <p:cNvPr id="23555" name="Content Placeholder 2"/>
          <p:cNvSpPr>
            <a:spLocks noGrp="1"/>
          </p:cNvSpPr>
          <p:nvPr>
            <p:ph idx="1"/>
          </p:nvPr>
        </p:nvSpPr>
        <p:spPr/>
        <p:txBody>
          <a:bodyPr/>
          <a:lstStyle/>
          <a:p>
            <a:r>
              <a:rPr lang="en-US" altLang="en-US" sz="2400" dirty="0"/>
              <a:t>Provides migratory, spawning, and rearing habitat for sockeye, pink, chum, </a:t>
            </a:r>
            <a:r>
              <a:rPr lang="en-US" altLang="en-US" sz="2400" dirty="0" smtClean="0"/>
              <a:t>Coho </a:t>
            </a:r>
            <a:r>
              <a:rPr lang="en-US" altLang="en-US" sz="2400" dirty="0"/>
              <a:t>and chinook salmon, steelhead, and Dolly Varden </a:t>
            </a:r>
          </a:p>
          <a:p>
            <a:r>
              <a:rPr lang="en-US" altLang="en-US" sz="2400" dirty="0"/>
              <a:t>The Uganik River drainage basin is considered a major rainbow trout area </a:t>
            </a:r>
          </a:p>
          <a:p>
            <a:r>
              <a:rPr lang="en-US" altLang="en-US" sz="2400" dirty="0"/>
              <a:t>The lower river is high use, key habitat for brown bear</a:t>
            </a:r>
          </a:p>
          <a:p>
            <a:r>
              <a:rPr lang="en-US" altLang="en-US" sz="2400" dirty="0"/>
              <a:t>The East Arm of Uganik Bay, into which the Uganik River flows, provides prime wintering habitat for puddle ducks and maintains a high concentration of waterfowl.</a:t>
            </a:r>
          </a:p>
          <a:p>
            <a:r>
              <a:rPr lang="en-US" altLang="en-US" sz="2400" dirty="0"/>
              <a:t>Subsistence hunting and trapping for residents of Port Lions and Ouzinkie</a:t>
            </a:r>
          </a:p>
          <a:p>
            <a:endParaRPr lang="en-US" alt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537554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443692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80" y="414021"/>
            <a:ext cx="8041640" cy="6029960"/>
          </a:xfrm>
          <a:prstGeom prst="rect">
            <a:avLst/>
          </a:prstGeom>
        </p:spPr>
      </p:pic>
      <p:sp>
        <p:nvSpPr>
          <p:cNvPr id="4" name="Title 1"/>
          <p:cNvSpPr>
            <a:spLocks noGrp="1"/>
          </p:cNvSpPr>
          <p:nvPr>
            <p:ph type="title"/>
          </p:nvPr>
        </p:nvSpPr>
        <p:spPr>
          <a:xfrm>
            <a:off x="914400" y="277813"/>
            <a:ext cx="7772400" cy="1143000"/>
          </a:xfrm>
        </p:spPr>
        <p:txBody>
          <a:bodyPr/>
          <a:lstStyle/>
          <a:p>
            <a:r>
              <a:rPr lang="en-US" altLang="en-US" dirty="0"/>
              <a:t>Uganik River</a:t>
            </a:r>
          </a:p>
        </p:txBody>
      </p:sp>
    </p:spTree>
    <p:extLst>
      <p:ext uri="{BB962C8B-B14F-4D97-AF65-F5344CB8AC3E}">
        <p14:creationId xmlns:p14="http://schemas.microsoft.com/office/powerpoint/2010/main" val="1204359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altLang="en-US" dirty="0"/>
              <a:t>Uganik River </a:t>
            </a:r>
            <a:r>
              <a:rPr lang="en-US" altLang="en-US" dirty="0" smtClean="0"/>
              <a:t>Reservation Process</a:t>
            </a:r>
            <a:endParaRPr lang="en-US" altLang="en-US" u="sng" dirty="0"/>
          </a:p>
        </p:txBody>
      </p:sp>
      <p:sp>
        <p:nvSpPr>
          <p:cNvPr id="26627" name="Rectangle 3"/>
          <p:cNvSpPr>
            <a:spLocks noGrp="1" noChangeArrowheads="1"/>
          </p:cNvSpPr>
          <p:nvPr>
            <p:ph type="body" idx="1"/>
          </p:nvPr>
        </p:nvSpPr>
        <p:spPr>
          <a:xfrm>
            <a:off x="914400" y="1600200"/>
            <a:ext cx="7772400" cy="4953000"/>
          </a:xfrm>
        </p:spPr>
        <p:txBody>
          <a:bodyPr/>
          <a:lstStyle/>
          <a:p>
            <a:pPr eaLnBrk="1" hangingPunct="1"/>
            <a:r>
              <a:rPr lang="en-US" altLang="en-US" dirty="0" smtClean="0"/>
              <a:t>Review the annual hydrograph</a:t>
            </a:r>
            <a:endParaRPr lang="en-US" altLang="en-US" dirty="0"/>
          </a:p>
          <a:p>
            <a:pPr eaLnBrk="1" hangingPunct="1"/>
            <a:r>
              <a:rPr lang="en-US" altLang="en-US" dirty="0" smtClean="0"/>
              <a:t>Include the biologic aspect of the system in the form of fish life stage events</a:t>
            </a:r>
            <a:endParaRPr lang="en-US" altLang="en-US" dirty="0"/>
          </a:p>
          <a:p>
            <a:pPr eaLnBrk="1" hangingPunct="1"/>
            <a:r>
              <a:rPr lang="en-US" altLang="en-US" dirty="0" smtClean="0"/>
              <a:t>Consider periods of changing flow, duration of those events, and magnitude of those events</a:t>
            </a:r>
            <a:endParaRPr lang="en-US" altLang="en-US" dirty="0"/>
          </a:p>
          <a:p>
            <a:pPr eaLnBrk="1" hangingPunct="1"/>
            <a:r>
              <a:rPr lang="en-US" altLang="en-US" dirty="0" smtClean="0"/>
              <a:t>Define reservation time periods</a:t>
            </a:r>
          </a:p>
          <a:p>
            <a:pPr eaLnBrk="1" hangingPunct="1"/>
            <a:r>
              <a:rPr lang="en-US" altLang="en-US" dirty="0" smtClean="0"/>
              <a:t>Define volume of flow associated with each time period</a:t>
            </a:r>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075061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p:txBody>
          <a:bodyPr/>
          <a:lstStyle/>
          <a:p>
            <a:pPr eaLnBrk="1" hangingPunct="1"/>
            <a:endParaRPr lang="en-US" altLang="en-US" dirty="0"/>
          </a:p>
        </p:txBody>
      </p:sp>
      <p:sp>
        <p:nvSpPr>
          <p:cNvPr id="25603" name="Title 2"/>
          <p:cNvSpPr>
            <a:spLocks noGrp="1"/>
          </p:cNvSpPr>
          <p:nvPr>
            <p:ph type="title"/>
          </p:nvPr>
        </p:nvSpPr>
        <p:spPr/>
        <p:txBody>
          <a:bodyPr/>
          <a:lstStyle/>
          <a:p>
            <a:pPr eaLnBrk="1" hangingPunct="1"/>
            <a:endParaRPr lang="en-US" altLang="en-US" dirty="0"/>
          </a:p>
        </p:txBody>
      </p:sp>
      <p:pic>
        <p:nvPicPr>
          <p:cNvPr id="2560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 y="2"/>
            <a:ext cx="9158927" cy="684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altLang="en-US" dirty="0"/>
              <a:t>Uganik River Reservation Timeline </a:t>
            </a:r>
            <a:endParaRPr lang="en-US" altLang="en-US" u="sng" dirty="0"/>
          </a:p>
        </p:txBody>
      </p:sp>
      <p:sp>
        <p:nvSpPr>
          <p:cNvPr id="26627" name="Rectangle 3"/>
          <p:cNvSpPr>
            <a:spLocks noGrp="1" noChangeArrowheads="1"/>
          </p:cNvSpPr>
          <p:nvPr>
            <p:ph type="body" idx="1"/>
          </p:nvPr>
        </p:nvSpPr>
        <p:spPr>
          <a:xfrm>
            <a:off x="914400" y="1600200"/>
            <a:ext cx="7772400" cy="4953000"/>
          </a:xfrm>
        </p:spPr>
        <p:txBody>
          <a:bodyPr/>
          <a:lstStyle/>
          <a:p>
            <a:pPr eaLnBrk="1" hangingPunct="1"/>
            <a:r>
              <a:rPr lang="en-US" altLang="en-US" dirty="0"/>
              <a:t>Applied for on 9/27/2001</a:t>
            </a:r>
          </a:p>
          <a:p>
            <a:pPr eaLnBrk="1" hangingPunct="1"/>
            <a:r>
              <a:rPr lang="en-US" altLang="en-US" dirty="0"/>
              <a:t>Adjudication process began January 31, 2012</a:t>
            </a:r>
          </a:p>
          <a:p>
            <a:pPr eaLnBrk="1" hangingPunct="1"/>
            <a:r>
              <a:rPr lang="en-US" altLang="en-US" dirty="0"/>
              <a:t>Email and in face correspondence between DNR and USFWS March 20, 2012 – June 12, 2014.</a:t>
            </a:r>
          </a:p>
          <a:p>
            <a:pPr eaLnBrk="1" hangingPunct="1"/>
            <a:r>
              <a:rPr lang="en-US" altLang="en-US" dirty="0"/>
              <a:t>Public/Agency notice published August 1, 2014</a:t>
            </a:r>
          </a:p>
          <a:p>
            <a:pPr eaLnBrk="1" hangingPunct="1"/>
            <a:r>
              <a:rPr lang="en-US" altLang="en-US" dirty="0"/>
              <a:t>Certificates signed September 19, 2014</a:t>
            </a:r>
          </a:p>
          <a:p>
            <a:pPr eaLnBrk="1" hangingPunct="1"/>
            <a:r>
              <a:rPr lang="en-US" altLang="en-US" dirty="0"/>
              <a:t>Recorded certificates received January 14, 2015</a:t>
            </a:r>
          </a:p>
          <a:p>
            <a:pPr eaLnBrk="1" hangingPunct="1"/>
            <a:endParaRPr lang="en-US" altLang="en-US" dirty="0"/>
          </a:p>
          <a:p>
            <a:pPr eaLnBrk="1" hangingPunct="1"/>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8077200" cy="1143000"/>
          </a:xfrm>
        </p:spPr>
        <p:txBody>
          <a:bodyPr/>
          <a:lstStyle/>
          <a:p>
            <a:r>
              <a:rPr lang="en-US" dirty="0"/>
              <a:t>Considerations in Flow Discussions</a:t>
            </a:r>
          </a:p>
        </p:txBody>
      </p:sp>
      <p:sp>
        <p:nvSpPr>
          <p:cNvPr id="3" name="Content Placeholder 2"/>
          <p:cNvSpPr>
            <a:spLocks noGrp="1"/>
          </p:cNvSpPr>
          <p:nvPr>
            <p:ph idx="1"/>
          </p:nvPr>
        </p:nvSpPr>
        <p:spPr>
          <a:xfrm>
            <a:off x="609600" y="1452189"/>
            <a:ext cx="8305800" cy="5105397"/>
          </a:xfrm>
        </p:spPr>
        <p:txBody>
          <a:bodyPr numCol="2"/>
          <a:lstStyle/>
          <a:p>
            <a:r>
              <a:rPr lang="en-US" dirty="0"/>
              <a:t>USFWS</a:t>
            </a:r>
          </a:p>
          <a:p>
            <a:pPr lvl="1"/>
            <a:r>
              <a:rPr lang="en-US" sz="2300" dirty="0"/>
              <a:t>Fisheries/biological purpose</a:t>
            </a:r>
          </a:p>
          <a:p>
            <a:pPr lvl="1"/>
            <a:r>
              <a:rPr lang="en-US" sz="2300" dirty="0"/>
              <a:t>Critical habitat needs</a:t>
            </a:r>
          </a:p>
          <a:p>
            <a:pPr lvl="1"/>
            <a:r>
              <a:rPr lang="en-US" sz="2300" dirty="0"/>
              <a:t>Timing of flow events</a:t>
            </a:r>
          </a:p>
          <a:p>
            <a:pPr lvl="1"/>
            <a:r>
              <a:rPr lang="en-US" sz="2300" dirty="0"/>
              <a:t>Overwintering</a:t>
            </a:r>
          </a:p>
          <a:p>
            <a:pPr lvl="1"/>
            <a:r>
              <a:rPr lang="en-US" sz="2300" dirty="0"/>
              <a:t>Channel form and function</a:t>
            </a:r>
          </a:p>
          <a:p>
            <a:pPr lvl="1"/>
            <a:r>
              <a:rPr lang="en-US" sz="2300" dirty="0"/>
              <a:t>River continuum paradigm </a:t>
            </a:r>
          </a:p>
          <a:p>
            <a:pPr lvl="1"/>
            <a:endParaRPr lang="en-US" dirty="0"/>
          </a:p>
          <a:p>
            <a:pPr lvl="1"/>
            <a:endParaRPr lang="en-US" dirty="0"/>
          </a:p>
          <a:p>
            <a:r>
              <a:rPr lang="en-US" dirty="0"/>
              <a:t>DNR</a:t>
            </a:r>
          </a:p>
          <a:p>
            <a:pPr lvl="1"/>
            <a:r>
              <a:rPr lang="en-US" sz="2300" dirty="0"/>
              <a:t>Fisheries/biological purpose</a:t>
            </a:r>
          </a:p>
          <a:p>
            <a:pPr lvl="1"/>
            <a:r>
              <a:rPr lang="en-US" sz="2300" dirty="0"/>
              <a:t>Critical habitat needs</a:t>
            </a:r>
          </a:p>
          <a:p>
            <a:pPr lvl="1"/>
            <a:r>
              <a:rPr lang="en-US" sz="2300" dirty="0"/>
              <a:t>Timing of flow events</a:t>
            </a:r>
          </a:p>
          <a:p>
            <a:pPr lvl="1"/>
            <a:r>
              <a:rPr lang="en-US" sz="2300" dirty="0"/>
              <a:t>Competing uses (prior/future)</a:t>
            </a:r>
          </a:p>
          <a:p>
            <a:pPr lvl="1"/>
            <a:r>
              <a:rPr lang="en-US" sz="2300" dirty="0"/>
              <a:t>Unappropriated Flows </a:t>
            </a:r>
          </a:p>
          <a:p>
            <a:pPr lvl="1"/>
            <a:r>
              <a:rPr lang="en-US" sz="2300" dirty="0"/>
              <a:t>Laws</a:t>
            </a:r>
          </a:p>
          <a:p>
            <a:pPr lvl="1"/>
            <a:r>
              <a:rPr lang="en-US" sz="2300" dirty="0"/>
              <a:t>Public Resource</a:t>
            </a:r>
          </a:p>
          <a:p>
            <a:pPr lvl="2"/>
            <a:endParaRPr lang="en-US" dirty="0"/>
          </a:p>
          <a:p>
            <a:pPr lvl="2"/>
            <a:endParaRPr lang="en-US" dirty="0"/>
          </a:p>
        </p:txBody>
      </p:sp>
    </p:spTree>
    <p:extLst>
      <p:ext uri="{BB962C8B-B14F-4D97-AF65-F5344CB8AC3E}">
        <p14:creationId xmlns:p14="http://schemas.microsoft.com/office/powerpoint/2010/main" val="1624661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4" y="-152400"/>
            <a:ext cx="7772400" cy="1143000"/>
          </a:xfrm>
        </p:spPr>
        <p:txBody>
          <a:bodyPr/>
          <a:lstStyle/>
          <a:p>
            <a:r>
              <a:rPr lang="en-US" altLang="en-US" dirty="0"/>
              <a:t>Uganik Reservation Discussion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6578439"/>
              </p:ext>
            </p:extLst>
          </p:nvPr>
        </p:nvGraphicFramePr>
        <p:xfrm>
          <a:off x="76200" y="914400"/>
          <a:ext cx="9067800" cy="5791201"/>
        </p:xfrm>
        <a:graphic>
          <a:graphicData uri="http://schemas.openxmlformats.org/drawingml/2006/table">
            <a:tbl>
              <a:tblPr/>
              <a:tblGrid>
                <a:gridCol w="796835">
                  <a:extLst>
                    <a:ext uri="{9D8B030D-6E8A-4147-A177-3AD203B41FA5}">
                      <a16:colId xmlns="" xmlns:a16="http://schemas.microsoft.com/office/drawing/2014/main" val="20000"/>
                    </a:ext>
                  </a:extLst>
                </a:gridCol>
                <a:gridCol w="726230">
                  <a:extLst>
                    <a:ext uri="{9D8B030D-6E8A-4147-A177-3AD203B41FA5}">
                      <a16:colId xmlns="" xmlns:a16="http://schemas.microsoft.com/office/drawing/2014/main" val="20001"/>
                    </a:ext>
                  </a:extLst>
                </a:gridCol>
                <a:gridCol w="743883">
                  <a:extLst>
                    <a:ext uri="{9D8B030D-6E8A-4147-A177-3AD203B41FA5}">
                      <a16:colId xmlns="" xmlns:a16="http://schemas.microsoft.com/office/drawing/2014/main" val="20002"/>
                    </a:ext>
                  </a:extLst>
                </a:gridCol>
                <a:gridCol w="604520">
                  <a:extLst>
                    <a:ext uri="{9D8B030D-6E8A-4147-A177-3AD203B41FA5}">
                      <a16:colId xmlns="" xmlns:a16="http://schemas.microsoft.com/office/drawing/2014/main" val="20003"/>
                    </a:ext>
                  </a:extLst>
                </a:gridCol>
                <a:gridCol w="755651">
                  <a:extLst>
                    <a:ext uri="{9D8B030D-6E8A-4147-A177-3AD203B41FA5}">
                      <a16:colId xmlns="" xmlns:a16="http://schemas.microsoft.com/office/drawing/2014/main" val="20004"/>
                    </a:ext>
                  </a:extLst>
                </a:gridCol>
                <a:gridCol w="528955">
                  <a:extLst>
                    <a:ext uri="{9D8B030D-6E8A-4147-A177-3AD203B41FA5}">
                      <a16:colId xmlns="" xmlns:a16="http://schemas.microsoft.com/office/drawing/2014/main" val="20005"/>
                    </a:ext>
                  </a:extLst>
                </a:gridCol>
                <a:gridCol w="755651">
                  <a:extLst>
                    <a:ext uri="{9D8B030D-6E8A-4147-A177-3AD203B41FA5}">
                      <a16:colId xmlns="" xmlns:a16="http://schemas.microsoft.com/office/drawing/2014/main" val="20006"/>
                    </a:ext>
                  </a:extLst>
                </a:gridCol>
                <a:gridCol w="528955">
                  <a:extLst>
                    <a:ext uri="{9D8B030D-6E8A-4147-A177-3AD203B41FA5}">
                      <a16:colId xmlns="" xmlns:a16="http://schemas.microsoft.com/office/drawing/2014/main" val="20007"/>
                    </a:ext>
                  </a:extLst>
                </a:gridCol>
                <a:gridCol w="680085">
                  <a:extLst>
                    <a:ext uri="{9D8B030D-6E8A-4147-A177-3AD203B41FA5}">
                      <a16:colId xmlns="" xmlns:a16="http://schemas.microsoft.com/office/drawing/2014/main" val="20008"/>
                    </a:ext>
                  </a:extLst>
                </a:gridCol>
                <a:gridCol w="528955">
                  <a:extLst>
                    <a:ext uri="{9D8B030D-6E8A-4147-A177-3AD203B41FA5}">
                      <a16:colId xmlns="" xmlns:a16="http://schemas.microsoft.com/office/drawing/2014/main" val="20009"/>
                    </a:ext>
                  </a:extLst>
                </a:gridCol>
                <a:gridCol w="680085">
                  <a:extLst>
                    <a:ext uri="{9D8B030D-6E8A-4147-A177-3AD203B41FA5}">
                      <a16:colId xmlns="" xmlns:a16="http://schemas.microsoft.com/office/drawing/2014/main" val="20010"/>
                    </a:ext>
                  </a:extLst>
                </a:gridCol>
                <a:gridCol w="528955">
                  <a:extLst>
                    <a:ext uri="{9D8B030D-6E8A-4147-A177-3AD203B41FA5}">
                      <a16:colId xmlns="" xmlns:a16="http://schemas.microsoft.com/office/drawing/2014/main" val="20011"/>
                    </a:ext>
                  </a:extLst>
                </a:gridCol>
                <a:gridCol w="604519">
                  <a:extLst>
                    <a:ext uri="{9D8B030D-6E8A-4147-A177-3AD203B41FA5}">
                      <a16:colId xmlns="" xmlns:a16="http://schemas.microsoft.com/office/drawing/2014/main" val="20012"/>
                    </a:ext>
                  </a:extLst>
                </a:gridCol>
                <a:gridCol w="604521">
                  <a:extLst>
                    <a:ext uri="{9D8B030D-6E8A-4147-A177-3AD203B41FA5}">
                      <a16:colId xmlns="" xmlns:a16="http://schemas.microsoft.com/office/drawing/2014/main" val="20013"/>
                    </a:ext>
                  </a:extLst>
                </a:gridCol>
              </a:tblGrid>
              <a:tr h="880962">
                <a:tc>
                  <a:txBody>
                    <a:bodyPr/>
                    <a:lstStyle/>
                    <a:p>
                      <a:pPr algn="ctr" fontAlgn="ctr"/>
                      <a:r>
                        <a:rPr lang="en-US" sz="1300" b="1" i="0" u="none" strike="noStrike" dirty="0">
                          <a:solidFill>
                            <a:srgbClr val="000000"/>
                          </a:solidFill>
                          <a:effectLst/>
                          <a:latin typeface="Calibri"/>
                        </a:rPr>
                        <a:t>Time Period</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1" i="0" u="none" strike="noStrike" dirty="0">
                          <a:solidFill>
                            <a:srgbClr val="000000"/>
                          </a:solidFill>
                          <a:effectLst/>
                          <a:latin typeface="Calibri"/>
                        </a:rPr>
                        <a:t>Mean Time</a:t>
                      </a:r>
                      <a:r>
                        <a:rPr lang="en-US" sz="1300" b="1" i="0" u="none" strike="noStrike" baseline="0" dirty="0">
                          <a:solidFill>
                            <a:srgbClr val="000000"/>
                          </a:solidFill>
                          <a:effectLst/>
                          <a:latin typeface="Calibri"/>
                        </a:rPr>
                        <a:t> Discharge</a:t>
                      </a:r>
                      <a:r>
                        <a:rPr lang="en-US" sz="1300" b="1" i="0" u="none" strike="noStrike" dirty="0">
                          <a:solidFill>
                            <a:srgbClr val="000000"/>
                          </a:solidFill>
                          <a:effectLst/>
                          <a:latin typeface="Calibri"/>
                        </a:rPr>
                        <a:t> (cfs)</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1" i="0" u="none" strike="noStrike" dirty="0">
                          <a:solidFill>
                            <a:srgbClr val="000000"/>
                          </a:solidFill>
                          <a:effectLst/>
                          <a:latin typeface="Calibri"/>
                        </a:rPr>
                        <a:t>USFWS Requested Flow (cfs)</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1" i="0" u="none" strike="noStrike" dirty="0">
                          <a:solidFill>
                            <a:srgbClr val="000000"/>
                          </a:solidFill>
                          <a:effectLst/>
                          <a:latin typeface="Calibri"/>
                        </a:rPr>
                        <a:t>% </a:t>
                      </a:r>
                    </a:p>
                    <a:p>
                      <a:pPr algn="ctr" fontAlgn="ctr"/>
                      <a:r>
                        <a:rPr lang="en-US" sz="1300" b="1" i="0" u="none" strike="noStrike" dirty="0">
                          <a:solidFill>
                            <a:srgbClr val="000000"/>
                          </a:solidFill>
                          <a:effectLst/>
                          <a:latin typeface="Calibri"/>
                        </a:rPr>
                        <a:t>Exceed</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1" i="0" u="none" strike="noStrike" dirty="0">
                          <a:solidFill>
                            <a:srgbClr val="000000"/>
                          </a:solidFill>
                          <a:effectLst/>
                          <a:latin typeface="Calibri"/>
                        </a:rPr>
                        <a:t>ADNR 1/2014 (cfs)</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1" i="0" u="none" strike="noStrike" dirty="0">
                          <a:solidFill>
                            <a:srgbClr val="000000"/>
                          </a:solidFill>
                          <a:effectLst/>
                          <a:latin typeface="Calibri"/>
                        </a:rPr>
                        <a:t>% Exceed</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1" i="0" u="none" strike="noStrike" dirty="0">
                          <a:solidFill>
                            <a:srgbClr val="000000"/>
                          </a:solidFill>
                          <a:effectLst/>
                          <a:latin typeface="Calibri"/>
                        </a:rPr>
                        <a:t>USFWS (cfs)</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1" i="0" u="none" strike="noStrike" dirty="0">
                          <a:solidFill>
                            <a:srgbClr val="000000"/>
                          </a:solidFill>
                          <a:effectLst/>
                          <a:latin typeface="Calibri"/>
                        </a:rPr>
                        <a:t>% Exceed</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1" i="0" u="none" strike="noStrike" dirty="0">
                          <a:solidFill>
                            <a:srgbClr val="000000"/>
                          </a:solidFill>
                          <a:effectLst/>
                          <a:latin typeface="Calibri"/>
                        </a:rPr>
                        <a:t>ADNR 4/3/2014 (cfs)</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1" i="0" u="none" strike="noStrike" dirty="0">
                          <a:solidFill>
                            <a:srgbClr val="000000"/>
                          </a:solidFill>
                          <a:effectLst/>
                          <a:latin typeface="Calibri"/>
                        </a:rPr>
                        <a:t>% Exceed</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1" i="0" u="none" strike="noStrike" dirty="0">
                          <a:solidFill>
                            <a:srgbClr val="000000"/>
                          </a:solidFill>
                          <a:effectLst/>
                          <a:latin typeface="Calibri"/>
                        </a:rPr>
                        <a:t>USFWS (cfs)</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1" i="0" u="none" strike="noStrike" dirty="0">
                          <a:solidFill>
                            <a:srgbClr val="000000"/>
                          </a:solidFill>
                          <a:effectLst/>
                          <a:latin typeface="Calibri"/>
                        </a:rPr>
                        <a:t>% Exceed</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1" i="0" u="none" strike="noStrike" dirty="0">
                          <a:solidFill>
                            <a:srgbClr val="000000"/>
                          </a:solidFill>
                          <a:effectLst/>
                          <a:latin typeface="Calibri"/>
                        </a:rPr>
                        <a:t>FWS alt  5/20/14</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1" i="0" u="none" strike="noStrike" dirty="0">
                          <a:solidFill>
                            <a:srgbClr val="000000"/>
                          </a:solidFill>
                          <a:effectLst/>
                          <a:latin typeface="Calibri"/>
                        </a:rPr>
                        <a:t>% Exceed</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0"/>
                  </a:ext>
                </a:extLst>
              </a:tr>
              <a:tr h="296907">
                <a:tc>
                  <a:txBody>
                    <a:bodyPr/>
                    <a:lstStyle/>
                    <a:p>
                      <a:pPr algn="ctr" fontAlgn="ctr"/>
                      <a:r>
                        <a:rPr lang="en-US" sz="1300" b="1" i="0" u="none" strike="noStrike" dirty="0">
                          <a:solidFill>
                            <a:srgbClr val="000000"/>
                          </a:solidFill>
                          <a:effectLst/>
                          <a:latin typeface="Calibri"/>
                        </a:rPr>
                        <a:t>January*</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232</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250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18-20%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230*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200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32%</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32%</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0001"/>
                  </a:ext>
                </a:extLst>
              </a:tr>
              <a:tr h="296907">
                <a:tc>
                  <a:txBody>
                    <a:bodyPr/>
                    <a:lstStyle/>
                    <a:p>
                      <a:pPr algn="ctr" fontAlgn="ctr"/>
                      <a:r>
                        <a:rPr lang="en-US" sz="1300" b="1" i="0" u="none" strike="noStrike" dirty="0">
                          <a:solidFill>
                            <a:srgbClr val="000000"/>
                          </a:solidFill>
                          <a:effectLst/>
                          <a:latin typeface="Calibri"/>
                        </a:rPr>
                        <a:t>February*</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167</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250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130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180*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130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150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34%</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27%</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0002"/>
                  </a:ext>
                </a:extLst>
              </a:tr>
              <a:tr h="296907">
                <a:tc>
                  <a:txBody>
                    <a:bodyPr/>
                    <a:lstStyle/>
                    <a:p>
                      <a:pPr algn="ctr" fontAlgn="ctr"/>
                      <a:r>
                        <a:rPr lang="en-US" sz="1300" b="1" i="0" u="none" strike="noStrike" dirty="0">
                          <a:solidFill>
                            <a:srgbClr val="000000"/>
                          </a:solidFill>
                          <a:effectLst/>
                          <a:latin typeface="Calibri"/>
                        </a:rPr>
                        <a:t>March*</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150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250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125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150*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125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140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35%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147</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0003"/>
                  </a:ext>
                </a:extLst>
              </a:tr>
              <a:tr h="296907">
                <a:tc>
                  <a:txBody>
                    <a:bodyPr/>
                    <a:lstStyle/>
                    <a:p>
                      <a:pPr algn="ctr" fontAlgn="ctr"/>
                      <a:r>
                        <a:rPr lang="en-US" sz="1300" b="1" i="0" u="none" strike="noStrike" dirty="0">
                          <a:solidFill>
                            <a:srgbClr val="000000"/>
                          </a:solidFill>
                          <a:effectLst/>
                          <a:latin typeface="Calibri"/>
                        </a:rPr>
                        <a:t>April 1-14</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172</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140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119</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140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140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140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140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04"/>
                  </a:ext>
                </a:extLst>
              </a:tr>
              <a:tr h="296907">
                <a:tc>
                  <a:txBody>
                    <a:bodyPr/>
                    <a:lstStyle/>
                    <a:p>
                      <a:pPr algn="ctr" fontAlgn="ctr"/>
                      <a:r>
                        <a:rPr lang="en-US" sz="1300" b="1" i="0" u="none" strike="noStrike" dirty="0">
                          <a:solidFill>
                            <a:srgbClr val="000000"/>
                          </a:solidFill>
                          <a:effectLst/>
                          <a:latin typeface="Calibri"/>
                        </a:rPr>
                        <a:t>April 15-30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274</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245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175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245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245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05"/>
                  </a:ext>
                </a:extLst>
              </a:tr>
              <a:tr h="350881">
                <a:tc>
                  <a:txBody>
                    <a:bodyPr/>
                    <a:lstStyle/>
                    <a:p>
                      <a:pPr algn="ctr" fontAlgn="ctr"/>
                      <a:r>
                        <a:rPr lang="en-US" sz="1300" b="1" i="0" u="none" strike="noStrike" dirty="0">
                          <a:solidFill>
                            <a:srgbClr val="000000"/>
                          </a:solidFill>
                          <a:effectLst/>
                          <a:latin typeface="Calibri"/>
                        </a:rPr>
                        <a:t>May 1-14</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623</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589</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355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70-75%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590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06"/>
                  </a:ext>
                </a:extLst>
              </a:tr>
              <a:tr h="350881">
                <a:tc>
                  <a:txBody>
                    <a:bodyPr/>
                    <a:lstStyle/>
                    <a:p>
                      <a:pPr algn="ctr" fontAlgn="ctr"/>
                      <a:r>
                        <a:rPr lang="en-US" sz="1300" b="1" i="0" u="none" strike="noStrike" dirty="0">
                          <a:solidFill>
                            <a:srgbClr val="000000"/>
                          </a:solidFill>
                          <a:effectLst/>
                          <a:latin typeface="Calibri"/>
                        </a:rPr>
                        <a:t>May 15-31</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1049</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958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730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70-75%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960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960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960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960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07"/>
                  </a:ext>
                </a:extLst>
              </a:tr>
              <a:tr h="350881">
                <a:tc>
                  <a:txBody>
                    <a:bodyPr/>
                    <a:lstStyle/>
                    <a:p>
                      <a:pPr algn="ctr" fontAlgn="ctr"/>
                      <a:r>
                        <a:rPr lang="en-US" sz="1300" b="1" i="0" u="none" strike="noStrike" dirty="0">
                          <a:solidFill>
                            <a:srgbClr val="000000"/>
                          </a:solidFill>
                          <a:effectLst/>
                          <a:latin typeface="Calibri"/>
                        </a:rPr>
                        <a:t>June</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1770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1460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64%</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1280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1460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1460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1460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1460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08"/>
                  </a:ext>
                </a:extLst>
              </a:tr>
              <a:tr h="350881">
                <a:tc>
                  <a:txBody>
                    <a:bodyPr/>
                    <a:lstStyle/>
                    <a:p>
                      <a:pPr algn="ctr" fontAlgn="ctr"/>
                      <a:r>
                        <a:rPr lang="en-US" sz="1300" b="1" i="0" u="none" strike="noStrike" dirty="0">
                          <a:solidFill>
                            <a:srgbClr val="000000"/>
                          </a:solidFill>
                          <a:effectLst/>
                          <a:latin typeface="Calibri"/>
                        </a:rPr>
                        <a:t>July</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1460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1160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62-63%</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990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1160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1160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1160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1160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09"/>
                  </a:ext>
                </a:extLst>
              </a:tr>
              <a:tr h="350881">
                <a:tc>
                  <a:txBody>
                    <a:bodyPr/>
                    <a:lstStyle/>
                    <a:p>
                      <a:pPr algn="ctr" fontAlgn="ctr"/>
                      <a:r>
                        <a:rPr lang="en-US" sz="1300" b="1" i="0" u="none" strike="noStrike" dirty="0">
                          <a:solidFill>
                            <a:srgbClr val="000000"/>
                          </a:solidFill>
                          <a:effectLst/>
                          <a:latin typeface="Calibri"/>
                        </a:rPr>
                        <a:t>August</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896</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690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55-56%</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559</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690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690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10"/>
                  </a:ext>
                </a:extLst>
              </a:tr>
              <a:tr h="350881">
                <a:tc>
                  <a:txBody>
                    <a:bodyPr/>
                    <a:lstStyle/>
                    <a:p>
                      <a:pPr algn="ctr" fontAlgn="ctr"/>
                      <a:r>
                        <a:rPr lang="en-US" sz="1300" b="1" i="0" u="none" strike="noStrike" dirty="0">
                          <a:solidFill>
                            <a:srgbClr val="000000"/>
                          </a:solidFill>
                          <a:effectLst/>
                          <a:latin typeface="Calibri"/>
                        </a:rPr>
                        <a:t>September</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832</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600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416</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600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45-50%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45-50%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600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45-50%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45-50%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11"/>
                  </a:ext>
                </a:extLst>
              </a:tr>
              <a:tr h="350881">
                <a:tc>
                  <a:txBody>
                    <a:bodyPr/>
                    <a:lstStyle/>
                    <a:p>
                      <a:pPr algn="ctr" fontAlgn="ctr"/>
                      <a:r>
                        <a:rPr lang="en-US" sz="1300" b="1" i="0" u="none" strike="noStrike" dirty="0">
                          <a:solidFill>
                            <a:srgbClr val="000000"/>
                          </a:solidFill>
                          <a:effectLst/>
                          <a:latin typeface="Calibri"/>
                        </a:rPr>
                        <a:t>October</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675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400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56%</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318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400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400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12"/>
                  </a:ext>
                </a:extLst>
              </a:tr>
              <a:tr h="296907">
                <a:tc>
                  <a:txBody>
                    <a:bodyPr/>
                    <a:lstStyle/>
                    <a:p>
                      <a:pPr algn="ctr" fontAlgn="ctr"/>
                      <a:r>
                        <a:rPr lang="en-US" sz="1300" b="1" i="0" u="none" strike="noStrike" dirty="0">
                          <a:solidFill>
                            <a:srgbClr val="000000"/>
                          </a:solidFill>
                          <a:effectLst/>
                          <a:latin typeface="Calibri"/>
                        </a:rPr>
                        <a:t>November</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503</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275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54-55%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198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338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338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338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338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13"/>
                  </a:ext>
                </a:extLst>
              </a:tr>
              <a:tr h="296907">
                <a:tc>
                  <a:txBody>
                    <a:bodyPr/>
                    <a:lstStyle/>
                    <a:p>
                      <a:pPr algn="ctr" fontAlgn="ctr"/>
                      <a:r>
                        <a:rPr lang="en-US" sz="1300" b="1" i="0" u="none" strike="noStrike" dirty="0">
                          <a:solidFill>
                            <a:srgbClr val="000000"/>
                          </a:solidFill>
                          <a:effectLst/>
                          <a:latin typeface="Calibri"/>
                        </a:rPr>
                        <a:t>December</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258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250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35-36%</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120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200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200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14"/>
                  </a:ext>
                </a:extLst>
              </a:tr>
              <a:tr h="375723">
                <a:tc gridSpan="14">
                  <a:txBody>
                    <a:bodyPr/>
                    <a:lstStyle/>
                    <a:p>
                      <a:pPr algn="l" fontAlgn="ctr"/>
                      <a:r>
                        <a:rPr lang="en-US" sz="1100" b="1" i="0" u="none" strike="noStrike" dirty="0">
                          <a:solidFill>
                            <a:srgbClr val="000000"/>
                          </a:solidFill>
                          <a:effectLst/>
                          <a:latin typeface="Calibri"/>
                        </a:rPr>
                        <a:t>*Consents but acknowledges flows are insufficient to protect fish and</a:t>
                      </a:r>
                      <a:r>
                        <a:rPr lang="en-US" sz="1100" b="1" i="0" u="none" strike="noStrike" baseline="0" dirty="0">
                          <a:solidFill>
                            <a:srgbClr val="000000"/>
                          </a:solidFill>
                          <a:effectLst/>
                          <a:latin typeface="Calibri"/>
                        </a:rPr>
                        <a:t> w</a:t>
                      </a:r>
                      <a:r>
                        <a:rPr lang="en-US" sz="1100" b="1" i="0" u="none" strike="noStrike" dirty="0">
                          <a:solidFill>
                            <a:srgbClr val="000000"/>
                          </a:solidFill>
                          <a:effectLst/>
                          <a:latin typeface="Calibri"/>
                        </a:rPr>
                        <a:t>ildlife habitat, migration, and propagation</a:t>
                      </a:r>
                    </a:p>
                  </a:txBody>
                  <a:tcPr marL="6491" marR="6491" marT="6491"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100" b="0" i="0" u="none" strike="noStrike" dirty="0">
                        <a:solidFill>
                          <a:srgbClr val="000000"/>
                        </a:solidFill>
                        <a:effectLst/>
                        <a:latin typeface="Calibri"/>
                      </a:endParaRPr>
                    </a:p>
                  </a:txBody>
                  <a:tcPr marL="6491" marR="6491" marT="649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n-US" sz="1100" b="0" i="0" u="none" strike="noStrike" dirty="0">
                        <a:solidFill>
                          <a:srgbClr val="000000"/>
                        </a:solidFill>
                        <a:effectLst/>
                        <a:latin typeface="Calibri"/>
                      </a:endParaRPr>
                    </a:p>
                  </a:txBody>
                  <a:tcPr marL="6491" marR="6491" marT="649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n-US" sz="1100" b="0" i="0" u="none" strike="noStrike" dirty="0">
                        <a:solidFill>
                          <a:srgbClr val="000000"/>
                        </a:solidFill>
                        <a:effectLst/>
                        <a:latin typeface="Calibri"/>
                      </a:endParaRPr>
                    </a:p>
                  </a:txBody>
                  <a:tcPr marL="6491" marR="6491" marT="649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n-US" sz="1100" b="0" i="0" u="none" strike="noStrike" dirty="0">
                        <a:solidFill>
                          <a:srgbClr val="000000"/>
                        </a:solidFill>
                        <a:effectLst/>
                        <a:latin typeface="Calibri"/>
                      </a:endParaRPr>
                    </a:p>
                  </a:txBody>
                  <a:tcPr marL="6491" marR="6491" marT="649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n-US" sz="1100" b="0" i="0" u="none" strike="noStrike" dirty="0">
                        <a:solidFill>
                          <a:srgbClr val="000000"/>
                        </a:solidFill>
                        <a:effectLst/>
                        <a:latin typeface="Calibri"/>
                      </a:endParaRPr>
                    </a:p>
                  </a:txBody>
                  <a:tcPr marL="6491" marR="6491" marT="649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n-US" sz="1100" b="0" i="0" u="none" strike="noStrike" dirty="0">
                        <a:solidFill>
                          <a:srgbClr val="000000"/>
                        </a:solidFill>
                        <a:effectLst/>
                        <a:latin typeface="Calibri"/>
                      </a:endParaRPr>
                    </a:p>
                  </a:txBody>
                  <a:tcPr marL="6491" marR="6491" marT="649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5"/>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228600"/>
            <a:ext cx="7772400" cy="1039814"/>
          </a:xfrm>
        </p:spPr>
        <p:txBody>
          <a:bodyPr/>
          <a:lstStyle/>
          <a:p>
            <a:pPr algn="ctr" eaLnBrk="1" hangingPunct="1"/>
            <a:r>
              <a:rPr lang="en-US" altLang="en-US" dirty="0"/>
              <a:t>Statutory Mandates </a:t>
            </a:r>
            <a:r>
              <a:rPr lang="en-US" altLang="en-US" dirty="0" smtClean="0"/>
              <a:t>affecting Water Rights on Refuges</a:t>
            </a:r>
            <a:endParaRPr lang="en-US" altLang="en-US" dirty="0"/>
          </a:p>
        </p:txBody>
      </p:sp>
      <p:sp>
        <p:nvSpPr>
          <p:cNvPr id="117763" name="Rectangle 3"/>
          <p:cNvSpPr>
            <a:spLocks noGrp="1" noChangeArrowheads="1"/>
          </p:cNvSpPr>
          <p:nvPr>
            <p:ph type="body" idx="1"/>
          </p:nvPr>
        </p:nvSpPr>
        <p:spPr>
          <a:xfrm>
            <a:off x="914400" y="1524000"/>
            <a:ext cx="7772400" cy="5029200"/>
          </a:xfrm>
        </p:spPr>
        <p:txBody>
          <a:bodyPr/>
          <a:lstStyle/>
          <a:p>
            <a:pPr eaLnBrk="1" hangingPunct="1">
              <a:lnSpc>
                <a:spcPct val="90000"/>
              </a:lnSpc>
              <a:defRPr/>
            </a:pPr>
            <a:r>
              <a:rPr lang="en-US" altLang="en-US" u="sng" dirty="0" smtClean="0"/>
              <a:t>A</a:t>
            </a:r>
            <a:r>
              <a:rPr lang="en-US" altLang="en-US" dirty="0" smtClean="0"/>
              <a:t>laska </a:t>
            </a:r>
            <a:r>
              <a:rPr lang="en-US" altLang="en-US" u="sng" dirty="0"/>
              <a:t>N</a:t>
            </a:r>
            <a:r>
              <a:rPr lang="en-US" altLang="en-US" dirty="0"/>
              <a:t>ational </a:t>
            </a:r>
            <a:r>
              <a:rPr lang="en-US" altLang="en-US" u="sng" dirty="0"/>
              <a:t>I</a:t>
            </a:r>
            <a:r>
              <a:rPr lang="en-US" altLang="en-US" dirty="0"/>
              <a:t>nterest </a:t>
            </a:r>
            <a:r>
              <a:rPr lang="en-US" altLang="en-US" u="sng" dirty="0"/>
              <a:t>L</a:t>
            </a:r>
            <a:r>
              <a:rPr lang="en-US" altLang="en-US" dirty="0"/>
              <a:t>ands </a:t>
            </a:r>
            <a:r>
              <a:rPr lang="en-US" altLang="en-US" u="sng" dirty="0"/>
              <a:t>C</a:t>
            </a:r>
            <a:r>
              <a:rPr lang="en-US" altLang="en-US" dirty="0"/>
              <a:t>onservation </a:t>
            </a:r>
            <a:r>
              <a:rPr lang="en-US" altLang="en-US" u="sng" dirty="0"/>
              <a:t>A</a:t>
            </a:r>
            <a:r>
              <a:rPr lang="en-US" altLang="en-US" dirty="0"/>
              <a:t>ct (ANILCA) (1980)</a:t>
            </a:r>
          </a:p>
          <a:p>
            <a:pPr lvl="1" eaLnBrk="1" hangingPunct="1">
              <a:lnSpc>
                <a:spcPct val="90000"/>
              </a:lnSpc>
              <a:defRPr/>
            </a:pPr>
            <a:r>
              <a:rPr lang="en-US" altLang="en-US" dirty="0"/>
              <a:t>Primary purpose of each refuge in Alaska</a:t>
            </a:r>
          </a:p>
          <a:p>
            <a:pPr lvl="2" eaLnBrk="1" hangingPunct="1">
              <a:lnSpc>
                <a:spcPct val="90000"/>
              </a:lnSpc>
              <a:defRPr/>
            </a:pPr>
            <a:r>
              <a:rPr lang="en-US" altLang="en-US" sz="2400" dirty="0"/>
              <a:t>Conserve habitats in natural diversity</a:t>
            </a:r>
          </a:p>
          <a:p>
            <a:pPr lvl="2" eaLnBrk="1" hangingPunct="1">
              <a:lnSpc>
                <a:spcPct val="90000"/>
              </a:lnSpc>
              <a:defRPr/>
            </a:pPr>
            <a:r>
              <a:rPr lang="en-US" altLang="en-US" sz="2400" dirty="0"/>
              <a:t>Ensure “water quality and necessary water quantity”</a:t>
            </a:r>
          </a:p>
          <a:p>
            <a:pPr eaLnBrk="1" hangingPunct="1">
              <a:lnSpc>
                <a:spcPct val="90000"/>
              </a:lnSpc>
              <a:defRPr/>
            </a:pPr>
            <a:r>
              <a:rPr lang="en-US" altLang="en-US" u="sng" dirty="0"/>
              <a:t>N</a:t>
            </a:r>
            <a:r>
              <a:rPr lang="en-US" altLang="en-US" dirty="0"/>
              <a:t>ational </a:t>
            </a:r>
            <a:r>
              <a:rPr lang="en-US" altLang="en-US" u="sng" dirty="0"/>
              <a:t>W</a:t>
            </a:r>
            <a:r>
              <a:rPr lang="en-US" altLang="en-US" dirty="0"/>
              <a:t>ildlife </a:t>
            </a:r>
            <a:r>
              <a:rPr lang="en-US" altLang="en-US" u="sng" dirty="0"/>
              <a:t>R</a:t>
            </a:r>
            <a:r>
              <a:rPr lang="en-US" altLang="en-US" dirty="0"/>
              <a:t>efuge </a:t>
            </a:r>
            <a:r>
              <a:rPr lang="en-US" altLang="en-US" u="sng" dirty="0"/>
              <a:t>S</a:t>
            </a:r>
            <a:r>
              <a:rPr lang="en-US" altLang="en-US" dirty="0"/>
              <a:t>ystem </a:t>
            </a:r>
            <a:r>
              <a:rPr lang="en-US" altLang="en-US" u="sng" dirty="0"/>
              <a:t>I</a:t>
            </a:r>
            <a:r>
              <a:rPr lang="en-US" altLang="en-US" dirty="0"/>
              <a:t>mprovement </a:t>
            </a:r>
            <a:r>
              <a:rPr lang="en-US" altLang="en-US" u="sng" dirty="0"/>
              <a:t>A</a:t>
            </a:r>
            <a:r>
              <a:rPr lang="en-US" altLang="en-US" dirty="0"/>
              <a:t>ct (NWRSIA) (1997)</a:t>
            </a:r>
          </a:p>
          <a:p>
            <a:pPr lvl="1" eaLnBrk="1" hangingPunct="1">
              <a:lnSpc>
                <a:spcPct val="90000"/>
              </a:lnSpc>
              <a:defRPr/>
            </a:pPr>
            <a:r>
              <a:rPr lang="en-US" altLang="en-US" dirty="0"/>
              <a:t>Maintain biological integrity/diversity/health</a:t>
            </a:r>
          </a:p>
          <a:p>
            <a:pPr lvl="1" eaLnBrk="1" hangingPunct="1">
              <a:lnSpc>
                <a:spcPct val="90000"/>
              </a:lnSpc>
              <a:defRPr/>
            </a:pPr>
            <a:r>
              <a:rPr lang="en-US" altLang="en-US" dirty="0"/>
              <a:t>Maintain adequate water quantity - quality</a:t>
            </a:r>
          </a:p>
          <a:p>
            <a:pPr lvl="1" eaLnBrk="1" hangingPunct="1">
              <a:lnSpc>
                <a:spcPct val="90000"/>
              </a:lnSpc>
              <a:defRPr/>
            </a:pPr>
            <a:r>
              <a:rPr lang="en-US" altLang="en-US" dirty="0"/>
              <a:t>Acquire water rights under State law</a:t>
            </a:r>
          </a:p>
          <a:p>
            <a:pPr lvl="2" eaLnBrk="1" hangingPunct="1">
              <a:lnSpc>
                <a:spcPct val="90000"/>
              </a:lnSpc>
              <a:buFont typeface="Wingdings" panose="05000000000000000000" pitchFamily="2" charset="2"/>
              <a:buNone/>
              <a:defRPr/>
            </a:pPr>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lstStyle/>
          <a:p>
            <a:pPr algn="ctr"/>
            <a:r>
              <a:rPr lang="en-US" dirty="0"/>
              <a:t>Certificated Flows </a:t>
            </a:r>
          </a:p>
        </p:txBody>
      </p:sp>
      <p:graphicFrame>
        <p:nvGraphicFramePr>
          <p:cNvPr id="5" name="Table 4"/>
          <p:cNvGraphicFramePr>
            <a:graphicFrameLocks noGrp="1"/>
          </p:cNvGraphicFramePr>
          <p:nvPr>
            <p:extLst>
              <p:ext uri="{D42A27DB-BD31-4B8C-83A1-F6EECF244321}">
                <p14:modId xmlns:p14="http://schemas.microsoft.com/office/powerpoint/2010/main" val="2284921683"/>
              </p:ext>
            </p:extLst>
          </p:nvPr>
        </p:nvGraphicFramePr>
        <p:xfrm>
          <a:off x="76200" y="914401"/>
          <a:ext cx="8991599" cy="5640404"/>
        </p:xfrm>
        <a:graphic>
          <a:graphicData uri="http://schemas.openxmlformats.org/drawingml/2006/table">
            <a:tbl>
              <a:tblPr firstRow="1" firstCol="1" bandRow="1"/>
              <a:tblGrid>
                <a:gridCol w="1310976">
                  <a:extLst>
                    <a:ext uri="{9D8B030D-6E8A-4147-A177-3AD203B41FA5}">
                      <a16:colId xmlns="" xmlns:a16="http://schemas.microsoft.com/office/drawing/2014/main" val="3037034359"/>
                    </a:ext>
                  </a:extLst>
                </a:gridCol>
                <a:gridCol w="1310976">
                  <a:extLst>
                    <a:ext uri="{9D8B030D-6E8A-4147-A177-3AD203B41FA5}">
                      <a16:colId xmlns="" xmlns:a16="http://schemas.microsoft.com/office/drawing/2014/main" val="1030352634"/>
                    </a:ext>
                  </a:extLst>
                </a:gridCol>
                <a:gridCol w="1310976">
                  <a:extLst>
                    <a:ext uri="{9D8B030D-6E8A-4147-A177-3AD203B41FA5}">
                      <a16:colId xmlns="" xmlns:a16="http://schemas.microsoft.com/office/drawing/2014/main" val="4098966142"/>
                    </a:ext>
                  </a:extLst>
                </a:gridCol>
                <a:gridCol w="1168906">
                  <a:extLst>
                    <a:ext uri="{9D8B030D-6E8A-4147-A177-3AD203B41FA5}">
                      <a16:colId xmlns="" xmlns:a16="http://schemas.microsoft.com/office/drawing/2014/main" val="3817893265"/>
                    </a:ext>
                  </a:extLst>
                </a:gridCol>
                <a:gridCol w="1127545">
                  <a:extLst>
                    <a:ext uri="{9D8B030D-6E8A-4147-A177-3AD203B41FA5}">
                      <a16:colId xmlns="" xmlns:a16="http://schemas.microsoft.com/office/drawing/2014/main" val="4109369277"/>
                    </a:ext>
                  </a:extLst>
                </a:gridCol>
                <a:gridCol w="1381110">
                  <a:extLst>
                    <a:ext uri="{9D8B030D-6E8A-4147-A177-3AD203B41FA5}">
                      <a16:colId xmlns="" xmlns:a16="http://schemas.microsoft.com/office/drawing/2014/main" val="1862352610"/>
                    </a:ext>
                  </a:extLst>
                </a:gridCol>
                <a:gridCol w="1381110">
                  <a:extLst>
                    <a:ext uri="{9D8B030D-6E8A-4147-A177-3AD203B41FA5}">
                      <a16:colId xmlns="" xmlns:a16="http://schemas.microsoft.com/office/drawing/2014/main" val="2884266501"/>
                    </a:ext>
                  </a:extLst>
                </a:gridCol>
              </a:tblGrid>
              <a:tr h="943649">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TIME PERIOD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Mean Time Period Discharge (cfs)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Original Flow Requests (cfs)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Granted Reservation Flows (cfs)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Reservation Flows (gpd)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Remaining Flows for Appropriation (cfs)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Remaining Flows for Appropriation (gpd)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2015215854"/>
                  </a:ext>
                </a:extLst>
              </a:tr>
              <a:tr h="29773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January*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129,254,400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20,680,704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458668276"/>
                  </a:ext>
                </a:extLst>
              </a:tr>
              <a:tr h="29773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February*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96,940,800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10,986,624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15690768"/>
                  </a:ext>
                </a:extLst>
              </a:tr>
              <a:tr h="29773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90,478,080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6,462,720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3603179641"/>
                  </a:ext>
                </a:extLst>
              </a:tr>
              <a:tr h="225363">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4">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800414875"/>
                  </a:ext>
                </a:extLst>
              </a:tr>
              <a:tr h="29773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April 1-14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90,478,080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20,680,704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707459272"/>
                  </a:ext>
                </a:extLst>
              </a:tr>
              <a:tr h="29773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April 15-30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vMerge="1">
                  <a:txBody>
                    <a:bodyPr/>
                    <a:lstStyle/>
                    <a:p>
                      <a:endParaRPr lang="en-US"/>
                    </a:p>
                  </a:txBody>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158,336,640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18,741,888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2180962133"/>
                  </a:ext>
                </a:extLst>
              </a:tr>
              <a:tr h="225363">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4">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527000988"/>
                  </a:ext>
                </a:extLst>
              </a:tr>
              <a:tr h="29773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May 1-14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381,300,480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21,326,976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2764458341"/>
                  </a:ext>
                </a:extLst>
              </a:tr>
              <a:tr h="29773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May 15-31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vMerge="1">
                  <a:txBody>
                    <a:bodyPr/>
                    <a:lstStyle/>
                    <a:p>
                      <a:endParaRPr lang="en-US"/>
                    </a:p>
                  </a:txBody>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620,421,120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57,518,208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46632055"/>
                  </a:ext>
                </a:extLst>
              </a:tr>
              <a:tr h="29773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943,557,120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200,344,320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947000312"/>
                  </a:ext>
                </a:extLst>
              </a:tr>
              <a:tr h="29773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749,675,520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193,881,600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589098545"/>
                  </a:ext>
                </a:extLst>
              </a:tr>
              <a:tr h="29773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August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445,927,680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133,132,032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3189376283"/>
                  </a:ext>
                </a:extLst>
              </a:tr>
              <a:tr h="29773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September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387,763,200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149,935,104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690465163"/>
                  </a:ext>
                </a:extLst>
              </a:tr>
              <a:tr h="29773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October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258,508,800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177,724,800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979360763"/>
                  </a:ext>
                </a:extLst>
              </a:tr>
              <a:tr h="29773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November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218,439,936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106,634,880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233035103"/>
                  </a:ext>
                </a:extLst>
              </a:tr>
              <a:tr h="297730">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December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129,254,400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37,483,776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3819983402"/>
                  </a:ext>
                </a:extLst>
              </a:tr>
            </a:tbl>
          </a:graphicData>
        </a:graphic>
      </p:graphicFrame>
      <p:sp>
        <p:nvSpPr>
          <p:cNvPr id="6" name="TextBox 5"/>
          <p:cNvSpPr txBox="1"/>
          <p:nvPr/>
        </p:nvSpPr>
        <p:spPr>
          <a:xfrm>
            <a:off x="76199" y="6533975"/>
            <a:ext cx="8991599" cy="530915"/>
          </a:xfrm>
          <a:prstGeom prst="rect">
            <a:avLst/>
          </a:prstGeom>
          <a:noFill/>
        </p:spPr>
        <p:txBody>
          <a:bodyPr wrap="square" rtlCol="0">
            <a:spAutoFit/>
          </a:bodyPr>
          <a:lstStyle/>
          <a:p>
            <a:r>
              <a:rPr lang="en-US" sz="1050" b="1" dirty="0">
                <a:solidFill>
                  <a:srgbClr val="000000"/>
                </a:solidFill>
                <a:latin typeface="Calibri"/>
              </a:rPr>
              <a:t>*Consents but acknowledges flows are insufficient to protect fish and wildlife habitat, migration, and propagation</a:t>
            </a:r>
          </a:p>
          <a:p>
            <a:endParaRPr lang="en-US" dirty="0"/>
          </a:p>
        </p:txBody>
      </p:sp>
    </p:spTree>
    <p:extLst>
      <p:ext uri="{BB962C8B-B14F-4D97-AF65-F5344CB8AC3E}">
        <p14:creationId xmlns:p14="http://schemas.microsoft.com/office/powerpoint/2010/main" val="1142079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228600"/>
            <a:ext cx="7772400" cy="1143000"/>
          </a:xfrm>
        </p:spPr>
        <p:txBody>
          <a:bodyPr/>
          <a:lstStyle/>
          <a:p>
            <a:r>
              <a:rPr lang="en-US" altLang="en-US" dirty="0"/>
              <a:t>DNR Criteria in Decision</a:t>
            </a:r>
          </a:p>
        </p:txBody>
      </p:sp>
      <p:sp>
        <p:nvSpPr>
          <p:cNvPr id="16387" name="Content Placeholder 2"/>
          <p:cNvSpPr>
            <a:spLocks noGrp="1"/>
          </p:cNvSpPr>
          <p:nvPr>
            <p:ph idx="1"/>
          </p:nvPr>
        </p:nvSpPr>
        <p:spPr>
          <a:xfrm>
            <a:off x="685800" y="1524000"/>
            <a:ext cx="7772400" cy="5029200"/>
          </a:xfrm>
        </p:spPr>
        <p:txBody>
          <a:bodyPr/>
          <a:lstStyle/>
          <a:p>
            <a:r>
              <a:rPr lang="en-US" altLang="en-US" dirty="0"/>
              <a:t>A certificate of reservation can only be issued if the four criteria are met</a:t>
            </a:r>
            <a:r>
              <a:rPr lang="en-US" altLang="en-US" dirty="0" smtClean="0"/>
              <a:t>:</a:t>
            </a:r>
            <a:endParaRPr lang="en-US" altLang="en-US" dirty="0"/>
          </a:p>
          <a:p>
            <a:pPr marL="971502" lvl="1" indent="-514326">
              <a:buFont typeface="Times New Roman" panose="02020603050405020304" pitchFamily="18" charset="0"/>
              <a:buAutoNum type="arabicPeriod"/>
            </a:pPr>
            <a:r>
              <a:rPr lang="en-US" altLang="en-US" sz="3200" dirty="0"/>
              <a:t>Prior appropriators rights aren’t affected</a:t>
            </a:r>
          </a:p>
          <a:p>
            <a:pPr marL="971502" lvl="1" indent="-514326">
              <a:buFont typeface="Times New Roman" panose="02020603050405020304" pitchFamily="18" charset="0"/>
              <a:buAutoNum type="arabicPeriod"/>
            </a:pPr>
            <a:r>
              <a:rPr lang="en-US" altLang="en-US" sz="3200" dirty="0"/>
              <a:t>Need exists</a:t>
            </a:r>
          </a:p>
          <a:p>
            <a:pPr marL="971502" lvl="1" indent="-514326">
              <a:buFont typeface="Times New Roman" panose="02020603050405020304" pitchFamily="18" charset="0"/>
              <a:buAutoNum type="arabicPeriod"/>
            </a:pPr>
            <a:r>
              <a:rPr lang="en-US" altLang="en-US" sz="3200" dirty="0"/>
              <a:t>Unappropriated waters exist</a:t>
            </a:r>
          </a:p>
          <a:p>
            <a:pPr marL="971502" lvl="1" indent="-514326">
              <a:buFont typeface="Times New Roman" panose="02020603050405020304" pitchFamily="18" charset="0"/>
              <a:buAutoNum type="arabicPeriod"/>
            </a:pPr>
            <a:r>
              <a:rPr lang="en-US" altLang="en-US" sz="3200" dirty="0"/>
              <a:t>Public interest (AS 46.15.080 (b))</a:t>
            </a:r>
          </a:p>
          <a:p>
            <a:pPr marL="857206" lvl="2" indent="0">
              <a:buNone/>
            </a:pPr>
            <a:endParaRPr lang="en-US" alt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Changed Perspectives</a:t>
            </a:r>
          </a:p>
        </p:txBody>
      </p:sp>
      <p:sp>
        <p:nvSpPr>
          <p:cNvPr id="27651" name="Content Placeholder 2"/>
          <p:cNvSpPr>
            <a:spLocks noGrp="1"/>
          </p:cNvSpPr>
          <p:nvPr>
            <p:ph idx="1"/>
          </p:nvPr>
        </p:nvSpPr>
        <p:spPr>
          <a:xfrm>
            <a:off x="914400" y="1600200"/>
            <a:ext cx="7772400" cy="4343400"/>
          </a:xfrm>
          <a:extLst/>
        </p:spPr>
        <p:txBody>
          <a:bodyPr numCol="2"/>
          <a:lstStyle/>
          <a:p>
            <a:pPr>
              <a:defRPr/>
            </a:pPr>
            <a:r>
              <a:rPr lang="en-US" altLang="en-US" dirty="0"/>
              <a:t>FWS</a:t>
            </a:r>
          </a:p>
          <a:p>
            <a:pPr lvl="1">
              <a:defRPr/>
            </a:pPr>
            <a:r>
              <a:rPr lang="en-US" altLang="en-US" sz="2400" dirty="0"/>
              <a:t>An understanding for DNRs mission</a:t>
            </a:r>
          </a:p>
          <a:p>
            <a:pPr lvl="1">
              <a:defRPr/>
            </a:pPr>
            <a:r>
              <a:rPr lang="en-US" altLang="en-US" sz="2400" dirty="0"/>
              <a:t>Better understanding of the </a:t>
            </a:r>
            <a:r>
              <a:rPr lang="en-US" altLang="en-US" sz="2400" dirty="0" smtClean="0"/>
              <a:t>state adjudication </a:t>
            </a:r>
            <a:r>
              <a:rPr lang="en-US" altLang="en-US" sz="2400" dirty="0"/>
              <a:t>process</a:t>
            </a:r>
          </a:p>
          <a:p>
            <a:pPr lvl="1">
              <a:defRPr/>
            </a:pPr>
            <a:r>
              <a:rPr lang="en-US" altLang="en-US" sz="2400" dirty="0"/>
              <a:t>Willingness to compromise within the limits of our mission goals</a:t>
            </a:r>
          </a:p>
          <a:p>
            <a:pPr>
              <a:defRPr/>
            </a:pPr>
            <a:r>
              <a:rPr lang="en-US" altLang="en-US" dirty="0"/>
              <a:t>DNR</a:t>
            </a:r>
          </a:p>
          <a:p>
            <a:pPr lvl="1">
              <a:defRPr/>
            </a:pPr>
            <a:r>
              <a:rPr lang="en-US" altLang="en-US" sz="2400" dirty="0"/>
              <a:t>Better understanding of FWS mission</a:t>
            </a:r>
          </a:p>
          <a:p>
            <a:pPr lvl="1">
              <a:defRPr/>
            </a:pPr>
            <a:r>
              <a:rPr lang="en-US" altLang="en-US" sz="2400" dirty="0"/>
              <a:t>Willing to assist in the application process and applying for a reservation of water – 11 AAC 93.142(c)</a:t>
            </a:r>
          </a:p>
          <a:p>
            <a:pPr lvl="1">
              <a:defRPr/>
            </a:pPr>
            <a:endParaRPr lang="en-US" altLang="en-US" sz="2400" dirty="0"/>
          </a:p>
          <a:p>
            <a:pPr lvl="2">
              <a:defRPr/>
            </a:pPr>
            <a:endParaRPr lang="en-US" altLang="en-US"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304800"/>
            <a:ext cx="7772400" cy="1143000"/>
          </a:xfrm>
        </p:spPr>
        <p:txBody>
          <a:bodyPr/>
          <a:lstStyle/>
          <a:p>
            <a:r>
              <a:rPr lang="en-US" altLang="en-US" dirty="0"/>
              <a:t>Changed Perspectives/Results</a:t>
            </a:r>
          </a:p>
        </p:txBody>
      </p:sp>
      <p:sp>
        <p:nvSpPr>
          <p:cNvPr id="27651" name="Content Placeholder 2"/>
          <p:cNvSpPr>
            <a:spLocks noGrp="1"/>
          </p:cNvSpPr>
          <p:nvPr>
            <p:ph idx="1"/>
          </p:nvPr>
        </p:nvSpPr>
        <p:spPr>
          <a:xfrm>
            <a:off x="914400" y="1600200"/>
            <a:ext cx="7772400" cy="4191000"/>
          </a:xfrm>
          <a:extLst/>
        </p:spPr>
        <p:txBody>
          <a:bodyPr numCol="2"/>
          <a:lstStyle/>
          <a:p>
            <a:pPr>
              <a:defRPr/>
            </a:pPr>
            <a:r>
              <a:rPr lang="en-US" altLang="en-US" dirty="0"/>
              <a:t>FWS</a:t>
            </a:r>
          </a:p>
          <a:p>
            <a:pPr lvl="1">
              <a:defRPr/>
            </a:pPr>
            <a:r>
              <a:rPr lang="en-US" altLang="en-US" dirty="0"/>
              <a:t>Good working relationship with DNR</a:t>
            </a:r>
          </a:p>
          <a:p>
            <a:pPr lvl="1">
              <a:defRPr/>
            </a:pPr>
            <a:r>
              <a:rPr lang="en-US" altLang="en-US" dirty="0"/>
              <a:t>Completion of Uganik adjudication</a:t>
            </a:r>
          </a:p>
          <a:p>
            <a:pPr lvl="1">
              <a:defRPr/>
            </a:pPr>
            <a:r>
              <a:rPr lang="en-US" altLang="en-US" dirty="0"/>
              <a:t>Cooperative scheduling of future adjudications</a:t>
            </a:r>
          </a:p>
          <a:p>
            <a:pPr>
              <a:defRPr/>
            </a:pPr>
            <a:endParaRPr lang="en-US" altLang="en-US" dirty="0"/>
          </a:p>
          <a:p>
            <a:pPr>
              <a:defRPr/>
            </a:pPr>
            <a:r>
              <a:rPr lang="en-US" altLang="en-US" dirty="0"/>
              <a:t>DNR  </a:t>
            </a:r>
          </a:p>
          <a:p>
            <a:pPr lvl="1">
              <a:defRPr/>
            </a:pPr>
            <a:r>
              <a:rPr lang="en-US" altLang="en-US" dirty="0"/>
              <a:t>Working with the applicant</a:t>
            </a:r>
          </a:p>
          <a:p>
            <a:pPr lvl="1">
              <a:defRPr/>
            </a:pPr>
            <a:r>
              <a:rPr lang="en-US" altLang="en-US" dirty="0"/>
              <a:t>Defendable decision document (legally/purpose based)</a:t>
            </a:r>
          </a:p>
          <a:p>
            <a:pPr lvl="1">
              <a:defRPr/>
            </a:pPr>
            <a:r>
              <a:rPr lang="en-US" altLang="en-US" dirty="0">
                <a:solidFill>
                  <a:srgbClr val="FF0000"/>
                </a:solidFill>
              </a:rPr>
              <a:t>Certificate of </a:t>
            </a:r>
            <a:r>
              <a:rPr lang="en-US" altLang="en-US" b="1" u="sng" dirty="0">
                <a:solidFill>
                  <a:srgbClr val="FF0000"/>
                </a:solidFill>
              </a:rPr>
              <a:t>Protection</a:t>
            </a:r>
          </a:p>
        </p:txBody>
      </p:sp>
      <p:sp>
        <p:nvSpPr>
          <p:cNvPr id="4" name="Content Placeholder 2"/>
          <p:cNvSpPr txBox="1">
            <a:spLocks/>
          </p:cNvSpPr>
          <p:nvPr/>
        </p:nvSpPr>
        <p:spPr bwMode="auto">
          <a:xfrm>
            <a:off x="838200" y="5638800"/>
            <a:ext cx="774550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82" indent="-342882"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13" indent="-285737"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2942" indent="-228589"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120" indent="-228589"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298" indent="-228589"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474"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652"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8829"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006"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eaLnBrk="1" hangingPunct="1">
              <a:buNone/>
            </a:pPr>
            <a:r>
              <a:rPr lang="en-US" altLang="en-US" sz="1800" kern="0" dirty="0"/>
              <a:t>The Uganik River was fully within refuge lands with minimal chance of any development occurring, which gave DNR the opportunity to view this river slightly different than other rivers.</a:t>
            </a:r>
          </a:p>
          <a:p>
            <a:pPr marL="0" indent="0" eaLnBrk="1" hangingPunct="1">
              <a:buNone/>
            </a:pPr>
            <a:endParaRPr lang="en-US" altLang="en-US" sz="1800" kern="0" dirty="0"/>
          </a:p>
          <a:p>
            <a:pPr marL="0" indent="0" eaLnBrk="1" hangingPunct="1">
              <a:buNone/>
            </a:pPr>
            <a:r>
              <a:rPr lang="en-US" altLang="en-US" sz="1800" kern="0" dirty="0"/>
              <a:t>		</a:t>
            </a:r>
            <a:endParaRPr lang="en-US" altLang="en-US" kern="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Adjudication Results – Goals met? </a:t>
            </a:r>
          </a:p>
        </p:txBody>
      </p:sp>
      <p:sp>
        <p:nvSpPr>
          <p:cNvPr id="30723" name="Content Placeholder 2"/>
          <p:cNvSpPr>
            <a:spLocks noGrp="1"/>
          </p:cNvSpPr>
          <p:nvPr>
            <p:ph idx="1"/>
          </p:nvPr>
        </p:nvSpPr>
        <p:spPr>
          <a:xfrm>
            <a:off x="914400" y="1600200"/>
            <a:ext cx="7772400" cy="4953000"/>
          </a:xfrm>
        </p:spPr>
        <p:txBody>
          <a:bodyPr/>
          <a:lstStyle/>
          <a:p>
            <a:r>
              <a:rPr lang="en-US" altLang="en-US" dirty="0"/>
              <a:t>Were there struggles between the two agencies? YES</a:t>
            </a:r>
          </a:p>
          <a:p>
            <a:pPr lvl="1"/>
            <a:r>
              <a:rPr lang="en-US" altLang="en-US" sz="2400" dirty="0"/>
              <a:t>Response delays</a:t>
            </a:r>
          </a:p>
          <a:p>
            <a:pPr lvl="1"/>
            <a:r>
              <a:rPr lang="en-US" altLang="en-US" sz="2400" dirty="0"/>
              <a:t>Unclear request/responses</a:t>
            </a:r>
          </a:p>
          <a:p>
            <a:pPr lvl="1"/>
            <a:r>
              <a:rPr lang="en-US" altLang="en-US" sz="2400" dirty="0"/>
              <a:t>Additional projects/other work</a:t>
            </a:r>
          </a:p>
          <a:p>
            <a:r>
              <a:rPr lang="en-US" altLang="en-US" dirty="0"/>
              <a:t>Did the agencies come to an agreeable conclusion without elevation? YES</a:t>
            </a:r>
          </a:p>
          <a:p>
            <a:r>
              <a:rPr lang="en-US" altLang="en-US" dirty="0"/>
              <a:t>Were there lessons learned for the next FWS file adjudicated? YES</a:t>
            </a:r>
          </a:p>
          <a:p>
            <a:pPr lvl="1"/>
            <a:r>
              <a:rPr lang="en-US" altLang="en-US" sz="2400" dirty="0"/>
              <a:t>Both agencies!</a:t>
            </a:r>
          </a:p>
          <a:p>
            <a:endParaRPr lang="en-US"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Lessons Learned</a:t>
            </a:r>
          </a:p>
        </p:txBody>
      </p:sp>
      <p:sp>
        <p:nvSpPr>
          <p:cNvPr id="31747" name="Content Placeholder 2"/>
          <p:cNvSpPr>
            <a:spLocks noGrp="1"/>
          </p:cNvSpPr>
          <p:nvPr>
            <p:ph idx="1"/>
          </p:nvPr>
        </p:nvSpPr>
        <p:spPr/>
        <p:txBody>
          <a:bodyPr/>
          <a:lstStyle/>
          <a:p>
            <a:pPr lvl="0"/>
            <a:r>
              <a:rPr lang="en-US" sz="2000" dirty="0"/>
              <a:t>Initiate a kick off meeting to discuss each parties concerns/desires and outline action plan-clear action plan will avoid future </a:t>
            </a:r>
            <a:r>
              <a:rPr lang="en-US" sz="2000" dirty="0" smtClean="0"/>
              <a:t>misunderstandings</a:t>
            </a:r>
            <a:endParaRPr lang="en-US" sz="2000" dirty="0"/>
          </a:p>
          <a:p>
            <a:pPr lvl="0"/>
            <a:r>
              <a:rPr lang="en-US" sz="2000" dirty="0"/>
              <a:t>Each party should set goals for the process by clarifying what issues in the application are the most </a:t>
            </a:r>
            <a:r>
              <a:rPr lang="en-US" sz="2000" dirty="0" smtClean="0"/>
              <a:t>important</a:t>
            </a:r>
            <a:endParaRPr lang="en-US" sz="2000" dirty="0"/>
          </a:p>
          <a:p>
            <a:pPr lvl="0"/>
            <a:r>
              <a:rPr lang="en-US" sz="2000" dirty="0"/>
              <a:t>Create a timeline associated with the action plan that is agreed to by both organizations-the timeline will provide an schedule and a projected date for </a:t>
            </a:r>
            <a:r>
              <a:rPr lang="en-US" sz="2000" dirty="0" smtClean="0"/>
              <a:t>finalization</a:t>
            </a:r>
            <a:endParaRPr lang="en-US" sz="2000" dirty="0"/>
          </a:p>
          <a:p>
            <a:r>
              <a:rPr lang="en-US" altLang="en-US" sz="2000" dirty="0" smtClean="0"/>
              <a:t>Create a forum for open </a:t>
            </a:r>
            <a:r>
              <a:rPr lang="en-US" altLang="en-US" sz="2000" dirty="0"/>
              <a:t>and transparent </a:t>
            </a:r>
            <a:r>
              <a:rPr lang="en-US" altLang="en-US" sz="2000" dirty="0" smtClean="0"/>
              <a:t>communication</a:t>
            </a:r>
            <a:endParaRPr lang="en-US" altLang="en-US" sz="2000" dirty="0"/>
          </a:p>
          <a:p>
            <a:r>
              <a:rPr lang="en-US" altLang="en-US" sz="2000" dirty="0"/>
              <a:t>While there is an understanding that certain documents need additional internal review, a quicker adjudication occurs when requested actions are carried out in a speedy </a:t>
            </a:r>
            <a:r>
              <a:rPr lang="en-US" altLang="en-US" sz="2000" dirty="0" smtClean="0"/>
              <a:t>manner</a:t>
            </a:r>
            <a:endParaRPr lang="en-US" altLang="en-US" sz="2000" dirty="0"/>
          </a:p>
          <a:p>
            <a:r>
              <a:rPr lang="en-US" altLang="en-US" sz="2000" dirty="0"/>
              <a:t>One single point of contact familiar with the </a:t>
            </a:r>
            <a:r>
              <a:rPr lang="en-US" altLang="en-US" sz="2000" dirty="0" smtClean="0"/>
              <a:t>application</a:t>
            </a:r>
            <a:endParaRPr lang="en-US" altLang="en-US" sz="2000" dirty="0"/>
          </a:p>
          <a:p>
            <a:endParaRPr lang="en-US"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p:txBody>
          <a:bodyPr numCol="2"/>
          <a:lstStyle/>
          <a:p>
            <a:pPr marL="0" indent="0">
              <a:buNone/>
            </a:pPr>
            <a:r>
              <a:rPr lang="en-US" sz="3600" dirty="0"/>
              <a:t>Questions?</a:t>
            </a:r>
          </a:p>
          <a:p>
            <a:pPr marL="0" indent="0">
              <a:buNone/>
            </a:pPr>
            <a:endParaRPr lang="en-US" dirty="0"/>
          </a:p>
          <a:p>
            <a:pPr marL="0" indent="0">
              <a:buNone/>
            </a:pPr>
            <a:r>
              <a:rPr lang="en-US" dirty="0"/>
              <a:t>Cathy Flanagan</a:t>
            </a:r>
          </a:p>
          <a:p>
            <a:pPr marL="0" indent="0">
              <a:buNone/>
            </a:pPr>
            <a:r>
              <a:rPr lang="en-US" sz="2000" dirty="0"/>
              <a:t>Hydrologist/Water Rights Specialist</a:t>
            </a:r>
          </a:p>
          <a:p>
            <a:pPr marL="0" indent="0">
              <a:buNone/>
            </a:pPr>
            <a:r>
              <a:rPr lang="en-US" sz="2000" dirty="0"/>
              <a:t>US FWS</a:t>
            </a:r>
          </a:p>
          <a:p>
            <a:pPr marL="0" indent="0">
              <a:buNone/>
            </a:pPr>
            <a:endParaRPr lang="en-US" sz="2000" dirty="0"/>
          </a:p>
          <a:p>
            <a:pPr marL="0" indent="0">
              <a:buNone/>
            </a:pPr>
            <a:r>
              <a:rPr lang="en-US" sz="2000" dirty="0">
                <a:hlinkClick r:id="rId3"/>
              </a:rPr>
              <a:t>cathleen_flanagan@fws.gov</a:t>
            </a:r>
            <a:endParaRPr lang="en-US" sz="2000" dirty="0"/>
          </a:p>
          <a:p>
            <a:pPr marL="0" indent="0">
              <a:buNone/>
            </a:pPr>
            <a:r>
              <a:rPr lang="en-US" sz="2000" dirty="0"/>
              <a:t>907-786-3903</a:t>
            </a:r>
          </a:p>
          <a:p>
            <a:pPr marL="0" indent="0">
              <a:buNone/>
            </a:pPr>
            <a:endParaRPr lang="en-US" sz="2000" dirty="0"/>
          </a:p>
          <a:p>
            <a:pPr marL="0" indent="0">
              <a:buNone/>
            </a:pPr>
            <a:endParaRPr lang="en-US" sz="2000" dirty="0"/>
          </a:p>
          <a:p>
            <a:pPr marL="0" indent="0">
              <a:buNone/>
            </a:pPr>
            <a:endParaRPr lang="en-US" dirty="0"/>
          </a:p>
          <a:p>
            <a:pPr marL="0" indent="0">
              <a:buNone/>
            </a:pPr>
            <a:endParaRPr lang="en-US" sz="3600" dirty="0"/>
          </a:p>
          <a:p>
            <a:pPr marL="0" indent="0">
              <a:buNone/>
            </a:pPr>
            <a:r>
              <a:rPr lang="en-US" dirty="0"/>
              <a:t>Kim Sager</a:t>
            </a:r>
          </a:p>
          <a:p>
            <a:pPr marL="0" indent="0">
              <a:buNone/>
            </a:pPr>
            <a:r>
              <a:rPr lang="en-US" sz="2000" dirty="0"/>
              <a:t>Water Reservation Specialist/ Adjudicator</a:t>
            </a:r>
          </a:p>
          <a:p>
            <a:pPr marL="0" indent="0">
              <a:buNone/>
            </a:pPr>
            <a:r>
              <a:rPr lang="en-US" sz="2000" dirty="0"/>
              <a:t>AK DNR</a:t>
            </a:r>
          </a:p>
          <a:p>
            <a:pPr marL="0" indent="0">
              <a:buNone/>
            </a:pPr>
            <a:endParaRPr lang="en-US" sz="1800" dirty="0"/>
          </a:p>
          <a:p>
            <a:pPr marL="0" indent="0">
              <a:buNone/>
            </a:pPr>
            <a:r>
              <a:rPr lang="en-US" sz="2000" dirty="0">
                <a:hlinkClick r:id="rId4"/>
              </a:rPr>
              <a:t>kimberly.sager@alaska.gov</a:t>
            </a:r>
            <a:endParaRPr lang="en-US" sz="2000" dirty="0"/>
          </a:p>
          <a:p>
            <a:pPr marL="0" indent="0">
              <a:buNone/>
            </a:pPr>
            <a:r>
              <a:rPr lang="en-US" sz="2000" dirty="0"/>
              <a:t>907-269-2033</a:t>
            </a:r>
          </a:p>
        </p:txBody>
      </p:sp>
    </p:spTree>
    <p:extLst>
      <p:ext uri="{BB962C8B-B14F-4D97-AF65-F5344CB8AC3E}">
        <p14:creationId xmlns:p14="http://schemas.microsoft.com/office/powerpoint/2010/main" val="3562816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381001"/>
            <a:ext cx="7772400" cy="608013"/>
          </a:xfrm>
        </p:spPr>
        <p:txBody>
          <a:bodyPr/>
          <a:lstStyle/>
          <a:p>
            <a:pPr algn="ctr" eaLnBrk="1" hangingPunct="1"/>
            <a:r>
              <a:rPr lang="en-US" altLang="en-US" dirty="0" smtClean="0"/>
              <a:t>Other Water </a:t>
            </a:r>
            <a:r>
              <a:rPr lang="en-US" altLang="en-US" dirty="0"/>
              <a:t>&amp; Law Factors on </a:t>
            </a:r>
            <a:br>
              <a:rPr lang="en-US" altLang="en-US" dirty="0"/>
            </a:br>
            <a:r>
              <a:rPr lang="en-US" altLang="en-US" dirty="0"/>
              <a:t>Alaska Refuges</a:t>
            </a:r>
          </a:p>
        </p:txBody>
      </p:sp>
      <p:sp>
        <p:nvSpPr>
          <p:cNvPr id="103427" name="Rectangle 3"/>
          <p:cNvSpPr>
            <a:spLocks noGrp="1" noChangeArrowheads="1"/>
          </p:cNvSpPr>
          <p:nvPr>
            <p:ph type="body" idx="1"/>
          </p:nvPr>
        </p:nvSpPr>
        <p:spPr>
          <a:xfrm>
            <a:off x="914400" y="1828801"/>
            <a:ext cx="7772400" cy="4530725"/>
          </a:xfrm>
        </p:spPr>
        <p:txBody>
          <a:bodyPr/>
          <a:lstStyle/>
          <a:p>
            <a:pPr eaLnBrk="1" hangingPunct="1">
              <a:lnSpc>
                <a:spcPct val="90000"/>
              </a:lnSpc>
              <a:defRPr/>
            </a:pPr>
            <a:r>
              <a:rPr lang="en-US" altLang="en-US" sz="2400" dirty="0"/>
              <a:t>Prior appropriation state w/ abundant water in unique hydrological and ecological systems</a:t>
            </a:r>
          </a:p>
          <a:p>
            <a:pPr eaLnBrk="1" hangingPunct="1">
              <a:lnSpc>
                <a:spcPct val="90000"/>
              </a:lnSpc>
              <a:defRPr/>
            </a:pPr>
            <a:r>
              <a:rPr lang="en-US" altLang="en-US" sz="2400" dirty="0"/>
              <a:t>Progressive state water law</a:t>
            </a:r>
          </a:p>
          <a:p>
            <a:pPr eaLnBrk="1" hangingPunct="1">
              <a:lnSpc>
                <a:spcPct val="80000"/>
              </a:lnSpc>
              <a:defRPr/>
            </a:pPr>
            <a:r>
              <a:rPr lang="en-US" altLang="en-US" sz="2400" dirty="0"/>
              <a:t>Expressed but unquantified FRWR in Alaska refuges</a:t>
            </a:r>
          </a:p>
          <a:p>
            <a:pPr eaLnBrk="1" hangingPunct="1">
              <a:lnSpc>
                <a:spcPct val="80000"/>
              </a:lnSpc>
              <a:defRPr/>
            </a:pPr>
            <a:r>
              <a:rPr lang="en-US" altLang="en-US" sz="2400" dirty="0"/>
              <a:t>Sparse baseline hydrologic data</a:t>
            </a:r>
          </a:p>
          <a:p>
            <a:pPr eaLnBrk="1" hangingPunct="1">
              <a:lnSpc>
                <a:spcPct val="80000"/>
              </a:lnSpc>
              <a:defRPr/>
            </a:pPr>
            <a:r>
              <a:rPr lang="en-US" altLang="en-US" sz="2400" dirty="0"/>
              <a:t>Limited ecological / biological data for aquatic habitat</a:t>
            </a:r>
          </a:p>
          <a:p>
            <a:pPr eaLnBrk="1" hangingPunct="1">
              <a:lnSpc>
                <a:spcPct val="80000"/>
              </a:lnSpc>
              <a:defRPr/>
            </a:pPr>
            <a:r>
              <a:rPr lang="en-US" altLang="en-US" sz="2400" dirty="0"/>
              <a:t>Economic factors</a:t>
            </a:r>
          </a:p>
          <a:p>
            <a:pPr lvl="1" eaLnBrk="1" hangingPunct="1">
              <a:lnSpc>
                <a:spcPct val="80000"/>
              </a:lnSpc>
              <a:defRPr/>
            </a:pPr>
            <a:r>
              <a:rPr lang="en-US" altLang="en-US" sz="2200" dirty="0"/>
              <a:t>oil/gas development, placer mining, water export, fisheries/wildlife, recreation, navigation, etc.</a:t>
            </a:r>
          </a:p>
          <a:p>
            <a:pPr eaLnBrk="1" hangingPunct="1">
              <a:lnSpc>
                <a:spcPct val="80000"/>
              </a:lnSpc>
              <a:defRPr/>
            </a:pPr>
            <a:r>
              <a:rPr lang="en-US" altLang="en-US" sz="2400" dirty="0"/>
              <a:t>Whole, intact, mostly pristine waters and watersheds, with water rights uncertainty </a:t>
            </a:r>
          </a:p>
          <a:p>
            <a:pPr marL="0" indent="0" eaLnBrk="1" hangingPunct="1">
              <a:lnSpc>
                <a:spcPct val="90000"/>
              </a:lnSpc>
              <a:buNone/>
              <a:defRPr/>
            </a:pPr>
            <a:endParaRPr lang="en-US"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152400"/>
            <a:ext cx="7772400" cy="1143000"/>
          </a:xfrm>
        </p:spPr>
        <p:txBody>
          <a:bodyPr/>
          <a:lstStyle/>
          <a:p>
            <a:pPr algn="ctr"/>
            <a:r>
              <a:rPr lang="en-US" altLang="en-US" dirty="0"/>
              <a:t>Agency Mission Statements: </a:t>
            </a:r>
            <a:br>
              <a:rPr lang="en-US" altLang="en-US" dirty="0"/>
            </a:br>
            <a:r>
              <a:rPr lang="en-US" altLang="en-US" dirty="0"/>
              <a:t>Conflicts &amp; Similarities</a:t>
            </a:r>
          </a:p>
        </p:txBody>
      </p:sp>
      <p:sp>
        <p:nvSpPr>
          <p:cNvPr id="8195" name="Content Placeholder 2"/>
          <p:cNvSpPr>
            <a:spLocks noGrp="1"/>
          </p:cNvSpPr>
          <p:nvPr>
            <p:ph idx="1"/>
          </p:nvPr>
        </p:nvSpPr>
        <p:spPr>
          <a:xfrm>
            <a:off x="914400" y="1600200"/>
            <a:ext cx="7772400" cy="4953000"/>
          </a:xfrm>
        </p:spPr>
        <p:txBody>
          <a:bodyPr/>
          <a:lstStyle/>
          <a:p>
            <a:pPr>
              <a:defRPr/>
            </a:pPr>
            <a:r>
              <a:rPr lang="en-US" altLang="en-US" dirty="0"/>
              <a:t>The U.S. Fish and Wildlife Service’s (FWS) mission is working with others to </a:t>
            </a:r>
            <a:r>
              <a:rPr lang="en-US" altLang="en-US" b="1" u="sng" dirty="0"/>
              <a:t>conserve</a:t>
            </a:r>
            <a:r>
              <a:rPr lang="en-US" altLang="en-US" dirty="0"/>
              <a:t>, </a:t>
            </a:r>
            <a:r>
              <a:rPr lang="en-US" altLang="en-US" i="1" dirty="0"/>
              <a:t>protect, and enhance</a:t>
            </a:r>
            <a:r>
              <a:rPr lang="en-US" altLang="en-US" dirty="0"/>
              <a:t> fish, wildlife, plants, and their habitats for the continuing </a:t>
            </a:r>
            <a:r>
              <a:rPr lang="en-US" altLang="en-US" u="sng" dirty="0"/>
              <a:t>benefit of the American people.</a:t>
            </a:r>
          </a:p>
          <a:p>
            <a:pPr marL="0" indent="0">
              <a:buNone/>
              <a:defRPr/>
            </a:pPr>
            <a:endParaRPr lang="en-US" altLang="en-US" dirty="0"/>
          </a:p>
          <a:p>
            <a:pPr>
              <a:defRPr/>
            </a:pPr>
            <a:r>
              <a:rPr lang="en-US" altLang="en-US" dirty="0"/>
              <a:t>The Alaska Department of Natural Resources’ (DNR) mission is to </a:t>
            </a:r>
            <a:r>
              <a:rPr lang="en-US" altLang="en-US" i="1" dirty="0"/>
              <a:t>develop</a:t>
            </a:r>
            <a:r>
              <a:rPr lang="en-US" altLang="en-US" dirty="0"/>
              <a:t>, </a:t>
            </a:r>
            <a:r>
              <a:rPr lang="en-US" altLang="en-US" b="1" u="sng" dirty="0"/>
              <a:t>conserve</a:t>
            </a:r>
            <a:r>
              <a:rPr lang="en-US" altLang="en-US" dirty="0"/>
              <a:t> and </a:t>
            </a:r>
            <a:r>
              <a:rPr lang="en-US" altLang="en-US" i="1" dirty="0"/>
              <a:t>maximize the use </a:t>
            </a:r>
            <a:r>
              <a:rPr lang="en-US" altLang="en-US" dirty="0"/>
              <a:t>of Alaska’s natural resources </a:t>
            </a:r>
            <a:r>
              <a:rPr lang="en-US" altLang="en-US" u="sng" dirty="0"/>
              <a:t>consistent with the public interest.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152400"/>
            <a:ext cx="7772400" cy="1143000"/>
          </a:xfrm>
        </p:spPr>
        <p:txBody>
          <a:bodyPr/>
          <a:lstStyle/>
          <a:p>
            <a:pPr algn="ctr"/>
            <a:r>
              <a:rPr lang="en-US" altLang="en-US" dirty="0"/>
              <a:t>Mission Statements: </a:t>
            </a:r>
            <a:br>
              <a:rPr lang="en-US" altLang="en-US" dirty="0"/>
            </a:br>
            <a:r>
              <a:rPr lang="en-US" altLang="en-US" dirty="0"/>
              <a:t>Conflicts &amp; Similarities cont…</a:t>
            </a:r>
          </a:p>
        </p:txBody>
      </p:sp>
      <p:sp>
        <p:nvSpPr>
          <p:cNvPr id="10243" name="Content Placeholder 2"/>
          <p:cNvSpPr>
            <a:spLocks noGrp="1"/>
          </p:cNvSpPr>
          <p:nvPr>
            <p:ph idx="1"/>
          </p:nvPr>
        </p:nvSpPr>
        <p:spPr>
          <a:extLst/>
        </p:spPr>
        <p:txBody>
          <a:bodyPr numCol="2"/>
          <a:lstStyle/>
          <a:p>
            <a:pPr marL="0" indent="0">
              <a:buNone/>
              <a:defRPr/>
            </a:pPr>
            <a:r>
              <a:rPr lang="en-US" altLang="en-US" b="1" dirty="0"/>
              <a:t>FWS</a:t>
            </a:r>
            <a:r>
              <a:rPr lang="en-US" altLang="en-US" dirty="0"/>
              <a:t>	</a:t>
            </a:r>
          </a:p>
          <a:p>
            <a:pPr>
              <a:defRPr/>
            </a:pPr>
            <a:r>
              <a:rPr lang="en-US" altLang="en-US" dirty="0"/>
              <a:t>Conserve </a:t>
            </a:r>
          </a:p>
          <a:p>
            <a:pPr marL="0" indent="0">
              <a:buNone/>
              <a:defRPr/>
            </a:pPr>
            <a:endParaRPr lang="en-US" altLang="en-US" dirty="0"/>
          </a:p>
          <a:p>
            <a:pPr>
              <a:defRPr/>
            </a:pPr>
            <a:r>
              <a:rPr lang="en-US" altLang="en-US" dirty="0"/>
              <a:t>Protect and enhance fish, wildlife, plants, and their habitats </a:t>
            </a:r>
          </a:p>
          <a:p>
            <a:pPr>
              <a:defRPr/>
            </a:pPr>
            <a:r>
              <a:rPr lang="en-US" altLang="en-US" dirty="0"/>
              <a:t>for the benefit of the American people</a:t>
            </a:r>
            <a:endParaRPr lang="en-US" altLang="en-US" b="1" dirty="0"/>
          </a:p>
          <a:p>
            <a:pPr marL="0" indent="0">
              <a:buNone/>
              <a:defRPr/>
            </a:pPr>
            <a:endParaRPr lang="en-US" altLang="en-US" b="1" dirty="0"/>
          </a:p>
          <a:p>
            <a:pPr marL="0" indent="0">
              <a:buNone/>
              <a:defRPr/>
            </a:pPr>
            <a:r>
              <a:rPr lang="en-US" altLang="en-US" b="1" dirty="0"/>
              <a:t>DNR</a:t>
            </a:r>
          </a:p>
          <a:p>
            <a:pPr>
              <a:defRPr/>
            </a:pPr>
            <a:r>
              <a:rPr lang="en-US" altLang="en-US" dirty="0"/>
              <a:t>Conserve and maximize	</a:t>
            </a:r>
          </a:p>
          <a:p>
            <a:pPr>
              <a:defRPr/>
            </a:pPr>
            <a:r>
              <a:rPr lang="en-US" altLang="en-US" dirty="0"/>
              <a:t>Develop the use of natural resource (lands and waters)</a:t>
            </a:r>
          </a:p>
          <a:p>
            <a:pPr>
              <a:defRPr/>
            </a:pPr>
            <a:r>
              <a:rPr lang="en-US" altLang="en-US" dirty="0"/>
              <a:t>for public interest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152400"/>
            <a:ext cx="7772400" cy="1143000"/>
          </a:xfrm>
        </p:spPr>
        <p:txBody>
          <a:bodyPr/>
          <a:lstStyle/>
          <a:p>
            <a:pPr algn="ctr"/>
            <a:r>
              <a:rPr lang="en-US" altLang="en-US" dirty="0"/>
              <a:t>Mission Statements: </a:t>
            </a:r>
            <a:br>
              <a:rPr lang="en-US" altLang="en-US" dirty="0"/>
            </a:br>
            <a:r>
              <a:rPr lang="en-US" altLang="en-US" dirty="0"/>
              <a:t>Conflicts &amp; Similarities cont…</a:t>
            </a:r>
          </a:p>
        </p:txBody>
      </p:sp>
      <p:sp>
        <p:nvSpPr>
          <p:cNvPr id="12291" name="Content Placeholder 2"/>
          <p:cNvSpPr>
            <a:spLocks noGrp="1"/>
          </p:cNvSpPr>
          <p:nvPr>
            <p:ph idx="1"/>
          </p:nvPr>
        </p:nvSpPr>
        <p:spPr>
          <a:xfrm>
            <a:off x="762000" y="1752600"/>
            <a:ext cx="7772400" cy="4953000"/>
          </a:xfrm>
        </p:spPr>
        <p:txBody>
          <a:bodyPr/>
          <a:lstStyle/>
          <a:p>
            <a:pPr marL="0" indent="0">
              <a:buNone/>
            </a:pPr>
            <a:r>
              <a:rPr lang="en-US" altLang="en-US" sz="3200" u="sng" dirty="0"/>
              <a:t>A Reservation of Water</a:t>
            </a:r>
            <a:r>
              <a:rPr lang="en-US" altLang="en-US" sz="3200" dirty="0"/>
              <a:t> is the best route to gain </a:t>
            </a:r>
            <a:r>
              <a:rPr lang="en-US" altLang="en-US" sz="3200" u="sng" dirty="0"/>
              <a:t>protection</a:t>
            </a:r>
            <a:r>
              <a:rPr lang="en-US" altLang="en-US" sz="3200" dirty="0"/>
              <a:t> and provide </a:t>
            </a:r>
            <a:r>
              <a:rPr lang="en-US" altLang="en-US" sz="3200" u="sng" dirty="0"/>
              <a:t>conservation</a:t>
            </a:r>
            <a:r>
              <a:rPr lang="en-US" altLang="en-US" sz="3200" dirty="0" smtClean="0"/>
              <a:t>….it is an </a:t>
            </a:r>
            <a:r>
              <a:rPr lang="en-US" altLang="en-US" sz="3200" dirty="0"/>
              <a:t>opportunity.</a:t>
            </a:r>
          </a:p>
          <a:p>
            <a:pPr marL="0" indent="0">
              <a:buNone/>
            </a:pPr>
            <a:endParaRPr lang="en-US" altLang="en-US" sz="1600" dirty="0"/>
          </a:p>
          <a:p>
            <a:pPr marL="0" indent="0">
              <a:buNone/>
            </a:pPr>
            <a:r>
              <a:rPr lang="en-US" altLang="en-US" sz="3200" dirty="0"/>
              <a:t>The FWS </a:t>
            </a:r>
            <a:r>
              <a:rPr lang="en-US" altLang="en-US" sz="3200" dirty="0" smtClean="0"/>
              <a:t>aims to meet its legal </a:t>
            </a:r>
            <a:r>
              <a:rPr lang="en-US" altLang="en-US" sz="3200" dirty="0"/>
              <a:t>obligations </a:t>
            </a:r>
            <a:r>
              <a:rPr lang="en-US" altLang="en-US" sz="3200" dirty="0" smtClean="0"/>
              <a:t>to </a:t>
            </a:r>
            <a:r>
              <a:rPr lang="en-US" altLang="en-US" sz="3200" dirty="0"/>
              <a:t>protect the natural diversity of populations and habitats </a:t>
            </a:r>
            <a:r>
              <a:rPr lang="en-US" altLang="en-US" sz="3200" u="sng" dirty="0"/>
              <a:t>under ANILCA </a:t>
            </a:r>
            <a:r>
              <a:rPr lang="en-US" altLang="en-US" sz="3200" dirty="0"/>
              <a:t>by </a:t>
            </a:r>
            <a:r>
              <a:rPr lang="en-US" altLang="en-US" sz="3200" dirty="0" smtClean="0"/>
              <a:t>working </a:t>
            </a:r>
            <a:r>
              <a:rPr lang="en-US" altLang="en-US" sz="3200" dirty="0"/>
              <a:t>through the </a:t>
            </a:r>
            <a:r>
              <a:rPr lang="en-US" altLang="en-US" sz="3200" dirty="0" smtClean="0"/>
              <a:t>state. It  </a:t>
            </a:r>
            <a:r>
              <a:rPr lang="en-US" altLang="en-US" sz="3200" dirty="0"/>
              <a:t>is the appropriate </a:t>
            </a:r>
            <a:r>
              <a:rPr lang="en-US" altLang="en-US" sz="3200" u="sng" dirty="0"/>
              <a:t>first step in ensuring water quality and quantity</a:t>
            </a:r>
            <a:r>
              <a:rPr lang="en-US" altLang="en-US" sz="3200" dirty="0"/>
              <a:t> for refuges.  </a:t>
            </a:r>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228600"/>
            <a:ext cx="7772400" cy="1143000"/>
          </a:xfrm>
        </p:spPr>
        <p:txBody>
          <a:bodyPr/>
          <a:lstStyle/>
          <a:p>
            <a:pPr algn="ctr"/>
            <a:r>
              <a:rPr lang="en-US" altLang="en-US" dirty="0"/>
              <a:t>Agency’s Water Right Policy</a:t>
            </a:r>
          </a:p>
        </p:txBody>
      </p:sp>
      <p:sp>
        <p:nvSpPr>
          <p:cNvPr id="10243" name="Content Placeholder 2"/>
          <p:cNvSpPr>
            <a:spLocks noGrp="1"/>
          </p:cNvSpPr>
          <p:nvPr>
            <p:ph idx="1"/>
          </p:nvPr>
        </p:nvSpPr>
        <p:spPr>
          <a:extLst/>
        </p:spPr>
        <p:txBody>
          <a:bodyPr numCol="2"/>
          <a:lstStyle/>
          <a:p>
            <a:pPr marL="57148" indent="0">
              <a:buNone/>
              <a:defRPr/>
            </a:pPr>
            <a:r>
              <a:rPr lang="en-US" altLang="en-US" sz="3200" b="1" dirty="0"/>
              <a:t>FWS</a:t>
            </a:r>
            <a:r>
              <a:rPr lang="en-US" altLang="en-US" sz="3200" dirty="0"/>
              <a:t> </a:t>
            </a:r>
          </a:p>
          <a:p>
            <a:pPr>
              <a:defRPr/>
            </a:pPr>
            <a:r>
              <a:rPr lang="en-US" altLang="en-US" dirty="0"/>
              <a:t>Obtain sufficient water and water rights</a:t>
            </a:r>
          </a:p>
          <a:p>
            <a:pPr>
              <a:defRPr/>
            </a:pPr>
            <a:r>
              <a:rPr lang="en-US" altLang="en-US" dirty="0"/>
              <a:t>Secure water rights under State law</a:t>
            </a:r>
          </a:p>
          <a:p>
            <a:pPr>
              <a:defRPr/>
            </a:pPr>
            <a:r>
              <a:rPr lang="en-US" altLang="en-US" dirty="0"/>
              <a:t>Assert and protect Federal interests in water, as necessary</a:t>
            </a:r>
          </a:p>
          <a:p>
            <a:pPr marL="0" indent="0">
              <a:buNone/>
              <a:defRPr/>
            </a:pPr>
            <a:r>
              <a:rPr lang="en-US" altLang="en-US" b="1" dirty="0"/>
              <a:t>DNR</a:t>
            </a:r>
            <a:r>
              <a:rPr lang="en-US" altLang="en-US" sz="2700" b="1" dirty="0"/>
              <a:t> </a:t>
            </a:r>
          </a:p>
          <a:p>
            <a:pPr>
              <a:defRPr/>
            </a:pPr>
            <a:r>
              <a:rPr lang="en-US" altLang="en-US" dirty="0"/>
              <a:t>Assure state interests within water for the public</a:t>
            </a:r>
          </a:p>
          <a:p>
            <a:pPr>
              <a:defRPr/>
            </a:pPr>
            <a:r>
              <a:rPr lang="en-US" altLang="en-US" dirty="0"/>
              <a:t>Neutral in determination of a reservation decision</a:t>
            </a:r>
          </a:p>
          <a:p>
            <a:pPr>
              <a:defRPr/>
            </a:pPr>
            <a:endParaRPr lang="en-US" altLang="en-US" dirty="0"/>
          </a:p>
          <a:p>
            <a:pPr lvl="2">
              <a:defRPr/>
            </a:pPr>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5400" y="228600"/>
            <a:ext cx="7340600" cy="1143000"/>
          </a:xfrm>
        </p:spPr>
        <p:txBody>
          <a:bodyPr/>
          <a:lstStyle/>
          <a:p>
            <a:pPr algn="ctr" eaLnBrk="1" hangingPunct="1"/>
            <a:r>
              <a:rPr lang="en-US" altLang="en-US" sz="3600" dirty="0"/>
              <a:t>Reservation of Water Purposes</a:t>
            </a:r>
            <a:br>
              <a:rPr lang="en-US" altLang="en-US" sz="3600" dirty="0"/>
            </a:br>
            <a:r>
              <a:rPr lang="en-US" altLang="en-US" sz="2000" dirty="0"/>
              <a:t>AS 46.15.145 (a)(1)</a:t>
            </a:r>
          </a:p>
        </p:txBody>
      </p:sp>
      <p:sp>
        <p:nvSpPr>
          <p:cNvPr id="122883" name="Rectangle 3"/>
          <p:cNvSpPr>
            <a:spLocks noGrp="1" noChangeArrowheads="1"/>
          </p:cNvSpPr>
          <p:nvPr>
            <p:ph type="body" idx="1"/>
          </p:nvPr>
        </p:nvSpPr>
        <p:spPr>
          <a:xfrm>
            <a:off x="762000" y="2057401"/>
            <a:ext cx="7772400" cy="4530725"/>
          </a:xfrm>
        </p:spPr>
        <p:txBody>
          <a:bodyPr/>
          <a:lstStyle/>
          <a:p>
            <a:pPr eaLnBrk="1" hangingPunct="1"/>
            <a:r>
              <a:rPr lang="en-US" altLang="en-US" dirty="0"/>
              <a:t>Protect fish and wildlife</a:t>
            </a:r>
          </a:p>
          <a:p>
            <a:pPr lvl="2" eaLnBrk="1" hangingPunct="1"/>
            <a:r>
              <a:rPr lang="en-US" altLang="en-US" dirty="0"/>
              <a:t>Habitat, propagation, and migration</a:t>
            </a:r>
          </a:p>
          <a:p>
            <a:pPr eaLnBrk="1" hangingPunct="1"/>
            <a:r>
              <a:rPr lang="en-US" altLang="en-US" dirty="0"/>
              <a:t>Recreation</a:t>
            </a:r>
          </a:p>
          <a:p>
            <a:pPr lvl="2" eaLnBrk="1" hangingPunct="1"/>
            <a:r>
              <a:rPr lang="en-US" altLang="en-US" dirty="0"/>
              <a:t>Swimming, fishing, hunting, natural values, etc.</a:t>
            </a:r>
          </a:p>
          <a:p>
            <a:pPr eaLnBrk="1" hangingPunct="1"/>
            <a:r>
              <a:rPr lang="en-US" altLang="en-US" dirty="0"/>
              <a:t>Navigation/Transportation</a:t>
            </a:r>
          </a:p>
          <a:p>
            <a:pPr lvl="2" eaLnBrk="1" hangingPunct="1"/>
            <a:r>
              <a:rPr lang="en-US" altLang="en-US" dirty="0"/>
              <a:t>Sufficient quantity for boats, floatplanes, etc.</a:t>
            </a:r>
          </a:p>
          <a:p>
            <a:pPr eaLnBrk="1" hangingPunct="1"/>
            <a:r>
              <a:rPr lang="en-US" altLang="en-US" dirty="0"/>
              <a:t>Water quality</a:t>
            </a:r>
          </a:p>
          <a:p>
            <a:pPr lvl="2" eaLnBrk="1" hangingPunct="1"/>
            <a:r>
              <a:rPr lang="en-US" altLang="en-US" dirty="0"/>
              <a:t>Sanitary and water quality reasons</a:t>
            </a:r>
          </a:p>
          <a:p>
            <a:pPr lvl="1"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altLang="en-US" dirty="0"/>
              <a:t>Agency’s Water Right </a:t>
            </a:r>
            <a:r>
              <a:rPr lang="en-US" altLang="en-US" dirty="0" smtClean="0"/>
              <a:t>Process </a:t>
            </a:r>
            <a:endParaRPr lang="en-US" altLang="en-US" dirty="0"/>
          </a:p>
        </p:txBody>
      </p:sp>
      <p:sp>
        <p:nvSpPr>
          <p:cNvPr id="19459" name="Content Placeholder 2"/>
          <p:cNvSpPr>
            <a:spLocks noGrp="1"/>
          </p:cNvSpPr>
          <p:nvPr>
            <p:ph idx="1"/>
          </p:nvPr>
        </p:nvSpPr>
        <p:spPr>
          <a:xfrm>
            <a:off x="228600" y="1600200"/>
            <a:ext cx="8763000" cy="5257800"/>
          </a:xfrm>
          <a:extLst/>
        </p:spPr>
        <p:txBody>
          <a:bodyPr numCol="2"/>
          <a:lstStyle/>
          <a:p>
            <a:pPr>
              <a:defRPr/>
            </a:pPr>
            <a:r>
              <a:rPr lang="en-US" altLang="en-US" dirty="0" smtClean="0"/>
              <a:t>FWS:</a:t>
            </a:r>
            <a:r>
              <a:rPr lang="en-US" altLang="en-US" sz="2000" dirty="0" smtClean="0"/>
              <a:t> </a:t>
            </a:r>
            <a:endParaRPr lang="en-US" altLang="en-US" sz="2000" dirty="0"/>
          </a:p>
          <a:p>
            <a:pPr lvl="1">
              <a:defRPr/>
            </a:pPr>
            <a:r>
              <a:rPr lang="en-US" sz="2000" dirty="0" smtClean="0"/>
              <a:t>Conserve </a:t>
            </a:r>
            <a:r>
              <a:rPr lang="en-US" sz="2000" dirty="0"/>
              <a:t>fish and wildlife populations and habitats in their </a:t>
            </a:r>
            <a:r>
              <a:rPr lang="en-US" sz="2000" dirty="0" smtClean="0"/>
              <a:t>natural diversity </a:t>
            </a:r>
            <a:r>
              <a:rPr lang="en-US" altLang="en-US" sz="2000" dirty="0" smtClean="0"/>
              <a:t>(ANILCA)</a:t>
            </a:r>
          </a:p>
          <a:p>
            <a:pPr lvl="1">
              <a:defRPr/>
            </a:pPr>
            <a:r>
              <a:rPr lang="en-US" sz="2000" dirty="0" smtClean="0"/>
              <a:t>Ensure </a:t>
            </a:r>
            <a:r>
              <a:rPr lang="en-US" sz="2000" dirty="0"/>
              <a:t>water quality and necessary water quantity within the </a:t>
            </a:r>
            <a:r>
              <a:rPr lang="en-US" sz="2000" dirty="0" smtClean="0"/>
              <a:t>refuge (ANILCA)</a:t>
            </a:r>
            <a:endParaRPr lang="en-US" sz="2000" dirty="0"/>
          </a:p>
          <a:p>
            <a:pPr lvl="1">
              <a:defRPr/>
            </a:pPr>
            <a:r>
              <a:rPr lang="en-US" altLang="en-US" sz="2000" dirty="0" smtClean="0"/>
              <a:t>Maintain the natural flow regime  (natural hydrograph: magnitude, frequency, duration, time and rate of change)</a:t>
            </a:r>
            <a:endParaRPr lang="en-US" altLang="en-US" sz="2000" dirty="0"/>
          </a:p>
          <a:p>
            <a:pPr lvl="1">
              <a:defRPr/>
            </a:pPr>
            <a:r>
              <a:rPr lang="en-US" altLang="en-US" sz="2000" dirty="0" smtClean="0"/>
              <a:t>Protect flows </a:t>
            </a:r>
            <a:r>
              <a:rPr lang="en-US" altLang="en-US" sz="2000" dirty="0"/>
              <a:t>for important life stages and channel form and function</a:t>
            </a:r>
          </a:p>
          <a:p>
            <a:pPr>
              <a:defRPr/>
            </a:pPr>
            <a:r>
              <a:rPr lang="en-US" altLang="en-US" dirty="0" smtClean="0"/>
              <a:t>DNR</a:t>
            </a:r>
            <a:endParaRPr lang="en-US" altLang="en-US" dirty="0"/>
          </a:p>
          <a:p>
            <a:pPr lvl="1">
              <a:defRPr/>
            </a:pPr>
            <a:r>
              <a:rPr lang="en-US" altLang="en-US" sz="2000" dirty="0"/>
              <a:t>Reserved to the people for common use and is subject to appropriation and beneficial use…</a:t>
            </a:r>
          </a:p>
          <a:p>
            <a:pPr lvl="2">
              <a:defRPr/>
            </a:pPr>
            <a:r>
              <a:rPr lang="en-US" altLang="en-US" sz="2000" dirty="0"/>
              <a:t>Adjudication process assures</a:t>
            </a:r>
            <a:r>
              <a:rPr lang="en-US" altLang="en-US" sz="1800" dirty="0"/>
              <a:t>:</a:t>
            </a:r>
          </a:p>
          <a:p>
            <a:pPr lvl="3">
              <a:defRPr/>
            </a:pPr>
            <a:r>
              <a:rPr lang="en-US" altLang="en-US" sz="1600" dirty="0"/>
              <a:t>water is allocated in a reasonable and consistent manner based in part by public interest criteria</a:t>
            </a:r>
          </a:p>
          <a:p>
            <a:pPr lvl="3">
              <a:defRPr/>
            </a:pPr>
            <a:r>
              <a:rPr lang="en-US" altLang="en-US" sz="1600" dirty="0"/>
              <a:t>Determination of the validity and amounts of a water right.</a:t>
            </a:r>
          </a:p>
          <a:p>
            <a:pPr lvl="4">
              <a:defRPr/>
            </a:pPr>
            <a:r>
              <a:rPr lang="en-US" altLang="en-US" sz="1600" dirty="0"/>
              <a:t>Including conflicting claims among competing applications.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5416</TotalTime>
  <Words>2518</Words>
  <Application>Microsoft Office PowerPoint</Application>
  <PresentationFormat>On-screen Show (4:3)</PresentationFormat>
  <Paragraphs>587</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Antique Olive</vt:lpstr>
      <vt:lpstr>Arial</vt:lpstr>
      <vt:lpstr>Calibri</vt:lpstr>
      <vt:lpstr>Times New Roman</vt:lpstr>
      <vt:lpstr>Wingdings</vt:lpstr>
      <vt:lpstr>Layers</vt:lpstr>
      <vt:lpstr>Protection  of surface waters through the State of Alaska on  Alaska Refuges </vt:lpstr>
      <vt:lpstr>Statutory Mandates affecting Water Rights on Refuges</vt:lpstr>
      <vt:lpstr>Other Water &amp; Law Factors on  Alaska Refuges</vt:lpstr>
      <vt:lpstr>Agency Mission Statements:  Conflicts &amp; Similarities</vt:lpstr>
      <vt:lpstr>Mission Statements:  Conflicts &amp; Similarities cont…</vt:lpstr>
      <vt:lpstr>Mission Statements:  Conflicts &amp; Similarities cont…</vt:lpstr>
      <vt:lpstr>Agency’s Water Right Policy</vt:lpstr>
      <vt:lpstr>Reservation of Water Purposes AS 46.15.145 (a)(1)</vt:lpstr>
      <vt:lpstr>Agency’s Water Right Process </vt:lpstr>
      <vt:lpstr>Why the Uganik River? </vt:lpstr>
      <vt:lpstr>Uganik River History &amp; Importance</vt:lpstr>
      <vt:lpstr>PowerPoint Presentation</vt:lpstr>
      <vt:lpstr>PowerPoint Presentation</vt:lpstr>
      <vt:lpstr>Uganik River</vt:lpstr>
      <vt:lpstr>Uganik River Reservation Process</vt:lpstr>
      <vt:lpstr>PowerPoint Presentation</vt:lpstr>
      <vt:lpstr>Uganik River Reservation Timeline </vt:lpstr>
      <vt:lpstr>Considerations in Flow Discussions</vt:lpstr>
      <vt:lpstr>Uganik Reservation Discussion</vt:lpstr>
      <vt:lpstr>Certificated Flows </vt:lpstr>
      <vt:lpstr>DNR Criteria in Decision</vt:lpstr>
      <vt:lpstr>Changed Perspectives</vt:lpstr>
      <vt:lpstr>Changed Perspectives/Results</vt:lpstr>
      <vt:lpstr>Adjudication Results – Goals met? </vt:lpstr>
      <vt:lpstr>Lessons Learned</vt:lpstr>
      <vt:lpstr>The End!</vt:lpstr>
    </vt:vector>
  </TitlesOfParts>
  <Company>USFWS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Flanagan, Cathleen</dc:creator>
  <cp:lastModifiedBy>Ed M. Kazzimir</cp:lastModifiedBy>
  <cp:revision>186</cp:revision>
  <cp:lastPrinted>2016-10-19T21:36:14Z</cp:lastPrinted>
  <dcterms:created xsi:type="dcterms:W3CDTF">2004-05-03T18:06:23Z</dcterms:created>
  <dcterms:modified xsi:type="dcterms:W3CDTF">2017-11-03T22:37:32Z</dcterms:modified>
</cp:coreProperties>
</file>