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91" r:id="rId2"/>
    <p:sldId id="296" r:id="rId3"/>
    <p:sldId id="297" r:id="rId4"/>
    <p:sldId id="261" r:id="rId5"/>
    <p:sldId id="298" r:id="rId6"/>
    <p:sldId id="258" r:id="rId7"/>
    <p:sldId id="259" r:id="rId8"/>
    <p:sldId id="277" r:id="rId9"/>
    <p:sldId id="299" r:id="rId10"/>
    <p:sldId id="263" r:id="rId11"/>
    <p:sldId id="265" r:id="rId12"/>
    <p:sldId id="266" r:id="rId13"/>
    <p:sldId id="278" r:id="rId14"/>
    <p:sldId id="279" r:id="rId15"/>
    <p:sldId id="264" r:id="rId16"/>
    <p:sldId id="294" r:id="rId17"/>
    <p:sldId id="280" r:id="rId18"/>
    <p:sldId id="281" r:id="rId19"/>
    <p:sldId id="282" r:id="rId20"/>
    <p:sldId id="295" r:id="rId21"/>
    <p:sldId id="283" r:id="rId22"/>
    <p:sldId id="284" r:id="rId23"/>
    <p:sldId id="285" r:id="rId24"/>
    <p:sldId id="287"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69140" autoAdjust="0"/>
  </p:normalViewPr>
  <p:slideViewPr>
    <p:cSldViewPr>
      <p:cViewPr varScale="1">
        <p:scale>
          <a:sx n="63" d="100"/>
          <a:sy n="63" d="100"/>
        </p:scale>
        <p:origin x="1229"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6" d="100"/>
          <a:sy n="66" d="100"/>
        </p:scale>
        <p:origin x="310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94263C2D-2C45-428B-8710-D6464A1EA41F}" type="datetimeFigureOut">
              <a:rPr lang="en-US"/>
              <a:pPr>
                <a:defRPr/>
              </a:pPr>
              <a:t>11/6/2017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5C040D76-6B1B-43F4-88E7-8DA02A13F2AC}" type="slidenum">
              <a:rPr lang="en-US" altLang="en-US"/>
              <a:pPr/>
              <a:t>‹#›</a:t>
            </a:fld>
            <a:endParaRPr lang="en-US" altLang="en-US"/>
          </a:p>
        </p:txBody>
      </p:sp>
    </p:spTree>
    <p:extLst>
      <p:ext uri="{BB962C8B-B14F-4D97-AF65-F5344CB8AC3E}">
        <p14:creationId xmlns:p14="http://schemas.microsoft.com/office/powerpoint/2010/main" val="112618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27E9F3F7-9149-4061-9157-835A3028F7B2}" type="datetimeFigureOut">
              <a:rPr lang="en-US"/>
              <a:pPr>
                <a:defRPr/>
              </a:pPr>
              <a:t>11/6/2017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D19B10B-407B-4415-A79C-C1D76BA569BD}" type="slidenum">
              <a:rPr lang="en-US" altLang="en-US"/>
              <a:pPr/>
              <a:t>‹#›</a:t>
            </a:fld>
            <a:endParaRPr lang="en-US" altLang="en-US"/>
          </a:p>
        </p:txBody>
      </p:sp>
    </p:spTree>
    <p:extLst>
      <p:ext uri="{BB962C8B-B14F-4D97-AF65-F5344CB8AC3E}">
        <p14:creationId xmlns:p14="http://schemas.microsoft.com/office/powerpoint/2010/main" val="945793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81100" y="338138"/>
            <a:ext cx="5127625" cy="3844925"/>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MORE INDEPTH DISCUSSION ABOUT ASPECTS OF THE ADJUDICATION PROCESS</a:t>
            </a:r>
          </a:p>
        </p:txBody>
      </p:sp>
      <p:sp>
        <p:nvSpPr>
          <p:cNvPr id="6148" name="Slide Number Placeholder 3"/>
          <p:cNvSpPr>
            <a:spLocks noGrp="1"/>
          </p:cNvSpPr>
          <p:nvPr>
            <p:ph type="sldNum" sz="quarter" idx="5"/>
          </p:nvPr>
        </p:nvSpPr>
        <p:spPr bwMode="auto">
          <a:noFill/>
          <a:ln>
            <a:miter lim="800000"/>
            <a:headEnd/>
            <a:tailEnd/>
          </a:ln>
        </p:spPr>
        <p:txBody>
          <a:bodyPr/>
          <a:lstStyle/>
          <a:p>
            <a:fld id="{012A5A99-C4BA-446D-AA53-1172770B55AA}" type="slidenum">
              <a:rPr lang="en-US" altLang="en-US"/>
              <a:pPr/>
              <a:t>1</a:t>
            </a:fld>
            <a:endParaRPr lang="en-US" altLang="en-US"/>
          </a:p>
        </p:txBody>
      </p:sp>
    </p:spTree>
    <p:extLst>
      <p:ext uri="{BB962C8B-B14F-4D97-AF65-F5344CB8AC3E}">
        <p14:creationId xmlns:p14="http://schemas.microsoft.com/office/powerpoint/2010/main" val="340134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81100" y="382588"/>
            <a:ext cx="5067300" cy="3800475"/>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9EEC2929-0803-4574-B51A-F5B28A72E8BB}" type="slidenum">
              <a:rPr lang="en-US" altLang="en-US"/>
              <a:pPr/>
              <a:t>10</a:t>
            </a:fld>
            <a:endParaRPr lang="en-US" altLang="en-US"/>
          </a:p>
        </p:txBody>
      </p:sp>
    </p:spTree>
    <p:extLst>
      <p:ext uri="{BB962C8B-B14F-4D97-AF65-F5344CB8AC3E}">
        <p14:creationId xmlns:p14="http://schemas.microsoft.com/office/powerpoint/2010/main" val="205898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338138"/>
            <a:ext cx="5127625" cy="38449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altLang="en-US" dirty="0" smtClean="0"/>
              <a:t>REQUEST WHAT YOU BELIEVE IS REQUIRED</a:t>
            </a:r>
          </a:p>
          <a:p>
            <a:pPr marL="171450" indent="-171450">
              <a:buFontTx/>
              <a:buChar char="•"/>
            </a:pPr>
            <a:r>
              <a:rPr lang="en-US" altLang="en-US" dirty="0" smtClean="0"/>
              <a:t>FLOWS MUST BE JUSTIFIED </a:t>
            </a:r>
          </a:p>
          <a:p>
            <a:pPr marL="171450" indent="-171450">
              <a:buFontTx/>
              <a:buChar char="•"/>
            </a:pPr>
            <a:r>
              <a:rPr lang="en-US" altLang="en-US" dirty="0" smtClean="0"/>
              <a:t>PRIOR APPROPRIATORS?  UNAAPPROPRIATED FLOWS?  FUTURE USES?</a:t>
            </a:r>
          </a:p>
          <a:p>
            <a:pPr marL="171450" indent="-171450">
              <a:buFontTx/>
              <a:buChar char="•"/>
            </a:pPr>
            <a:r>
              <a:rPr lang="en-US" altLang="en-US" dirty="0" smtClean="0"/>
              <a:t>FLOWS CAN GO DOWN,….NOT UP!</a:t>
            </a:r>
          </a:p>
          <a:p>
            <a:pPr marL="171450" indent="-171450">
              <a:buFontTx/>
              <a:buChar char="•"/>
            </a:pPr>
            <a:endParaRPr lang="en-US" alt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26CBDEDD-322D-44CC-8D4C-153057D43BF7}" type="slidenum">
              <a:rPr lang="en-US" altLang="en-US"/>
              <a:pPr/>
              <a:t>11</a:t>
            </a:fld>
            <a:endParaRPr lang="en-US" altLang="en-US"/>
          </a:p>
        </p:txBody>
      </p:sp>
    </p:spTree>
    <p:extLst>
      <p:ext uri="{BB962C8B-B14F-4D97-AF65-F5344CB8AC3E}">
        <p14:creationId xmlns:p14="http://schemas.microsoft.com/office/powerpoint/2010/main" val="13349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171450"/>
            <a:ext cx="5334000" cy="400050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altLang="en-US" dirty="0" smtClean="0"/>
              <a:t>SHOW YOUR WORK!  JUST LIKE IN SCHOOL…..</a:t>
            </a:r>
          </a:p>
          <a:p>
            <a:pPr marL="171450" indent="-171450">
              <a:buFontTx/>
              <a:buChar char="•"/>
            </a:pPr>
            <a:r>
              <a:rPr lang="en-US" altLang="en-US" dirty="0" smtClean="0"/>
              <a:t>PART OF THE RECORD……</a:t>
            </a:r>
            <a:r>
              <a:rPr lang="en-US" altLang="en-US" dirty="0" smtClean="0"/>
              <a:t>JUSTIFY </a:t>
            </a:r>
            <a:r>
              <a:rPr lang="en-US" altLang="en-US" dirty="0" smtClean="0"/>
              <a:t>TO DNR, THE PUBLIC, THE COURTS</a:t>
            </a:r>
          </a:p>
          <a:p>
            <a:pPr marL="171450" indent="-171450">
              <a:buFontTx/>
              <a:buChar char="•"/>
            </a:pPr>
            <a:endParaRPr lang="en-US" alt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27D9AF08-38CF-4FF4-B44C-29A8CB531661}" type="slidenum">
              <a:rPr lang="en-US" altLang="en-US"/>
              <a:pPr/>
              <a:t>12</a:t>
            </a:fld>
            <a:endParaRPr lang="en-US" altLang="en-US"/>
          </a:p>
        </p:txBody>
      </p:sp>
    </p:spTree>
    <p:extLst>
      <p:ext uri="{BB962C8B-B14F-4D97-AF65-F5344CB8AC3E}">
        <p14:creationId xmlns:p14="http://schemas.microsoft.com/office/powerpoint/2010/main" val="341057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268288"/>
            <a:ext cx="5219700" cy="3914775"/>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ANOTHER EXAMPLE OF </a:t>
            </a:r>
            <a:r>
              <a:rPr lang="en-US" altLang="en-US" dirty="0" smtClean="0"/>
              <a:t>JUSTIFYING </a:t>
            </a:r>
            <a:r>
              <a:rPr lang="en-US" altLang="en-US" dirty="0" smtClean="0"/>
              <a:t>YOUR NEEDS, AND REQUESTS</a:t>
            </a:r>
          </a:p>
        </p:txBody>
      </p:sp>
      <p:sp>
        <p:nvSpPr>
          <p:cNvPr id="30724" name="Slide Number Placeholder 3"/>
          <p:cNvSpPr>
            <a:spLocks noGrp="1"/>
          </p:cNvSpPr>
          <p:nvPr>
            <p:ph type="sldNum" sz="quarter" idx="5"/>
          </p:nvPr>
        </p:nvSpPr>
        <p:spPr bwMode="auto">
          <a:noFill/>
          <a:ln>
            <a:miter lim="800000"/>
            <a:headEnd/>
            <a:tailEnd/>
          </a:ln>
        </p:spPr>
        <p:txBody>
          <a:bodyPr/>
          <a:lstStyle/>
          <a:p>
            <a:fld id="{2E8BC8A3-B412-46BE-9F7C-1701F24D002D}" type="slidenum">
              <a:rPr lang="en-US" altLang="en-US"/>
              <a:pPr/>
              <a:t>13</a:t>
            </a:fld>
            <a:endParaRPr lang="en-US" altLang="en-US"/>
          </a:p>
        </p:txBody>
      </p:sp>
    </p:spTree>
    <p:extLst>
      <p:ext uri="{BB962C8B-B14F-4D97-AF65-F5344CB8AC3E}">
        <p14:creationId xmlns:p14="http://schemas.microsoft.com/office/powerpoint/2010/main" val="188628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pPr defTabSz="927100"/>
            <a:fld id="{C8081FDE-3153-41A1-BEBD-6C21827089EB}" type="slidenum">
              <a:rPr lang="en-US" altLang="en-US"/>
              <a:pPr defTabSz="927100"/>
              <a:t>14</a:t>
            </a:fld>
            <a:endParaRPr lang="en-US" altLang="en-US"/>
          </a:p>
        </p:txBody>
      </p:sp>
      <p:sp>
        <p:nvSpPr>
          <p:cNvPr id="32771" name="Rectangle 2"/>
          <p:cNvSpPr>
            <a:spLocks noGrp="1" noRot="1" noChangeAspect="1" noChangeArrowheads="1" noTextEdit="1"/>
          </p:cNvSpPr>
          <p:nvPr>
            <p:ph type="sldImg"/>
          </p:nvPr>
        </p:nvSpPr>
        <p:spPr bwMode="auto">
          <a:xfrm>
            <a:off x="1181100" y="266700"/>
            <a:ext cx="5219700" cy="3914775"/>
          </a:xfrm>
          <a:noFill/>
          <a:ln>
            <a:solidFill>
              <a:srgbClr val="000000"/>
            </a:solidFill>
            <a:miter lim="800000"/>
            <a:headEnd/>
            <a:tailEnd/>
          </a:ln>
        </p:spPr>
      </p:sp>
      <p:sp>
        <p:nvSpPr>
          <p:cNvPr id="32772" name="Rectangle 3"/>
          <p:cNvSpPr>
            <a:spLocks noGrp="1" noChangeArrowheads="1"/>
          </p:cNvSpPr>
          <p:nvPr>
            <p:ph type="body" idx="1"/>
          </p:nvPr>
        </p:nvSpPr>
        <p:spPr bwMode="auto">
          <a:xfrm>
            <a:off x="936625" y="4416425"/>
            <a:ext cx="5137150" cy="4181475"/>
          </a:xfrm>
          <a:noFill/>
        </p:spPr>
        <p:txBody>
          <a:bodyPr wrap="square" numCol="1" anchor="t" anchorCtr="0" compatLnSpc="1">
            <a:prstTxWarp prst="textNoShape">
              <a:avLst/>
            </a:prstTxWarp>
          </a:bodyPr>
          <a:lstStyle/>
          <a:p>
            <a:pPr eaLnBrk="1" hangingPunct="1">
              <a:spcBef>
                <a:spcPct val="0"/>
              </a:spcBef>
            </a:pPr>
            <a:r>
              <a:rPr lang="en-US" altLang="en-US" dirty="0" smtClean="0"/>
              <a:t>SAW THIS PREVIOUSLY…..WE SPOKE ABOUT IT EARLIER WITH THE UGANIK</a:t>
            </a:r>
          </a:p>
          <a:p>
            <a:pPr eaLnBrk="1" hangingPunct="1">
              <a:spcBef>
                <a:spcPct val="0"/>
              </a:spcBef>
            </a:pPr>
            <a:endParaRPr lang="en-US" altLang="en-US" dirty="0" smtClean="0"/>
          </a:p>
          <a:p>
            <a:pPr eaLnBrk="1" hangingPunct="1">
              <a:spcBef>
                <a:spcPct val="0"/>
              </a:spcBef>
            </a:pPr>
            <a:r>
              <a:rPr lang="en-US" altLang="en-US" dirty="0" smtClean="0"/>
              <a:t>WE WANT TO SEE</a:t>
            </a:r>
          </a:p>
          <a:p>
            <a:pPr eaLnBrk="1" hangingPunct="1">
              <a:spcBef>
                <a:spcPct val="0"/>
              </a:spcBef>
            </a:pPr>
            <a:r>
              <a:rPr lang="en-US" altLang="en-US" dirty="0" smtClean="0"/>
              <a:t>	</a:t>
            </a:r>
          </a:p>
          <a:p>
            <a:pPr eaLnBrk="1" hangingPunct="1">
              <a:spcBef>
                <a:spcPct val="0"/>
              </a:spcBef>
            </a:pPr>
            <a:r>
              <a:rPr lang="en-US" altLang="en-US" dirty="0" smtClean="0"/>
              <a:t>	PASSAGE</a:t>
            </a:r>
          </a:p>
          <a:p>
            <a:pPr eaLnBrk="1" hangingPunct="1">
              <a:spcBef>
                <a:spcPct val="0"/>
              </a:spcBef>
            </a:pPr>
            <a:r>
              <a:rPr lang="en-US" altLang="en-US" dirty="0" smtClean="0"/>
              <a:t>	SPAWNING</a:t>
            </a:r>
          </a:p>
          <a:p>
            <a:pPr eaLnBrk="1" hangingPunct="1">
              <a:spcBef>
                <a:spcPct val="0"/>
              </a:spcBef>
            </a:pPr>
            <a:r>
              <a:rPr lang="en-US" altLang="en-US" dirty="0" smtClean="0"/>
              <a:t>	INCUBATION</a:t>
            </a:r>
          </a:p>
          <a:p>
            <a:pPr eaLnBrk="1" hangingPunct="1">
              <a:spcBef>
                <a:spcPct val="0"/>
              </a:spcBef>
            </a:pPr>
            <a:r>
              <a:rPr lang="en-US" altLang="en-US" dirty="0" smtClean="0"/>
              <a:t>	REARING</a:t>
            </a:r>
          </a:p>
          <a:p>
            <a:pPr eaLnBrk="1" hangingPunct="1">
              <a:spcBef>
                <a:spcPct val="0"/>
              </a:spcBef>
            </a:pPr>
            <a:r>
              <a:rPr lang="en-US" altLang="en-US" dirty="0" smtClean="0"/>
              <a:t>	ANY OTHER PERTANENT STAGES THAT </a:t>
            </a:r>
            <a:r>
              <a:rPr lang="en-US" altLang="en-US" dirty="0" smtClean="0"/>
              <a:t>I’M </a:t>
            </a:r>
            <a:r>
              <a:rPr lang="en-US" altLang="en-US" dirty="0" smtClean="0"/>
              <a:t>MISSING</a:t>
            </a:r>
          </a:p>
          <a:p>
            <a:pPr eaLnBrk="1" hangingPunct="1">
              <a:spcBef>
                <a:spcPct val="0"/>
              </a:spcBef>
            </a:pPr>
            <a:endParaRPr lang="en-US" altLang="en-US" dirty="0" smtClean="0"/>
          </a:p>
        </p:txBody>
      </p:sp>
    </p:spTree>
    <p:extLst>
      <p:ext uri="{BB962C8B-B14F-4D97-AF65-F5344CB8AC3E}">
        <p14:creationId xmlns:p14="http://schemas.microsoft.com/office/powerpoint/2010/main" val="1086190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81100" y="338138"/>
            <a:ext cx="5127625" cy="3844925"/>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D927B9EA-F190-4C05-9136-829575FE4EDE}" type="slidenum">
              <a:rPr lang="en-US" altLang="en-US"/>
              <a:pPr/>
              <a:t>15</a:t>
            </a:fld>
            <a:endParaRPr lang="en-US" altLang="en-US"/>
          </a:p>
        </p:txBody>
      </p:sp>
    </p:spTree>
    <p:extLst>
      <p:ext uri="{BB962C8B-B14F-4D97-AF65-F5344CB8AC3E}">
        <p14:creationId xmlns:p14="http://schemas.microsoft.com/office/powerpoint/2010/main" val="390427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81100" y="304800"/>
            <a:ext cx="5170488" cy="3878263"/>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SOME EXAMPLES OF METHODS:</a:t>
            </a:r>
          </a:p>
          <a:p>
            <a:r>
              <a:rPr lang="en-US" altLang="en-US" dirty="0" smtClean="0"/>
              <a:t>	DURATION ANALYSIS</a:t>
            </a:r>
          </a:p>
          <a:p>
            <a:r>
              <a:rPr lang="en-US" altLang="en-US" dirty="0" smtClean="0"/>
              <a:t>	TENNANT METHOD – GETTING AWAY FROM THIS</a:t>
            </a:r>
          </a:p>
          <a:p>
            <a:r>
              <a:rPr lang="en-US" altLang="en-US" dirty="0" smtClean="0"/>
              <a:t>	SIMPLE LINEAR REGRESSION</a:t>
            </a:r>
          </a:p>
          <a:p>
            <a:r>
              <a:rPr lang="en-US" altLang="en-US" dirty="0" smtClean="0"/>
              <a:t>	UNIT AREA RUN OFF</a:t>
            </a:r>
          </a:p>
          <a:p>
            <a:r>
              <a:rPr lang="en-US" altLang="en-US" dirty="0" smtClean="0"/>
              <a:t>	MASS BALANCE</a:t>
            </a:r>
          </a:p>
          <a:p>
            <a:endParaRPr lang="en-US" altLang="en-US" dirty="0" smtClean="0"/>
          </a:p>
          <a:p>
            <a:r>
              <a:rPr lang="en-US" altLang="en-US" dirty="0" smtClean="0"/>
              <a:t>	AREAS NOT USUALLY DONE/HASN’T BEEN DONE FOR IFRS</a:t>
            </a:r>
          </a:p>
          <a:p>
            <a:r>
              <a:rPr lang="en-US" altLang="en-US" dirty="0" smtClean="0"/>
              <a:t>	PHABSIM</a:t>
            </a:r>
          </a:p>
          <a:p>
            <a:r>
              <a:rPr lang="en-US" altLang="en-US" dirty="0" smtClean="0"/>
              <a:t>	STREAM STATS – STILL IN BETA VERSION &amp; DNR DISCUSSIONS</a:t>
            </a:r>
          </a:p>
          <a:p>
            <a:r>
              <a:rPr lang="en-US" altLang="en-US" dirty="0" smtClean="0"/>
              <a:t>	ANY OTHER EXTENSIVE MODELING FORM</a:t>
            </a:r>
          </a:p>
        </p:txBody>
      </p:sp>
      <p:sp>
        <p:nvSpPr>
          <p:cNvPr id="36868" name="Slide Number Placeholder 3"/>
          <p:cNvSpPr>
            <a:spLocks noGrp="1"/>
          </p:cNvSpPr>
          <p:nvPr>
            <p:ph type="sldNum" sz="quarter" idx="5"/>
          </p:nvPr>
        </p:nvSpPr>
        <p:spPr bwMode="auto">
          <a:noFill/>
          <a:ln>
            <a:miter lim="800000"/>
            <a:headEnd/>
            <a:tailEnd/>
          </a:ln>
        </p:spPr>
        <p:txBody>
          <a:bodyPr/>
          <a:lstStyle/>
          <a:p>
            <a:fld id="{8DBDA217-D62D-4235-9683-AC9CE8F0DD92}" type="slidenum">
              <a:rPr lang="en-US" altLang="en-US"/>
              <a:pPr/>
              <a:t>16</a:t>
            </a:fld>
            <a:endParaRPr lang="en-US" altLang="en-US"/>
          </a:p>
        </p:txBody>
      </p:sp>
    </p:spTree>
    <p:extLst>
      <p:ext uri="{BB962C8B-B14F-4D97-AF65-F5344CB8AC3E}">
        <p14:creationId xmlns:p14="http://schemas.microsoft.com/office/powerpoint/2010/main" val="73056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pPr defTabSz="927100"/>
            <a:fld id="{47B52D3B-D66E-48C4-A9B7-7B40CDA9C873}" type="slidenum">
              <a:rPr lang="en-US" altLang="en-US"/>
              <a:pPr defTabSz="927100"/>
              <a:t>17</a:t>
            </a:fld>
            <a:endParaRPr lang="en-US" altLang="en-US"/>
          </a:p>
        </p:txBody>
      </p:sp>
      <p:sp>
        <p:nvSpPr>
          <p:cNvPr id="38915" name="Rectangle 2"/>
          <p:cNvSpPr>
            <a:spLocks noGrp="1" noRot="1" noChangeAspect="1" noChangeArrowheads="1" noTextEdit="1"/>
          </p:cNvSpPr>
          <p:nvPr>
            <p:ph type="sldImg"/>
          </p:nvPr>
        </p:nvSpPr>
        <p:spPr bwMode="auto">
          <a:xfrm>
            <a:off x="1181100" y="304800"/>
            <a:ext cx="5168900" cy="3876675"/>
          </a:xfrm>
          <a:noFill/>
          <a:ln>
            <a:solidFill>
              <a:srgbClr val="000000"/>
            </a:solidFill>
            <a:miter lim="800000"/>
            <a:headEnd/>
            <a:tailEnd/>
          </a:ln>
        </p:spPr>
      </p:sp>
      <p:sp>
        <p:nvSpPr>
          <p:cNvPr id="38916" name="Rectangle 3"/>
          <p:cNvSpPr>
            <a:spLocks noGrp="1" noChangeArrowheads="1"/>
          </p:cNvSpPr>
          <p:nvPr>
            <p:ph type="body" idx="1"/>
          </p:nvPr>
        </p:nvSpPr>
        <p:spPr bwMode="auto">
          <a:xfrm>
            <a:off x="936625" y="4416425"/>
            <a:ext cx="5137150" cy="4181475"/>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2723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pPr defTabSz="927100"/>
            <a:fld id="{2E5E5142-F1C0-4318-BE41-A754B2410AFB}" type="slidenum">
              <a:rPr lang="en-US" altLang="en-US"/>
              <a:pPr defTabSz="927100"/>
              <a:t>18</a:t>
            </a:fld>
            <a:endParaRPr lang="en-US" altLang="en-US"/>
          </a:p>
        </p:txBody>
      </p:sp>
      <p:sp>
        <p:nvSpPr>
          <p:cNvPr id="40963" name="Rectangle 2"/>
          <p:cNvSpPr>
            <a:spLocks noGrp="1" noRot="1" noChangeAspect="1" noChangeArrowheads="1" noTextEdit="1"/>
          </p:cNvSpPr>
          <p:nvPr>
            <p:ph type="sldImg"/>
          </p:nvPr>
        </p:nvSpPr>
        <p:spPr bwMode="auto">
          <a:xfrm>
            <a:off x="1143000" y="168275"/>
            <a:ext cx="5334000" cy="4000500"/>
          </a:xfrm>
          <a:noFill/>
          <a:ln>
            <a:solidFill>
              <a:srgbClr val="000000"/>
            </a:solidFill>
            <a:miter lim="800000"/>
            <a:headEnd/>
            <a:tailEnd/>
          </a:ln>
        </p:spPr>
      </p:sp>
      <p:sp>
        <p:nvSpPr>
          <p:cNvPr id="40964" name="Rectangle 3"/>
          <p:cNvSpPr>
            <a:spLocks noGrp="1" noChangeArrowheads="1"/>
          </p:cNvSpPr>
          <p:nvPr>
            <p:ph type="body" idx="1"/>
          </p:nvPr>
        </p:nvSpPr>
        <p:spPr bwMode="auto">
          <a:xfrm>
            <a:off x="936625" y="4416425"/>
            <a:ext cx="5137150" cy="4181475"/>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82927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pPr defTabSz="927100"/>
            <a:fld id="{9223CA1E-07A8-4FA4-8363-368DE241A558}" type="slidenum">
              <a:rPr lang="en-US" altLang="en-US"/>
              <a:pPr defTabSz="927100"/>
              <a:t>19</a:t>
            </a:fld>
            <a:endParaRPr lang="en-US" altLang="en-US"/>
          </a:p>
        </p:txBody>
      </p:sp>
      <p:sp>
        <p:nvSpPr>
          <p:cNvPr id="43011" name="Rectangle 2"/>
          <p:cNvSpPr>
            <a:spLocks noGrp="1" noRot="1" noChangeAspect="1" noChangeArrowheads="1" noTextEdit="1"/>
          </p:cNvSpPr>
          <p:nvPr>
            <p:ph type="sldImg"/>
          </p:nvPr>
        </p:nvSpPr>
        <p:spPr bwMode="auto">
          <a:xfrm>
            <a:off x="1181100" y="323850"/>
            <a:ext cx="5143500" cy="3857625"/>
          </a:xfrm>
          <a:noFill/>
          <a:ln>
            <a:solidFill>
              <a:srgbClr val="000000"/>
            </a:solidFill>
            <a:miter lim="800000"/>
            <a:headEnd/>
            <a:tailEnd/>
          </a:ln>
        </p:spPr>
      </p:sp>
      <p:sp>
        <p:nvSpPr>
          <p:cNvPr id="43012" name="Rectangle 3"/>
          <p:cNvSpPr>
            <a:spLocks noGrp="1" noChangeArrowheads="1"/>
          </p:cNvSpPr>
          <p:nvPr>
            <p:ph type="body" idx="1"/>
          </p:nvPr>
        </p:nvSpPr>
        <p:spPr bwMode="auto">
          <a:xfrm>
            <a:off x="936625" y="4416425"/>
            <a:ext cx="5137150" cy="4181475"/>
          </a:xfrm>
          <a:noFill/>
        </p:spPr>
        <p:txBody>
          <a:bodyPr wrap="square" numCol="1" anchor="t" anchorCtr="0" compatLnSpc="1">
            <a:prstTxWarp prst="textNoShape">
              <a:avLst/>
            </a:prstTxWarp>
          </a:bodyPr>
          <a:lstStyle/>
          <a:p>
            <a:pPr eaLnBrk="1" hangingPunct="1">
              <a:spcBef>
                <a:spcPct val="0"/>
              </a:spcBef>
            </a:pPr>
            <a:r>
              <a:rPr lang="en-US" altLang="en-US" smtClean="0"/>
              <a:t>WHILE OUT TO NOTICE…..WE RESEARCH </a:t>
            </a:r>
          </a:p>
        </p:txBody>
      </p:sp>
    </p:spTree>
    <p:extLst>
      <p:ext uri="{BB962C8B-B14F-4D97-AF65-F5344CB8AC3E}">
        <p14:creationId xmlns:p14="http://schemas.microsoft.com/office/powerpoint/2010/main" val="214321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81100" y="338138"/>
            <a:ext cx="5127625" cy="3844925"/>
          </a:xfrm>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HAMMER THIS IN!</a:t>
            </a:r>
          </a:p>
        </p:txBody>
      </p:sp>
      <p:sp>
        <p:nvSpPr>
          <p:cNvPr id="8196" name="Slide Number Placeholder 3"/>
          <p:cNvSpPr>
            <a:spLocks noGrp="1"/>
          </p:cNvSpPr>
          <p:nvPr>
            <p:ph type="sldNum" sz="quarter" idx="5"/>
          </p:nvPr>
        </p:nvSpPr>
        <p:spPr bwMode="auto">
          <a:noFill/>
          <a:ln>
            <a:miter lim="800000"/>
            <a:headEnd/>
            <a:tailEnd/>
          </a:ln>
        </p:spPr>
        <p:txBody>
          <a:bodyPr/>
          <a:lstStyle/>
          <a:p>
            <a:fld id="{36D288E3-331F-4CC3-855A-E4063008D0F8}" type="slidenum">
              <a:rPr lang="en-US" altLang="en-US"/>
              <a:pPr/>
              <a:t>2</a:t>
            </a:fld>
            <a:endParaRPr lang="en-US" altLang="en-US"/>
          </a:p>
        </p:txBody>
      </p:sp>
    </p:spTree>
    <p:extLst>
      <p:ext uri="{BB962C8B-B14F-4D97-AF65-F5344CB8AC3E}">
        <p14:creationId xmlns:p14="http://schemas.microsoft.com/office/powerpoint/2010/main" val="2898184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338138"/>
            <a:ext cx="5127625" cy="3844925"/>
          </a:xfrm>
          <a:noFill/>
          <a:ln>
            <a:solidFill>
              <a:srgbClr val="000000"/>
            </a:solidFill>
            <a:miter lim="800000"/>
            <a:headEnd/>
            <a:tailEnd/>
          </a:ln>
        </p:spPr>
      </p:sp>
      <p:sp>
        <p:nvSpPr>
          <p:cNvPr id="440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defRPr/>
            </a:pPr>
            <a:r>
              <a:rPr lang="en-US" altLang="en-US" dirty="0"/>
              <a:t>WE’VE ACCOUNTED FOR PRIORS</a:t>
            </a:r>
          </a:p>
          <a:p>
            <a:pPr marL="228600" indent="-228600">
              <a:buFontTx/>
              <a:buAutoNum type="arabicPeriod"/>
              <a:defRPr/>
            </a:pPr>
            <a:r>
              <a:rPr lang="en-US" altLang="en-US" dirty="0"/>
              <a:t>WE’VE DEMONSTRATED THE NEED</a:t>
            </a:r>
          </a:p>
          <a:p>
            <a:pPr marL="228600" indent="-228600">
              <a:buFontTx/>
              <a:buAutoNum type="arabicPeriod"/>
              <a:defRPr/>
            </a:pPr>
            <a:r>
              <a:rPr lang="en-US" altLang="en-US" dirty="0"/>
              <a:t>THERE IS UNAPPROPRIATED WATERS</a:t>
            </a:r>
          </a:p>
          <a:p>
            <a:pPr marL="228600" indent="-228600">
              <a:buFontTx/>
              <a:buAutoNum type="arabicPeriod"/>
              <a:defRPr/>
            </a:pPr>
            <a:r>
              <a:rPr lang="en-US" altLang="en-US" dirty="0"/>
              <a:t>PUBLIC INTEREST CRITERIA ARE MET</a:t>
            </a:r>
          </a:p>
          <a:p>
            <a:pPr marL="228600" indent="-228600">
              <a:buFontTx/>
              <a:buAutoNum type="arabicPeriod"/>
              <a:defRPr/>
            </a:pPr>
            <a:endParaRPr lang="en-US" altLang="en-US" dirty="0"/>
          </a:p>
          <a:p>
            <a:pPr marL="228600" indent="-228600">
              <a:buFontTx/>
              <a:buAutoNum type="arabicPeriod"/>
              <a:defRPr/>
            </a:pPr>
            <a:endParaRPr lang="en-US" altLang="en-US" dirty="0"/>
          </a:p>
          <a:p>
            <a:pPr>
              <a:defRPr/>
            </a:pPr>
            <a:r>
              <a:rPr lang="en-US" altLang="en-US" dirty="0"/>
              <a:t>IF YOU CAN ANSWER ALL </a:t>
            </a:r>
            <a:r>
              <a:rPr lang="en-US" altLang="en-US" dirty="0" smtClean="0"/>
              <a:t>THESE </a:t>
            </a:r>
            <a:r>
              <a:rPr lang="en-US" altLang="en-US" dirty="0"/>
              <a:t>QUESTIONS THOROUGHLY…..CERTIFICATE!</a:t>
            </a:r>
          </a:p>
        </p:txBody>
      </p:sp>
      <p:sp>
        <p:nvSpPr>
          <p:cNvPr id="45060" name="Slide Number Placeholder 3"/>
          <p:cNvSpPr>
            <a:spLocks noGrp="1"/>
          </p:cNvSpPr>
          <p:nvPr>
            <p:ph type="sldNum" sz="quarter" idx="5"/>
          </p:nvPr>
        </p:nvSpPr>
        <p:spPr bwMode="auto">
          <a:noFill/>
          <a:ln>
            <a:miter lim="800000"/>
            <a:headEnd/>
            <a:tailEnd/>
          </a:ln>
        </p:spPr>
        <p:txBody>
          <a:bodyPr/>
          <a:lstStyle/>
          <a:p>
            <a:fld id="{7A20037D-2186-4163-848E-6FB820CACAC9}" type="slidenum">
              <a:rPr lang="en-US" altLang="en-US"/>
              <a:pPr/>
              <a:t>20</a:t>
            </a:fld>
            <a:endParaRPr lang="en-US" altLang="en-US"/>
          </a:p>
        </p:txBody>
      </p:sp>
    </p:spTree>
    <p:extLst>
      <p:ext uri="{BB962C8B-B14F-4D97-AF65-F5344CB8AC3E}">
        <p14:creationId xmlns:p14="http://schemas.microsoft.com/office/powerpoint/2010/main" val="113380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pPr defTabSz="927100"/>
            <a:fld id="{8D776A45-8B3F-4357-B7AE-C47992AC8E57}" type="slidenum">
              <a:rPr lang="en-US" altLang="en-US"/>
              <a:pPr defTabSz="927100"/>
              <a:t>21</a:t>
            </a:fld>
            <a:endParaRPr lang="en-US" altLang="en-US"/>
          </a:p>
        </p:txBody>
      </p:sp>
      <p:sp>
        <p:nvSpPr>
          <p:cNvPr id="47107" name="Rectangle 2"/>
          <p:cNvSpPr>
            <a:spLocks noGrp="1" noRot="1" noChangeAspect="1" noChangeArrowheads="1" noTextEdit="1"/>
          </p:cNvSpPr>
          <p:nvPr>
            <p:ph type="sldImg"/>
          </p:nvPr>
        </p:nvSpPr>
        <p:spPr bwMode="auto">
          <a:xfrm>
            <a:off x="1181100" y="323850"/>
            <a:ext cx="5143500" cy="3857625"/>
          </a:xfrm>
          <a:noFill/>
          <a:ln>
            <a:solidFill>
              <a:srgbClr val="000000"/>
            </a:solidFill>
            <a:miter lim="800000"/>
            <a:headEnd/>
            <a:tailEnd/>
          </a:ln>
        </p:spPr>
      </p:sp>
      <p:sp>
        <p:nvSpPr>
          <p:cNvPr id="47108" name="Rectangle 3"/>
          <p:cNvSpPr>
            <a:spLocks noGrp="1" noChangeArrowheads="1"/>
          </p:cNvSpPr>
          <p:nvPr>
            <p:ph type="body" idx="1"/>
          </p:nvPr>
        </p:nvSpPr>
        <p:spPr bwMode="auto">
          <a:xfrm>
            <a:off x="936625" y="4416425"/>
            <a:ext cx="5137150" cy="4181475"/>
          </a:xfrm>
          <a:noFill/>
        </p:spPr>
        <p:txBody>
          <a:bodyPr wrap="square" numCol="1" anchor="t" anchorCtr="0" compatLnSpc="1">
            <a:prstTxWarp prst="textNoShape">
              <a:avLst/>
            </a:prstTxWarp>
          </a:bodyPr>
          <a:lstStyle/>
          <a:p>
            <a:pPr eaLnBrk="1" hangingPunct="1">
              <a:spcBef>
                <a:spcPct val="0"/>
              </a:spcBef>
            </a:pPr>
            <a:r>
              <a:rPr lang="en-US" altLang="en-US" smtClean="0"/>
              <a:t>YOU WILL KNOW THESE BY HEART FOR A TEST LATER!</a:t>
            </a:r>
          </a:p>
        </p:txBody>
      </p:sp>
    </p:spTree>
    <p:extLst>
      <p:ext uri="{BB962C8B-B14F-4D97-AF65-F5344CB8AC3E}">
        <p14:creationId xmlns:p14="http://schemas.microsoft.com/office/powerpoint/2010/main" val="29108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pPr defTabSz="927100"/>
            <a:fld id="{C725E146-A637-427A-998B-70D1C05E423B}" type="slidenum">
              <a:rPr lang="en-US" altLang="en-US"/>
              <a:pPr defTabSz="927100"/>
              <a:t>22</a:t>
            </a:fld>
            <a:endParaRPr lang="en-US" altLang="en-US"/>
          </a:p>
        </p:txBody>
      </p:sp>
      <p:sp>
        <p:nvSpPr>
          <p:cNvPr id="49155" name="Rectangle 2"/>
          <p:cNvSpPr>
            <a:spLocks noGrp="1" noRot="1" noChangeAspect="1" noChangeArrowheads="1" noTextEdit="1"/>
          </p:cNvSpPr>
          <p:nvPr>
            <p:ph type="sldImg"/>
          </p:nvPr>
        </p:nvSpPr>
        <p:spPr bwMode="auto">
          <a:xfrm>
            <a:off x="1181100" y="266700"/>
            <a:ext cx="5219700" cy="3914775"/>
          </a:xfrm>
          <a:noFill/>
          <a:ln>
            <a:solidFill>
              <a:srgbClr val="000000"/>
            </a:solidFill>
            <a:miter lim="800000"/>
            <a:headEnd/>
            <a:tailEnd/>
          </a:ln>
        </p:spPr>
      </p:sp>
      <p:sp>
        <p:nvSpPr>
          <p:cNvPr id="49156" name="Rectangle 3"/>
          <p:cNvSpPr>
            <a:spLocks noGrp="1" noChangeArrowheads="1"/>
          </p:cNvSpPr>
          <p:nvPr>
            <p:ph type="body" idx="1"/>
          </p:nvPr>
        </p:nvSpPr>
        <p:spPr bwMode="auto">
          <a:xfrm>
            <a:off x="936625" y="4416425"/>
            <a:ext cx="5137150" cy="4181475"/>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09407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pPr defTabSz="927100"/>
            <a:fld id="{F31B304B-9428-40A2-9DEA-D00E481AB724}" type="slidenum">
              <a:rPr lang="en-US" altLang="en-US"/>
              <a:pPr defTabSz="927100"/>
              <a:t>23</a:t>
            </a:fld>
            <a:endParaRPr lang="en-US" altLang="en-US"/>
          </a:p>
        </p:txBody>
      </p:sp>
      <p:sp>
        <p:nvSpPr>
          <p:cNvPr id="51203" name="Rectangle 2"/>
          <p:cNvSpPr>
            <a:spLocks noGrp="1" noRot="1" noChangeAspect="1" noChangeArrowheads="1" noTextEdit="1"/>
          </p:cNvSpPr>
          <p:nvPr>
            <p:ph type="sldImg"/>
          </p:nvPr>
        </p:nvSpPr>
        <p:spPr bwMode="auto">
          <a:xfrm>
            <a:off x="1181100" y="209550"/>
            <a:ext cx="5295900" cy="3971925"/>
          </a:xfrm>
          <a:noFill/>
          <a:ln>
            <a:solidFill>
              <a:srgbClr val="000000"/>
            </a:solidFill>
            <a:miter lim="800000"/>
            <a:headEnd/>
            <a:tailEnd/>
          </a:ln>
        </p:spPr>
      </p:sp>
      <p:sp>
        <p:nvSpPr>
          <p:cNvPr id="51204" name="Rectangle 3"/>
          <p:cNvSpPr>
            <a:spLocks noGrp="1" noChangeArrowheads="1"/>
          </p:cNvSpPr>
          <p:nvPr>
            <p:ph type="body" idx="1"/>
          </p:nvPr>
        </p:nvSpPr>
        <p:spPr bwMode="auto">
          <a:xfrm>
            <a:off x="936625" y="4416425"/>
            <a:ext cx="5137150" cy="4181475"/>
          </a:xfrm>
          <a:noFill/>
        </p:spPr>
        <p:txBody>
          <a:bodyPr wrap="square" numCol="1" anchor="t" anchorCtr="0" compatLnSpc="1">
            <a:prstTxWarp prst="textNoShape">
              <a:avLst/>
            </a:prstTxWarp>
          </a:bodyPr>
          <a:lstStyle/>
          <a:p>
            <a:pPr eaLnBrk="1" hangingPunct="1">
              <a:spcBef>
                <a:spcPct val="0"/>
              </a:spcBef>
            </a:pPr>
            <a:r>
              <a:rPr lang="en-US" altLang="en-US" dirty="0" smtClean="0"/>
              <a:t>ARE THERE STILL FISH THERE?</a:t>
            </a:r>
          </a:p>
          <a:p>
            <a:pPr eaLnBrk="1" hangingPunct="1">
              <a:spcBef>
                <a:spcPct val="0"/>
              </a:spcBef>
            </a:pPr>
            <a:endParaRPr lang="en-US" altLang="en-US" dirty="0" smtClean="0"/>
          </a:p>
          <a:p>
            <a:pPr eaLnBrk="1" hangingPunct="1">
              <a:spcBef>
                <a:spcPct val="0"/>
              </a:spcBef>
            </a:pPr>
            <a:r>
              <a:rPr lang="en-US" altLang="en-US" dirty="0" smtClean="0"/>
              <a:t>IS THE PRIOR APPROPRIATOR STILL ABLE TO GET THEIR </a:t>
            </a:r>
            <a:r>
              <a:rPr lang="en-US" altLang="en-US" dirty="0" smtClean="0"/>
              <a:t>WATER?  </a:t>
            </a:r>
            <a:r>
              <a:rPr lang="en-US" altLang="en-US" dirty="0" smtClean="0"/>
              <a:t>IS THE PUBLIC INTEREST STILL FOR THIS PURPOSE? </a:t>
            </a:r>
          </a:p>
          <a:p>
            <a:pPr eaLnBrk="1" hangingPunct="1">
              <a:spcBef>
                <a:spcPct val="0"/>
              </a:spcBef>
            </a:pPr>
            <a:endParaRPr lang="en-US" altLang="en-US" dirty="0" smtClean="0"/>
          </a:p>
          <a:p>
            <a:pPr eaLnBrk="1" hangingPunct="1">
              <a:spcBef>
                <a:spcPct val="0"/>
              </a:spcBef>
            </a:pPr>
            <a:r>
              <a:rPr lang="en-US" altLang="en-US" dirty="0" smtClean="0"/>
              <a:t>HAS SOMEONE COME IN AND DECLAIRED A HYDROPOWER PROJECT IS MORE PERTINENT?</a:t>
            </a:r>
          </a:p>
          <a:p>
            <a:pPr eaLnBrk="1" hangingPunct="1">
              <a:spcBef>
                <a:spcPct val="0"/>
              </a:spcBef>
            </a:pPr>
            <a:endParaRPr lang="en-US" altLang="en-US" dirty="0" smtClean="0"/>
          </a:p>
          <a:p>
            <a:pPr eaLnBrk="1" hangingPunct="1">
              <a:spcBef>
                <a:spcPct val="0"/>
              </a:spcBef>
            </a:pPr>
            <a:r>
              <a:rPr lang="en-US" altLang="en-US" dirty="0" smtClean="0"/>
              <a:t>NEW INFO THAT MIGHT CHANGE THE RESERVATION?</a:t>
            </a:r>
          </a:p>
          <a:p>
            <a:pPr eaLnBrk="1" hangingPunct="1">
              <a:spcBef>
                <a:spcPct val="0"/>
              </a:spcBef>
            </a:pPr>
            <a:endParaRPr lang="en-US" altLang="en-US" dirty="0" smtClean="0"/>
          </a:p>
          <a:p>
            <a:pPr eaLnBrk="1" hangingPunct="1">
              <a:spcBef>
                <a:spcPct val="0"/>
              </a:spcBef>
            </a:pPr>
            <a:r>
              <a:rPr lang="en-US" altLang="en-US" dirty="0" smtClean="0"/>
              <a:t>ARE THE FLOWS STILL GOOD?</a:t>
            </a:r>
          </a:p>
          <a:p>
            <a:pPr eaLnBrk="1" hangingPunct="1">
              <a:spcBef>
                <a:spcPct val="0"/>
              </a:spcBef>
            </a:pPr>
            <a:endParaRPr lang="en-US" altLang="en-US" dirty="0" smtClean="0"/>
          </a:p>
          <a:p>
            <a:pPr eaLnBrk="1" hangingPunct="1">
              <a:spcBef>
                <a:spcPct val="0"/>
              </a:spcBef>
            </a:pPr>
            <a:r>
              <a:rPr lang="en-US" altLang="en-US" dirty="0" smtClean="0"/>
              <a:t>TIME PERIODS? </a:t>
            </a:r>
            <a:r>
              <a:rPr lang="en-US" altLang="en-US" dirty="0" smtClean="0"/>
              <a:t> MAYBE </a:t>
            </a:r>
            <a:r>
              <a:rPr lang="en-US" altLang="en-US" dirty="0" smtClean="0"/>
              <a:t>CLIMATE CHANGE HAS SHIFTED THE FLOWS IN DIFFERENT TIME PERIODS?</a:t>
            </a:r>
          </a:p>
          <a:p>
            <a:pPr eaLnBrk="1" hangingPunct="1">
              <a:spcBef>
                <a:spcPct val="0"/>
              </a:spcBef>
            </a:pPr>
            <a:endParaRPr lang="en-US" altLang="en-US" dirty="0" smtClean="0"/>
          </a:p>
          <a:p>
            <a:pPr eaLnBrk="1" hangingPunct="1">
              <a:spcBef>
                <a:spcPct val="0"/>
              </a:spcBef>
            </a:pPr>
            <a:r>
              <a:rPr lang="en-US" altLang="en-US" dirty="0" smtClean="0"/>
              <a:t>…..</a:t>
            </a:r>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177618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pPr defTabSz="927100"/>
            <a:fld id="{9F51D187-E0DF-4DF0-B677-FB55830E3414}" type="slidenum">
              <a:rPr lang="en-US" altLang="en-US"/>
              <a:pPr defTabSz="927100"/>
              <a:t>24</a:t>
            </a:fld>
            <a:endParaRPr lang="en-US" altLang="en-US"/>
          </a:p>
        </p:txBody>
      </p:sp>
      <p:sp>
        <p:nvSpPr>
          <p:cNvPr id="53251" name="Rectangle 2"/>
          <p:cNvSpPr>
            <a:spLocks noGrp="1" noRot="1" noChangeAspect="1" noChangeArrowheads="1" noTextEdit="1"/>
          </p:cNvSpPr>
          <p:nvPr>
            <p:ph type="sldImg"/>
          </p:nvPr>
        </p:nvSpPr>
        <p:spPr bwMode="auto">
          <a:xfrm>
            <a:off x="1181100" y="209550"/>
            <a:ext cx="5295900" cy="3971925"/>
          </a:xfrm>
          <a:noFill/>
          <a:ln>
            <a:solidFill>
              <a:srgbClr val="000000"/>
            </a:solidFill>
            <a:miter lim="800000"/>
            <a:headEnd/>
            <a:tailEnd/>
          </a:ln>
        </p:spPr>
      </p:sp>
      <p:sp>
        <p:nvSpPr>
          <p:cNvPr id="53252" name="Rectangle 3"/>
          <p:cNvSpPr>
            <a:spLocks noGrp="1" noChangeArrowheads="1"/>
          </p:cNvSpPr>
          <p:nvPr>
            <p:ph type="body" idx="1"/>
          </p:nvPr>
        </p:nvSpPr>
        <p:spPr bwMode="auto">
          <a:xfrm>
            <a:off x="936625" y="4416425"/>
            <a:ext cx="5137150" cy="4181475"/>
          </a:xfrm>
          <a:noFill/>
        </p:spPr>
        <p:txBody>
          <a:bodyPr wrap="square" numCol="1" anchor="t" anchorCtr="0" compatLnSpc="1">
            <a:prstTxWarp prst="textNoShape">
              <a:avLst/>
            </a:prstTxWarp>
          </a:bodyPr>
          <a:lstStyle/>
          <a:p>
            <a:pPr eaLnBrk="1" hangingPunct="1">
              <a:spcBef>
                <a:spcPct val="0"/>
              </a:spcBef>
            </a:pPr>
            <a:r>
              <a:rPr lang="en-US" altLang="en-US" smtClean="0"/>
              <a:t>IN CASE YOU STILL DON’T KNOW WHO I AM, OR WHERE I WORK…..HERE YOU GO AGAIN!</a:t>
            </a:r>
          </a:p>
          <a:p>
            <a:pPr eaLnBrk="1" hangingPunct="1">
              <a:spcBef>
                <a:spcPct val="0"/>
              </a:spcBef>
            </a:pPr>
            <a:endParaRPr lang="en-US" altLang="en-US" smtClean="0"/>
          </a:p>
          <a:p>
            <a:pPr eaLnBrk="1" hangingPunct="1">
              <a:spcBef>
                <a:spcPct val="0"/>
              </a:spcBef>
            </a:pPr>
            <a:r>
              <a:rPr lang="en-US" altLang="en-US" smtClean="0"/>
              <a:t>QUESTIONS?</a:t>
            </a:r>
          </a:p>
        </p:txBody>
      </p:sp>
    </p:spTree>
    <p:extLst>
      <p:ext uri="{BB962C8B-B14F-4D97-AF65-F5344CB8AC3E}">
        <p14:creationId xmlns:p14="http://schemas.microsoft.com/office/powerpoint/2010/main" val="339554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181100" y="211138"/>
            <a:ext cx="5295900" cy="3971925"/>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LOTS OF WORDING BUT LOOK AT THE UNDERLINED……DESCRIBE IN DETAILS THE NEED</a:t>
            </a:r>
          </a:p>
        </p:txBody>
      </p:sp>
      <p:sp>
        <p:nvSpPr>
          <p:cNvPr id="10244" name="Slide Number Placeholder 3"/>
          <p:cNvSpPr>
            <a:spLocks noGrp="1"/>
          </p:cNvSpPr>
          <p:nvPr>
            <p:ph type="sldNum" sz="quarter" idx="5"/>
          </p:nvPr>
        </p:nvSpPr>
        <p:spPr bwMode="auto">
          <a:noFill/>
          <a:ln>
            <a:miter lim="800000"/>
            <a:headEnd/>
            <a:tailEnd/>
          </a:ln>
        </p:spPr>
        <p:txBody>
          <a:bodyPr/>
          <a:lstStyle/>
          <a:p>
            <a:fld id="{AD8A0978-F0BF-4DE0-A838-CDEAAFC512A8}" type="slidenum">
              <a:rPr lang="en-US" altLang="en-US"/>
              <a:pPr/>
              <a:t>3</a:t>
            </a:fld>
            <a:endParaRPr lang="en-US" altLang="en-US"/>
          </a:p>
        </p:txBody>
      </p:sp>
    </p:spTree>
    <p:extLst>
      <p:ext uri="{BB962C8B-B14F-4D97-AF65-F5344CB8AC3E}">
        <p14:creationId xmlns:p14="http://schemas.microsoft.com/office/powerpoint/2010/main" val="274869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81100" y="268288"/>
            <a:ext cx="5219700" cy="3914775"/>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HERE IT IS AGAIN….MORE SUPPORTING INFO FOR THE NEED</a:t>
            </a:r>
          </a:p>
        </p:txBody>
      </p:sp>
      <p:sp>
        <p:nvSpPr>
          <p:cNvPr id="12292" name="Slide Number Placeholder 3"/>
          <p:cNvSpPr>
            <a:spLocks noGrp="1"/>
          </p:cNvSpPr>
          <p:nvPr>
            <p:ph type="sldNum" sz="quarter" idx="5"/>
          </p:nvPr>
        </p:nvSpPr>
        <p:spPr bwMode="auto">
          <a:noFill/>
          <a:ln>
            <a:miter lim="800000"/>
            <a:headEnd/>
            <a:tailEnd/>
          </a:ln>
        </p:spPr>
        <p:txBody>
          <a:bodyPr/>
          <a:lstStyle/>
          <a:p>
            <a:fld id="{F147E66C-0DBB-48DD-BB11-61D666B11536}" type="slidenum">
              <a:rPr lang="en-US" altLang="en-US"/>
              <a:pPr/>
              <a:t>4</a:t>
            </a:fld>
            <a:endParaRPr lang="en-US" altLang="en-US"/>
          </a:p>
        </p:txBody>
      </p:sp>
    </p:spTree>
    <p:extLst>
      <p:ext uri="{BB962C8B-B14F-4D97-AF65-F5344CB8AC3E}">
        <p14:creationId xmlns:p14="http://schemas.microsoft.com/office/powerpoint/2010/main" val="83577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81100" y="338138"/>
            <a:ext cx="5127625" cy="3844925"/>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HIGHLIGHTED THE SPECIFICS AND UNDERLINED ADDITIONAL SUPPORT FOR NEED</a:t>
            </a:r>
          </a:p>
        </p:txBody>
      </p:sp>
      <p:sp>
        <p:nvSpPr>
          <p:cNvPr id="14340" name="Slide Number Placeholder 3"/>
          <p:cNvSpPr>
            <a:spLocks noGrp="1"/>
          </p:cNvSpPr>
          <p:nvPr>
            <p:ph type="sldNum" sz="quarter" idx="5"/>
          </p:nvPr>
        </p:nvSpPr>
        <p:spPr bwMode="auto">
          <a:noFill/>
          <a:ln>
            <a:miter lim="800000"/>
            <a:headEnd/>
            <a:tailEnd/>
          </a:ln>
        </p:spPr>
        <p:txBody>
          <a:bodyPr/>
          <a:lstStyle/>
          <a:p>
            <a:fld id="{87B64924-C832-47A2-BD08-DA145B9D821C}" type="slidenum">
              <a:rPr lang="en-US" altLang="en-US"/>
              <a:pPr/>
              <a:t>5</a:t>
            </a:fld>
            <a:endParaRPr lang="en-US" altLang="en-US"/>
          </a:p>
        </p:txBody>
      </p:sp>
    </p:spTree>
    <p:extLst>
      <p:ext uri="{BB962C8B-B14F-4D97-AF65-F5344CB8AC3E}">
        <p14:creationId xmlns:p14="http://schemas.microsoft.com/office/powerpoint/2010/main" val="167661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1100" y="338138"/>
            <a:ext cx="5127625" cy="3844925"/>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3CC08964-5A65-4826-9B5A-FF286A273BEB}" type="slidenum">
              <a:rPr lang="en-US" altLang="en-US"/>
              <a:pPr/>
              <a:t>6</a:t>
            </a:fld>
            <a:endParaRPr lang="en-US" altLang="en-US"/>
          </a:p>
        </p:txBody>
      </p:sp>
    </p:spTree>
    <p:extLst>
      <p:ext uri="{BB962C8B-B14F-4D97-AF65-F5344CB8AC3E}">
        <p14:creationId xmlns:p14="http://schemas.microsoft.com/office/powerpoint/2010/main" val="12845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1100" y="338138"/>
            <a:ext cx="5127625" cy="3844925"/>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EACH ARE HYDROLOGICALLY DISTICT</a:t>
            </a:r>
          </a:p>
        </p:txBody>
      </p:sp>
      <p:sp>
        <p:nvSpPr>
          <p:cNvPr id="18436" name="Slide Number Placeholder 3"/>
          <p:cNvSpPr>
            <a:spLocks noGrp="1"/>
          </p:cNvSpPr>
          <p:nvPr>
            <p:ph type="sldNum" sz="quarter" idx="5"/>
          </p:nvPr>
        </p:nvSpPr>
        <p:spPr bwMode="auto">
          <a:noFill/>
          <a:ln>
            <a:miter lim="800000"/>
            <a:headEnd/>
            <a:tailEnd/>
          </a:ln>
        </p:spPr>
        <p:txBody>
          <a:bodyPr/>
          <a:lstStyle/>
          <a:p>
            <a:fld id="{74B82442-B864-4CA3-8755-5B4CBDD9F12E}" type="slidenum">
              <a:rPr lang="en-US" altLang="en-US"/>
              <a:pPr/>
              <a:t>7</a:t>
            </a:fld>
            <a:endParaRPr lang="en-US" altLang="en-US"/>
          </a:p>
        </p:txBody>
      </p:sp>
    </p:spTree>
    <p:extLst>
      <p:ext uri="{BB962C8B-B14F-4D97-AF65-F5344CB8AC3E}">
        <p14:creationId xmlns:p14="http://schemas.microsoft.com/office/powerpoint/2010/main" val="316088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81100" y="211138"/>
            <a:ext cx="5295900" cy="3971925"/>
          </a:xfrm>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IF ITS UNAVAILABLE FOR US TO READILY ACCESS, WE NEED THE DATA!</a:t>
            </a:r>
          </a:p>
        </p:txBody>
      </p:sp>
      <p:sp>
        <p:nvSpPr>
          <p:cNvPr id="20484" name="Slide Number Placeholder 3"/>
          <p:cNvSpPr>
            <a:spLocks noGrp="1"/>
          </p:cNvSpPr>
          <p:nvPr>
            <p:ph type="sldNum" sz="quarter" idx="5"/>
          </p:nvPr>
        </p:nvSpPr>
        <p:spPr bwMode="auto">
          <a:noFill/>
          <a:ln>
            <a:miter lim="800000"/>
            <a:headEnd/>
            <a:tailEnd/>
          </a:ln>
        </p:spPr>
        <p:txBody>
          <a:bodyPr/>
          <a:lstStyle/>
          <a:p>
            <a:fld id="{E774187D-66C7-44E7-9466-47D8857F2CFF}" type="slidenum">
              <a:rPr lang="en-US" altLang="en-US"/>
              <a:pPr/>
              <a:t>8</a:t>
            </a:fld>
            <a:endParaRPr lang="en-US" altLang="en-US"/>
          </a:p>
        </p:txBody>
      </p:sp>
    </p:spTree>
    <p:extLst>
      <p:ext uri="{BB962C8B-B14F-4D97-AF65-F5344CB8AC3E}">
        <p14:creationId xmlns:p14="http://schemas.microsoft.com/office/powerpoint/2010/main" val="252161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81100" y="153988"/>
            <a:ext cx="5372100" cy="4029075"/>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WE </a:t>
            </a:r>
            <a:r>
              <a:rPr lang="en-US" altLang="en-US" dirty="0" smtClean="0"/>
              <a:t>HAVEN’T </a:t>
            </a:r>
            <a:r>
              <a:rPr lang="en-US" altLang="en-US" dirty="0" smtClean="0"/>
              <a:t>ESSENTIALLY DONE A LAKE BEFORE SO THIS IS AN AREA WE WILL HAVE TO </a:t>
            </a:r>
            <a:r>
              <a:rPr lang="en-US" altLang="en-US" dirty="0" smtClean="0"/>
              <a:t>NAVIGATE </a:t>
            </a:r>
            <a:r>
              <a:rPr lang="en-US" altLang="en-US" dirty="0" smtClean="0"/>
              <a:t>THROUGH……</a:t>
            </a:r>
          </a:p>
          <a:p>
            <a:endParaRPr lang="en-US" altLang="en-US" dirty="0" smtClean="0"/>
          </a:p>
          <a:p>
            <a:r>
              <a:rPr lang="en-US" altLang="en-US" dirty="0" smtClean="0"/>
              <a:t>JUST AN EXAMPLE OF WHAT IS NEED FOR A LAKE RESERVATION</a:t>
            </a:r>
          </a:p>
        </p:txBody>
      </p:sp>
      <p:sp>
        <p:nvSpPr>
          <p:cNvPr id="22532" name="Slide Number Placeholder 3"/>
          <p:cNvSpPr>
            <a:spLocks noGrp="1"/>
          </p:cNvSpPr>
          <p:nvPr>
            <p:ph type="sldNum" sz="quarter" idx="5"/>
          </p:nvPr>
        </p:nvSpPr>
        <p:spPr bwMode="auto">
          <a:noFill/>
          <a:ln>
            <a:miter lim="800000"/>
            <a:headEnd/>
            <a:tailEnd/>
          </a:ln>
        </p:spPr>
        <p:txBody>
          <a:bodyPr/>
          <a:lstStyle/>
          <a:p>
            <a:fld id="{4263CAB0-A5F9-402D-A987-6448A325DCB1}" type="slidenum">
              <a:rPr lang="en-US" altLang="en-US"/>
              <a:pPr/>
              <a:t>9</a:t>
            </a:fld>
            <a:endParaRPr lang="en-US" altLang="en-US"/>
          </a:p>
        </p:txBody>
      </p:sp>
    </p:spTree>
    <p:extLst>
      <p:ext uri="{BB962C8B-B14F-4D97-AF65-F5344CB8AC3E}">
        <p14:creationId xmlns:p14="http://schemas.microsoft.com/office/powerpoint/2010/main" val="88154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CA25F16D-5190-40B0-BF04-9ED200C0724A}" type="datetimeFigureOut">
              <a:rPr lang="en-US"/>
              <a:pPr>
                <a:defRPr/>
              </a:pPr>
              <a:t>11/6/2017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8DC7DDA5-B452-4C1E-BB5D-607DFFFB0B98}" type="slidenum">
              <a:rPr lang="en-US" altLang="en-US"/>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31148C8-8618-4F62-B804-3EA535ACFA64}" type="datetimeFigureOut">
              <a:rPr lang="en-US"/>
              <a:pPr>
                <a:defRPr/>
              </a:pPr>
              <a:t>11/6/2017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977BF73-5318-4753-A337-06C64D0F712C}" type="slidenum">
              <a:rPr lang="en-US" altLang="en-US"/>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CB6FBB4-A9CC-4709-862F-2EA3D608C029}" type="datetimeFigureOut">
              <a:rPr lang="en-US"/>
              <a:pPr>
                <a:defRPr/>
              </a:pPr>
              <a:t>11/6/2017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75305D8-308D-419C-ABF2-363E209A492B}" type="slidenum">
              <a:rPr lang="en-US" altLang="en-US"/>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F4DD142-342C-4932-8FD2-365F067DC215}" type="datetimeFigureOut">
              <a:rPr lang="en-US"/>
              <a:pPr>
                <a:defRPr/>
              </a:pPr>
              <a:t>11/6/2017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0C13BFC-C07D-406D-86DB-ABCF9554F2CE}" type="slidenum">
              <a:rPr lang="en-US" altLang="en-US"/>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28D8CE98-A22E-42E5-A75A-D50DEB9BCD1B}" type="datetimeFigureOut">
              <a:rPr lang="en-US"/>
              <a:pPr>
                <a:defRPr/>
              </a:pPr>
              <a:t>11/6/2017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94A2568-E867-4030-981C-463A3F62B066}" type="slidenum">
              <a:rPr lang="en-US" altLang="en-US"/>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FA32465-B304-4937-BD85-DD36208F8C4A}" type="datetimeFigureOut">
              <a:rPr lang="en-US"/>
              <a:pPr>
                <a:defRPr/>
              </a:pPr>
              <a:t>11/6/2017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F2D1F2AE-41AB-4D9D-985A-5DBA55C8EF89}" type="slidenum">
              <a:rPr lang="en-US" altLang="en-US"/>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265AC21E-825B-447B-B8DA-847A35FF026C}" type="datetimeFigureOut">
              <a:rPr lang="en-US"/>
              <a:pPr>
                <a:defRPr/>
              </a:pPr>
              <a:t>11/6/2017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CE519433-2AC4-4BC7-8869-E59B2891E572}" type="slidenum">
              <a:rPr lang="en-US" altLang="en-US"/>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4607A9E6-BDC3-4FFE-9D6E-7B320479CBF5}" type="datetimeFigureOut">
              <a:rPr lang="en-US"/>
              <a:pPr>
                <a:defRPr/>
              </a:pPr>
              <a:t>11/6/2017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5ECCF7F6-E45D-432D-84B4-A53EF4B0D92E}" type="slidenum">
              <a:rPr lang="en-US" altLang="en-US"/>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749CED7-E983-4D5B-AD38-59E67267BC1F}" type="datetimeFigureOut">
              <a:rPr lang="en-US"/>
              <a:pPr>
                <a:defRPr/>
              </a:pPr>
              <a:t>11/6/2017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287035F5-A9C1-4357-9F32-8D66ECBF415B}" type="slidenum">
              <a:rPr lang="en-US" altLang="en-US"/>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79B5596-ABCA-4EB9-93E7-F545821C29E1}" type="datetimeFigureOut">
              <a:rPr lang="en-US"/>
              <a:pPr>
                <a:defRPr/>
              </a:pPr>
              <a:t>11/6/2017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564E2643-AF0E-4051-A26D-F1FADAAEAE5E}" type="slidenum">
              <a:rPr lang="en-US" altLang="en-US"/>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7063"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p:nvSpPr>
        <p:spPr>
          <a:xfrm rot="420000" flipV="1">
            <a:off x="8002588" y="5360988"/>
            <a:ext cx="157162" cy="153987"/>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a:spLocks/>
          </p:cNvSpPr>
          <p:nvPr/>
        </p:nvSpPr>
        <p:spPr bwMode="auto">
          <a:xfrm flipV="1">
            <a:off x="-11113" y="5816600"/>
            <a:ext cx="916622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0FC8162-59E7-496B-8C63-B79EDBE292FC}" type="datetimeFigureOut">
              <a:rPr lang="en-US"/>
              <a:pPr>
                <a:defRPr/>
              </a:pPr>
              <a:t>11/6/2017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9BA8DA81-4D81-4DD7-9B0C-F3E918259AEB}" type="slidenum">
              <a:rPr lang="en-US" altLang="en-US"/>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1113" y="-6350"/>
            <a:ext cx="916622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3263"/>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A40A561-5401-4E86-B5C9-1399EEA41D4E}" type="datetimeFigureOut">
              <a:rPr lang="en-US"/>
              <a:pPr>
                <a:defRPr/>
              </a:pPr>
              <a:t>11/6/2017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626551"/>
                </a:solidFill>
                <a:latin typeface="Constantia" pitchFamily="18" charset="0"/>
              </a:defRPr>
            </a:lvl1pPr>
          </a:lstStyle>
          <a:p>
            <a:fld id="{11C13F5E-FBFA-490A-9269-B7DA171EF9DE}" type="slidenum">
              <a:rPr lang="en-US" altLang="en-US"/>
              <a:pPr/>
              <a:t>‹#›</a:t>
            </a:fld>
            <a:endParaRPr lang="en-US" altLang="en-US"/>
          </a:p>
        </p:txBody>
      </p:sp>
      <p:grpSp>
        <p:nvGrpSpPr>
          <p:cNvPr id="1033" name="Group 1"/>
          <p:cNvGrpSpPr>
            <a:grpSpLocks/>
          </p:cNvGrpSpPr>
          <p:nvPr/>
        </p:nvGrpSpPr>
        <p:grpSpPr bwMode="auto">
          <a:xfrm>
            <a:off x="-19050" y="201613"/>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3" r:id="rId9"/>
    <p:sldLayoutId id="2147483841" r:id="rId10"/>
    <p:sldLayoutId id="2147483842" r:id="rId11"/>
  </p:sldLayoutIdLst>
  <p:transition>
    <p:fad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A8CDD7"/>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A8CDD7"/>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C0BEA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6.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1.docx"/><Relationship Id="rId5" Type="http://schemas.openxmlformats.org/officeDocument/2006/relationships/oleObject" Target="../embeddings/oleObject2.bin"/><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7" y="1219200"/>
            <a:ext cx="91440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fontAlgn="auto" hangingPunct="1">
              <a:spcAft>
                <a:spcPts val="0"/>
              </a:spcAft>
              <a:defRPr/>
            </a:pPr>
            <a:r>
              <a:rPr lang="en-US" sz="6600" dirty="0">
                <a:solidFill>
                  <a:schemeClr val="tx2">
                    <a:lumMod val="75000"/>
                  </a:schemeClr>
                </a:solidFill>
              </a:rPr>
              <a:t>ADJUDICATION OF A </a:t>
            </a:r>
            <a:br>
              <a:rPr lang="en-US" sz="6600" dirty="0">
                <a:solidFill>
                  <a:schemeClr val="tx2">
                    <a:lumMod val="75000"/>
                  </a:schemeClr>
                </a:solidFill>
              </a:rPr>
            </a:br>
            <a:r>
              <a:rPr lang="en-US" sz="6600" dirty="0">
                <a:solidFill>
                  <a:schemeClr val="tx2">
                    <a:lumMod val="75000"/>
                  </a:schemeClr>
                </a:solidFill>
              </a:rPr>
              <a:t>RESERVATION OF WATER APPLICATION</a:t>
            </a:r>
            <a:r>
              <a:rPr lang="en-US" dirty="0">
                <a:solidFill>
                  <a:schemeClr val="tx2">
                    <a:lumMod val="75000"/>
                  </a:schemeClr>
                </a:solidFill>
              </a:rPr>
              <a:t/>
            </a:r>
            <a:br>
              <a:rPr lang="en-US" dirty="0">
                <a:solidFill>
                  <a:schemeClr val="tx2">
                    <a:lumMod val="75000"/>
                  </a:schemeClr>
                </a:solidFill>
              </a:rPr>
            </a:br>
            <a:r>
              <a:rPr lang="en-US" dirty="0">
                <a:solidFill>
                  <a:schemeClr val="tx2">
                    <a:lumMod val="75000"/>
                  </a:schemeClr>
                </a:solidFill>
              </a:rPr>
              <a:t>The Process</a:t>
            </a:r>
          </a:p>
        </p:txBody>
      </p:sp>
      <p:pic>
        <p:nvPicPr>
          <p:cNvPr id="5123" name="Picture 2053" descr="dnrlogo_medium_trans"/>
          <p:cNvPicPr>
            <a:picLocks noChangeAspect="1" noChangeArrowheads="1"/>
          </p:cNvPicPr>
          <p:nvPr/>
        </p:nvPicPr>
        <p:blipFill>
          <a:blip r:embed="rId3" cstate="print"/>
          <a:srcRect/>
          <a:stretch>
            <a:fillRect/>
          </a:stretch>
        </p:blipFill>
        <p:spPr bwMode="auto">
          <a:xfrm>
            <a:off x="304800" y="0"/>
            <a:ext cx="1951038" cy="1981200"/>
          </a:xfrm>
          <a:prstGeom prst="rect">
            <a:avLst/>
          </a:prstGeom>
          <a:noFill/>
          <a:ln w="9525">
            <a:noFill/>
            <a:miter lim="800000"/>
            <a:headEnd/>
            <a:tailEnd/>
          </a:ln>
        </p:spPr>
      </p:pic>
      <p:cxnSp>
        <p:nvCxnSpPr>
          <p:cNvPr id="4" name="Straight Connector 3"/>
          <p:cNvCxnSpPr/>
          <p:nvPr/>
        </p:nvCxnSpPr>
        <p:spPr>
          <a:xfrm>
            <a:off x="533400" y="4800600"/>
            <a:ext cx="79248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19500" y="1828800"/>
          <a:ext cx="2667000" cy="4816474"/>
        </p:xfrm>
        <a:graphic>
          <a:graphicData uri="http://schemas.openxmlformats.org/drawingml/2006/table">
            <a:tbl>
              <a:tblPr firstRow="1" bandRow="1">
                <a:tableStyleId>{073A0DAA-6AF3-43AB-8588-CEC1D06C72B9}</a:tableStyleId>
              </a:tblPr>
              <a:tblGrid>
                <a:gridCol w="2667000">
                  <a:extLst>
                    <a:ext uri="{9D8B030D-6E8A-4147-A177-3AD203B41FA5}">
                      <a16:colId xmlns="" xmlns:a16="http://schemas.microsoft.com/office/drawing/2014/main" val="1340503218"/>
                    </a:ext>
                  </a:extLst>
                </a:gridCol>
              </a:tblGrid>
              <a:tr h="370498">
                <a:tc>
                  <a:txBody>
                    <a:bodyPr/>
                    <a:lstStyle/>
                    <a:p>
                      <a:pPr algn="ctr"/>
                      <a:r>
                        <a:rPr lang="en-US" sz="1600" dirty="0"/>
                        <a:t>Time Periods</a:t>
                      </a:r>
                    </a:p>
                  </a:txBody>
                  <a:tcPr marT="45731" marB="45731"/>
                </a:tc>
                <a:extLst>
                  <a:ext uri="{0D108BD9-81ED-4DB2-BD59-A6C34878D82A}">
                    <a16:rowId xmlns="" xmlns:a16="http://schemas.microsoft.com/office/drawing/2014/main" val="1206065487"/>
                  </a:ext>
                </a:extLst>
              </a:tr>
              <a:tr h="370498">
                <a:tc>
                  <a:txBody>
                    <a:bodyPr/>
                    <a:lstStyle/>
                    <a:p>
                      <a:pPr algn="ctr"/>
                      <a:r>
                        <a:rPr lang="en-US" sz="1600" dirty="0"/>
                        <a:t>January</a:t>
                      </a:r>
                    </a:p>
                  </a:txBody>
                  <a:tcPr marT="45731" marB="45731"/>
                </a:tc>
                <a:extLst>
                  <a:ext uri="{0D108BD9-81ED-4DB2-BD59-A6C34878D82A}">
                    <a16:rowId xmlns="" xmlns:a16="http://schemas.microsoft.com/office/drawing/2014/main" val="883894992"/>
                  </a:ext>
                </a:extLst>
              </a:tr>
              <a:tr h="370498">
                <a:tc>
                  <a:txBody>
                    <a:bodyPr/>
                    <a:lstStyle/>
                    <a:p>
                      <a:pPr algn="ctr"/>
                      <a:r>
                        <a:rPr lang="en-US" sz="1600" dirty="0"/>
                        <a:t>February</a:t>
                      </a:r>
                    </a:p>
                  </a:txBody>
                  <a:tcPr marT="45731" marB="45731"/>
                </a:tc>
                <a:extLst>
                  <a:ext uri="{0D108BD9-81ED-4DB2-BD59-A6C34878D82A}">
                    <a16:rowId xmlns="" xmlns:a16="http://schemas.microsoft.com/office/drawing/2014/main" val="2190789953"/>
                  </a:ext>
                </a:extLst>
              </a:tr>
              <a:tr h="370498">
                <a:tc>
                  <a:txBody>
                    <a:bodyPr/>
                    <a:lstStyle/>
                    <a:p>
                      <a:pPr algn="ctr"/>
                      <a:r>
                        <a:rPr lang="en-US" sz="1600" dirty="0"/>
                        <a:t>March</a:t>
                      </a:r>
                    </a:p>
                  </a:txBody>
                  <a:tcPr marT="45731" marB="45731"/>
                </a:tc>
                <a:extLst>
                  <a:ext uri="{0D108BD9-81ED-4DB2-BD59-A6C34878D82A}">
                    <a16:rowId xmlns="" xmlns:a16="http://schemas.microsoft.com/office/drawing/2014/main" val="2324917351"/>
                  </a:ext>
                </a:extLst>
              </a:tr>
              <a:tr h="370498">
                <a:tc>
                  <a:txBody>
                    <a:bodyPr/>
                    <a:lstStyle/>
                    <a:p>
                      <a:pPr algn="ctr"/>
                      <a:r>
                        <a:rPr lang="en-US" sz="1600" dirty="0"/>
                        <a:t>April</a:t>
                      </a:r>
                    </a:p>
                  </a:txBody>
                  <a:tcPr marT="45731" marB="45731"/>
                </a:tc>
                <a:extLst>
                  <a:ext uri="{0D108BD9-81ED-4DB2-BD59-A6C34878D82A}">
                    <a16:rowId xmlns="" xmlns:a16="http://schemas.microsoft.com/office/drawing/2014/main" val="1110605760"/>
                  </a:ext>
                </a:extLst>
              </a:tr>
              <a:tr h="370498">
                <a:tc>
                  <a:txBody>
                    <a:bodyPr/>
                    <a:lstStyle/>
                    <a:p>
                      <a:pPr algn="ctr"/>
                      <a:r>
                        <a:rPr lang="en-US" sz="1600" dirty="0"/>
                        <a:t>May</a:t>
                      </a:r>
                    </a:p>
                  </a:txBody>
                  <a:tcPr marT="45731" marB="45731"/>
                </a:tc>
                <a:extLst>
                  <a:ext uri="{0D108BD9-81ED-4DB2-BD59-A6C34878D82A}">
                    <a16:rowId xmlns="" xmlns:a16="http://schemas.microsoft.com/office/drawing/2014/main" val="2923867328"/>
                  </a:ext>
                </a:extLst>
              </a:tr>
              <a:tr h="370498">
                <a:tc>
                  <a:txBody>
                    <a:bodyPr/>
                    <a:lstStyle/>
                    <a:p>
                      <a:pPr algn="ctr"/>
                      <a:r>
                        <a:rPr lang="en-US" sz="1600" dirty="0"/>
                        <a:t>June</a:t>
                      </a:r>
                    </a:p>
                  </a:txBody>
                  <a:tcPr marT="45731" marB="45731"/>
                </a:tc>
                <a:extLst>
                  <a:ext uri="{0D108BD9-81ED-4DB2-BD59-A6C34878D82A}">
                    <a16:rowId xmlns="" xmlns:a16="http://schemas.microsoft.com/office/drawing/2014/main" val="3248559394"/>
                  </a:ext>
                </a:extLst>
              </a:tr>
              <a:tr h="370498">
                <a:tc>
                  <a:txBody>
                    <a:bodyPr/>
                    <a:lstStyle/>
                    <a:p>
                      <a:pPr algn="ctr"/>
                      <a:r>
                        <a:rPr lang="en-US" sz="1600" dirty="0"/>
                        <a:t>July</a:t>
                      </a:r>
                    </a:p>
                  </a:txBody>
                  <a:tcPr marT="45731" marB="45731"/>
                </a:tc>
                <a:extLst>
                  <a:ext uri="{0D108BD9-81ED-4DB2-BD59-A6C34878D82A}">
                    <a16:rowId xmlns="" xmlns:a16="http://schemas.microsoft.com/office/drawing/2014/main" val="408087316"/>
                  </a:ext>
                </a:extLst>
              </a:tr>
              <a:tr h="370498">
                <a:tc>
                  <a:txBody>
                    <a:bodyPr/>
                    <a:lstStyle/>
                    <a:p>
                      <a:pPr algn="ctr"/>
                      <a:r>
                        <a:rPr lang="en-US" sz="1600" dirty="0"/>
                        <a:t>August</a:t>
                      </a:r>
                    </a:p>
                  </a:txBody>
                  <a:tcPr marT="45731" marB="45731"/>
                </a:tc>
                <a:extLst>
                  <a:ext uri="{0D108BD9-81ED-4DB2-BD59-A6C34878D82A}">
                    <a16:rowId xmlns="" xmlns:a16="http://schemas.microsoft.com/office/drawing/2014/main" val="1062077537"/>
                  </a:ext>
                </a:extLst>
              </a:tr>
              <a:tr h="370498">
                <a:tc>
                  <a:txBody>
                    <a:bodyPr/>
                    <a:lstStyle/>
                    <a:p>
                      <a:pPr algn="ctr"/>
                      <a:r>
                        <a:rPr lang="en-US" sz="1600" dirty="0"/>
                        <a:t>September</a:t>
                      </a:r>
                    </a:p>
                  </a:txBody>
                  <a:tcPr marT="45731" marB="45731"/>
                </a:tc>
                <a:extLst>
                  <a:ext uri="{0D108BD9-81ED-4DB2-BD59-A6C34878D82A}">
                    <a16:rowId xmlns="" xmlns:a16="http://schemas.microsoft.com/office/drawing/2014/main" val="2793601248"/>
                  </a:ext>
                </a:extLst>
              </a:tr>
              <a:tr h="370498">
                <a:tc>
                  <a:txBody>
                    <a:bodyPr/>
                    <a:lstStyle/>
                    <a:p>
                      <a:pPr algn="ctr"/>
                      <a:r>
                        <a:rPr lang="en-US" sz="1600" dirty="0"/>
                        <a:t>October</a:t>
                      </a:r>
                    </a:p>
                  </a:txBody>
                  <a:tcPr marT="45731" marB="45731"/>
                </a:tc>
                <a:extLst>
                  <a:ext uri="{0D108BD9-81ED-4DB2-BD59-A6C34878D82A}">
                    <a16:rowId xmlns="" xmlns:a16="http://schemas.microsoft.com/office/drawing/2014/main" val="1865978462"/>
                  </a:ext>
                </a:extLst>
              </a:tr>
              <a:tr h="370498">
                <a:tc>
                  <a:txBody>
                    <a:bodyPr/>
                    <a:lstStyle/>
                    <a:p>
                      <a:pPr algn="ctr"/>
                      <a:r>
                        <a:rPr lang="en-US" sz="1600" dirty="0"/>
                        <a:t>November</a:t>
                      </a:r>
                    </a:p>
                  </a:txBody>
                  <a:tcPr marT="45731" marB="45731"/>
                </a:tc>
                <a:extLst>
                  <a:ext uri="{0D108BD9-81ED-4DB2-BD59-A6C34878D82A}">
                    <a16:rowId xmlns="" xmlns:a16="http://schemas.microsoft.com/office/drawing/2014/main" val="2754770441"/>
                  </a:ext>
                </a:extLst>
              </a:tr>
              <a:tr h="370498">
                <a:tc>
                  <a:txBody>
                    <a:bodyPr/>
                    <a:lstStyle/>
                    <a:p>
                      <a:pPr algn="ctr"/>
                      <a:r>
                        <a:rPr lang="en-US" sz="1600" dirty="0"/>
                        <a:t>December</a:t>
                      </a:r>
                    </a:p>
                  </a:txBody>
                  <a:tcPr marT="45731" marB="45731"/>
                </a:tc>
                <a:extLst>
                  <a:ext uri="{0D108BD9-81ED-4DB2-BD59-A6C34878D82A}">
                    <a16:rowId xmlns="" xmlns:a16="http://schemas.microsoft.com/office/drawing/2014/main" val="1157806315"/>
                  </a:ext>
                </a:extLst>
              </a:tr>
            </a:tbl>
          </a:graphicData>
        </a:graphic>
      </p:graphicFrame>
      <p:graphicFrame>
        <p:nvGraphicFramePr>
          <p:cNvPr id="3" name="Table 2"/>
          <p:cNvGraphicFramePr>
            <a:graphicFrameLocks noGrp="1"/>
          </p:cNvGraphicFramePr>
          <p:nvPr/>
        </p:nvGraphicFramePr>
        <p:xfrm>
          <a:off x="6400800" y="1828800"/>
          <a:ext cx="2514600" cy="4816471"/>
        </p:xfrm>
        <a:graphic>
          <a:graphicData uri="http://schemas.openxmlformats.org/drawingml/2006/table">
            <a:tbl>
              <a:tblPr firstRow="1" bandRow="1">
                <a:tableStyleId>{073A0DAA-6AF3-43AB-8588-CEC1D06C72B9}</a:tableStyleId>
              </a:tblPr>
              <a:tblGrid>
                <a:gridCol w="2514600">
                  <a:extLst>
                    <a:ext uri="{9D8B030D-6E8A-4147-A177-3AD203B41FA5}">
                      <a16:colId xmlns="" xmlns:a16="http://schemas.microsoft.com/office/drawing/2014/main" val="1912301116"/>
                    </a:ext>
                  </a:extLst>
                </a:gridCol>
              </a:tblGrid>
              <a:tr h="437861">
                <a:tc>
                  <a:txBody>
                    <a:bodyPr/>
                    <a:lstStyle/>
                    <a:p>
                      <a:pPr algn="ctr"/>
                      <a:r>
                        <a:rPr lang="en-US" sz="1800" dirty="0"/>
                        <a:t>Time</a:t>
                      </a:r>
                      <a:r>
                        <a:rPr lang="en-US" sz="1800" baseline="0" dirty="0"/>
                        <a:t> Periods</a:t>
                      </a:r>
                      <a:endParaRPr lang="en-US" sz="1800" dirty="0"/>
                    </a:p>
                  </a:txBody>
                  <a:tcPr marT="45723" marB="45723"/>
                </a:tc>
                <a:extLst>
                  <a:ext uri="{0D108BD9-81ED-4DB2-BD59-A6C34878D82A}">
                    <a16:rowId xmlns="" xmlns:a16="http://schemas.microsoft.com/office/drawing/2014/main" val="3704186851"/>
                  </a:ext>
                </a:extLst>
              </a:tr>
              <a:tr h="437861">
                <a:tc>
                  <a:txBody>
                    <a:bodyPr/>
                    <a:lstStyle/>
                    <a:p>
                      <a:pPr algn="ctr"/>
                      <a:r>
                        <a:rPr lang="en-US" sz="1800" dirty="0"/>
                        <a:t>January 1-15</a:t>
                      </a:r>
                    </a:p>
                  </a:txBody>
                  <a:tcPr marT="45723" marB="45723"/>
                </a:tc>
                <a:extLst>
                  <a:ext uri="{0D108BD9-81ED-4DB2-BD59-A6C34878D82A}">
                    <a16:rowId xmlns="" xmlns:a16="http://schemas.microsoft.com/office/drawing/2014/main" val="1376379491"/>
                  </a:ext>
                </a:extLst>
              </a:tr>
              <a:tr h="437861">
                <a:tc>
                  <a:txBody>
                    <a:bodyPr/>
                    <a:lstStyle/>
                    <a:p>
                      <a:pPr algn="ctr"/>
                      <a:r>
                        <a:rPr lang="en-US" sz="1800" dirty="0"/>
                        <a:t>January 16-31</a:t>
                      </a:r>
                    </a:p>
                  </a:txBody>
                  <a:tcPr marT="45723" marB="45723"/>
                </a:tc>
                <a:extLst>
                  <a:ext uri="{0D108BD9-81ED-4DB2-BD59-A6C34878D82A}">
                    <a16:rowId xmlns="" xmlns:a16="http://schemas.microsoft.com/office/drawing/2014/main" val="3462964126"/>
                  </a:ext>
                </a:extLst>
              </a:tr>
              <a:tr h="437861">
                <a:tc>
                  <a:txBody>
                    <a:bodyPr/>
                    <a:lstStyle/>
                    <a:p>
                      <a:pPr algn="ctr"/>
                      <a:r>
                        <a:rPr lang="en-US" sz="1800" dirty="0"/>
                        <a:t>February</a:t>
                      </a:r>
                    </a:p>
                  </a:txBody>
                  <a:tcPr marT="45723" marB="45723"/>
                </a:tc>
                <a:extLst>
                  <a:ext uri="{0D108BD9-81ED-4DB2-BD59-A6C34878D82A}">
                    <a16:rowId xmlns="" xmlns:a16="http://schemas.microsoft.com/office/drawing/2014/main" val="590301523"/>
                  </a:ext>
                </a:extLst>
              </a:tr>
              <a:tr h="437861">
                <a:tc>
                  <a:txBody>
                    <a:bodyPr/>
                    <a:lstStyle/>
                    <a:p>
                      <a:pPr algn="ctr"/>
                      <a:r>
                        <a:rPr lang="en-US" sz="1800" dirty="0"/>
                        <a:t>March</a:t>
                      </a:r>
                    </a:p>
                  </a:txBody>
                  <a:tcPr marT="45723" marB="45723"/>
                </a:tc>
                <a:extLst>
                  <a:ext uri="{0D108BD9-81ED-4DB2-BD59-A6C34878D82A}">
                    <a16:rowId xmlns="" xmlns:a16="http://schemas.microsoft.com/office/drawing/2014/main" val="548959273"/>
                  </a:ext>
                </a:extLst>
              </a:tr>
              <a:tr h="437861">
                <a:tc>
                  <a:txBody>
                    <a:bodyPr/>
                    <a:lstStyle/>
                    <a:p>
                      <a:pPr algn="ctr"/>
                      <a:r>
                        <a:rPr lang="en-US" sz="1800" dirty="0"/>
                        <a:t>April </a:t>
                      </a:r>
                    </a:p>
                  </a:txBody>
                  <a:tcPr marT="45723" marB="45723"/>
                </a:tc>
                <a:extLst>
                  <a:ext uri="{0D108BD9-81ED-4DB2-BD59-A6C34878D82A}">
                    <a16:rowId xmlns="" xmlns:a16="http://schemas.microsoft.com/office/drawing/2014/main" val="516901364"/>
                  </a:ext>
                </a:extLst>
              </a:tr>
              <a:tr h="437861">
                <a:tc>
                  <a:txBody>
                    <a:bodyPr/>
                    <a:lstStyle/>
                    <a:p>
                      <a:pPr algn="ctr"/>
                      <a:r>
                        <a:rPr lang="en-US" sz="1800" dirty="0"/>
                        <a:t>May 1-15</a:t>
                      </a:r>
                    </a:p>
                  </a:txBody>
                  <a:tcPr marT="45723" marB="45723"/>
                </a:tc>
                <a:extLst>
                  <a:ext uri="{0D108BD9-81ED-4DB2-BD59-A6C34878D82A}">
                    <a16:rowId xmlns="" xmlns:a16="http://schemas.microsoft.com/office/drawing/2014/main" val="2659937475"/>
                  </a:ext>
                </a:extLst>
              </a:tr>
              <a:tr h="437861">
                <a:tc>
                  <a:txBody>
                    <a:bodyPr/>
                    <a:lstStyle/>
                    <a:p>
                      <a:pPr algn="ctr"/>
                      <a:r>
                        <a:rPr lang="en-US" sz="1800" dirty="0"/>
                        <a:t>May 16-31</a:t>
                      </a:r>
                    </a:p>
                  </a:txBody>
                  <a:tcPr marT="45723" marB="45723"/>
                </a:tc>
                <a:extLst>
                  <a:ext uri="{0D108BD9-81ED-4DB2-BD59-A6C34878D82A}">
                    <a16:rowId xmlns="" xmlns:a16="http://schemas.microsoft.com/office/drawing/2014/main" val="1043078869"/>
                  </a:ext>
                </a:extLst>
              </a:tr>
              <a:tr h="437861">
                <a:tc>
                  <a:txBody>
                    <a:bodyPr/>
                    <a:lstStyle/>
                    <a:p>
                      <a:pPr algn="ctr"/>
                      <a:r>
                        <a:rPr lang="en-US" sz="1800" dirty="0"/>
                        <a:t>June 1-15</a:t>
                      </a:r>
                    </a:p>
                  </a:txBody>
                  <a:tcPr marT="45723" marB="45723"/>
                </a:tc>
                <a:extLst>
                  <a:ext uri="{0D108BD9-81ED-4DB2-BD59-A6C34878D82A}">
                    <a16:rowId xmlns="" xmlns:a16="http://schemas.microsoft.com/office/drawing/2014/main" val="3651795716"/>
                  </a:ext>
                </a:extLst>
              </a:tr>
              <a:tr h="437861">
                <a:tc>
                  <a:txBody>
                    <a:bodyPr/>
                    <a:lstStyle/>
                    <a:p>
                      <a:pPr algn="ctr"/>
                      <a:r>
                        <a:rPr lang="en-US" sz="1800" dirty="0"/>
                        <a:t>June 16-30</a:t>
                      </a:r>
                    </a:p>
                  </a:txBody>
                  <a:tcPr marT="45723" marB="45723"/>
                </a:tc>
                <a:extLst>
                  <a:ext uri="{0D108BD9-81ED-4DB2-BD59-A6C34878D82A}">
                    <a16:rowId xmlns="" xmlns:a16="http://schemas.microsoft.com/office/drawing/2014/main" val="842759989"/>
                  </a:ext>
                </a:extLst>
              </a:tr>
              <a:tr h="437861">
                <a:tc>
                  <a:txBody>
                    <a:bodyPr/>
                    <a:lstStyle/>
                    <a:p>
                      <a:pPr algn="ctr"/>
                      <a:r>
                        <a:rPr lang="en-US" sz="1800" dirty="0"/>
                        <a:t>July  </a:t>
                      </a:r>
                      <a:r>
                        <a:rPr lang="en-US" sz="1800" dirty="0" err="1"/>
                        <a:t>etc</a:t>
                      </a:r>
                      <a:r>
                        <a:rPr lang="en-US" sz="1800" dirty="0"/>
                        <a:t>…</a:t>
                      </a:r>
                    </a:p>
                  </a:txBody>
                  <a:tcPr marT="45723" marB="45723"/>
                </a:tc>
                <a:extLst>
                  <a:ext uri="{0D108BD9-81ED-4DB2-BD59-A6C34878D82A}">
                    <a16:rowId xmlns="" xmlns:a16="http://schemas.microsoft.com/office/drawing/2014/main" val="1951849215"/>
                  </a:ext>
                </a:extLst>
              </a:tr>
            </a:tbl>
          </a:graphicData>
        </a:graphic>
      </p:graphicFrame>
      <p:pic>
        <p:nvPicPr>
          <p:cNvPr id="23610" name="Picture 2053" descr="dnrlogo_medium_trans"/>
          <p:cNvPicPr>
            <a:picLocks noChangeAspect="1" noChangeArrowheads="1"/>
          </p:cNvPicPr>
          <p:nvPr/>
        </p:nvPicPr>
        <p:blipFill>
          <a:blip r:embed="rId3" cstate="print"/>
          <a:srcRect/>
          <a:stretch>
            <a:fillRect/>
          </a:stretch>
        </p:blipFill>
        <p:spPr bwMode="auto">
          <a:xfrm>
            <a:off x="304800" y="304800"/>
            <a:ext cx="1219200" cy="1236663"/>
          </a:xfrm>
          <a:prstGeom prst="rect">
            <a:avLst/>
          </a:prstGeom>
          <a:noFill/>
          <a:ln w="9525">
            <a:noFill/>
            <a:miter lim="800000"/>
            <a:headEnd/>
            <a:tailEnd/>
          </a:ln>
        </p:spPr>
      </p:pic>
      <p:sp>
        <p:nvSpPr>
          <p:cNvPr id="23611" name="TextBox 3"/>
          <p:cNvSpPr txBox="1">
            <a:spLocks noChangeArrowheads="1"/>
          </p:cNvSpPr>
          <p:nvPr/>
        </p:nvSpPr>
        <p:spPr bwMode="auto">
          <a:xfrm>
            <a:off x="1676400" y="682625"/>
            <a:ext cx="6934200" cy="523875"/>
          </a:xfrm>
          <a:prstGeom prst="rect">
            <a:avLst/>
          </a:prstGeom>
          <a:noFill/>
          <a:ln w="9525">
            <a:noFill/>
            <a:miter lim="800000"/>
            <a:headEnd/>
            <a:tailEnd/>
          </a:ln>
        </p:spPr>
        <p:txBody>
          <a:bodyPr>
            <a:spAutoFit/>
          </a:bodyPr>
          <a:lstStyle/>
          <a:p>
            <a:r>
              <a:rPr lang="en-US" altLang="en-US" sz="2800"/>
              <a:t>Examples of Acceptable Time Periods</a:t>
            </a:r>
          </a:p>
        </p:txBody>
      </p:sp>
      <p:sp>
        <p:nvSpPr>
          <p:cNvPr id="5" name="TextBox 4"/>
          <p:cNvSpPr txBox="1"/>
          <p:nvPr/>
        </p:nvSpPr>
        <p:spPr>
          <a:xfrm>
            <a:off x="46038" y="2819400"/>
            <a:ext cx="3430587" cy="3416300"/>
          </a:xfrm>
          <a:prstGeom prst="rect">
            <a:avLst/>
          </a:prstGeom>
          <a:noFill/>
        </p:spPr>
        <p:txBody>
          <a:bodyPr>
            <a:spAutoFit/>
          </a:bodyPr>
          <a:lstStyle/>
          <a:p>
            <a:pPr marL="285750" indent="-285750">
              <a:buFont typeface="Arial" panose="020B0604020202020204" pitchFamily="34" charset="0"/>
              <a:buChar char="•"/>
              <a:defRPr/>
            </a:pPr>
            <a:r>
              <a:rPr lang="en-US" dirty="0">
                <a:latin typeface="Arial" panose="020B0604020202020204" pitchFamily="34" charset="0"/>
              </a:rPr>
              <a:t>Time periods can be set at seasonal, monthly, or broken out periods.</a:t>
            </a:r>
          </a:p>
          <a:p>
            <a:pPr marL="285750" indent="-285750">
              <a:buFont typeface="Arial" panose="020B0604020202020204" pitchFamily="34" charset="0"/>
              <a:buChar char="•"/>
              <a:defRPr/>
            </a:pPr>
            <a:r>
              <a:rPr lang="en-US" dirty="0">
                <a:latin typeface="Arial" panose="020B0604020202020204" pitchFamily="34" charset="0"/>
              </a:rPr>
              <a:t>Time periods are not generally acceptable in less than 7 day increments for water management purposes.</a:t>
            </a:r>
          </a:p>
          <a:p>
            <a:pPr marL="285750" indent="-285750">
              <a:buFont typeface="Arial" panose="020B0604020202020204" pitchFamily="34" charset="0"/>
              <a:buChar char="•"/>
              <a:defRPr/>
            </a:pPr>
            <a:r>
              <a:rPr lang="en-US" dirty="0">
                <a:latin typeface="Arial" panose="020B0604020202020204" pitchFamily="34" charset="0"/>
              </a:rPr>
              <a:t>Time periods should follow the hydrograph.</a:t>
            </a:r>
          </a:p>
          <a:p>
            <a:pPr marL="285750" indent="-285750">
              <a:buFont typeface="Arial" panose="020B0604020202020204" pitchFamily="34" charset="0"/>
              <a:buChar char="•"/>
              <a:defRPr/>
            </a:pPr>
            <a:endParaRPr lang="en-US" dirty="0">
              <a:latin typeface="Arial" panose="020B0604020202020204" pitchFamily="34" charset="0"/>
            </a:endParaRPr>
          </a:p>
          <a:p>
            <a:pPr>
              <a:defRPr/>
            </a:pPr>
            <a:endParaRPr lang="en-US" dirty="0">
              <a:latin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7391400" y="1219200"/>
            <a:ext cx="447675" cy="533400"/>
          </a:xfrm>
          <a:prstGeom prst="downArrow">
            <a:avLst>
              <a:gd name="adj1" fmla="val 26877"/>
              <a:gd name="adj2" fmla="val 51019"/>
            </a:avLst>
          </a:prstGeom>
          <a:solidFill>
            <a:schemeClr val="bg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2" name="Table 1"/>
          <p:cNvGraphicFramePr>
            <a:graphicFrameLocks noGrp="1"/>
          </p:cNvGraphicFramePr>
          <p:nvPr/>
        </p:nvGraphicFramePr>
        <p:xfrm>
          <a:off x="3886200" y="1905000"/>
          <a:ext cx="4724400" cy="4724404"/>
        </p:xfrm>
        <a:graphic>
          <a:graphicData uri="http://schemas.openxmlformats.org/drawingml/2006/table">
            <a:tbl>
              <a:tblPr firstRow="1" bandRow="1">
                <a:tableStyleId>{073A0DAA-6AF3-43AB-8588-CEC1D06C72B9}</a:tableStyleId>
              </a:tblPr>
              <a:tblGrid>
                <a:gridCol w="2362200">
                  <a:extLst>
                    <a:ext uri="{9D8B030D-6E8A-4147-A177-3AD203B41FA5}">
                      <a16:colId xmlns="" xmlns:a16="http://schemas.microsoft.com/office/drawing/2014/main" val="1499272426"/>
                    </a:ext>
                  </a:extLst>
                </a:gridCol>
                <a:gridCol w="2362200">
                  <a:extLst>
                    <a:ext uri="{9D8B030D-6E8A-4147-A177-3AD203B41FA5}">
                      <a16:colId xmlns="" xmlns:a16="http://schemas.microsoft.com/office/drawing/2014/main" val="1886734754"/>
                    </a:ext>
                  </a:extLst>
                </a:gridCol>
              </a:tblGrid>
              <a:tr h="524932">
                <a:tc>
                  <a:txBody>
                    <a:bodyPr/>
                    <a:lstStyle/>
                    <a:p>
                      <a:pPr algn="ctr"/>
                      <a:r>
                        <a:rPr lang="en-US" sz="1600" dirty="0"/>
                        <a:t>Time Period</a:t>
                      </a:r>
                    </a:p>
                  </a:txBody>
                  <a:tcPr anchor="ctr"/>
                </a:tc>
                <a:tc>
                  <a:txBody>
                    <a:bodyPr/>
                    <a:lstStyle/>
                    <a:p>
                      <a:pPr algn="ctr"/>
                      <a:r>
                        <a:rPr lang="en-US" sz="1600" dirty="0"/>
                        <a:t>Requested Flow (</a:t>
                      </a:r>
                      <a:r>
                        <a:rPr lang="en-US" sz="1600" dirty="0" err="1"/>
                        <a:t>cfs</a:t>
                      </a:r>
                      <a:r>
                        <a:rPr lang="en-US" sz="1600" dirty="0"/>
                        <a:t>)</a:t>
                      </a:r>
                    </a:p>
                  </a:txBody>
                  <a:tcPr anchor="ctr"/>
                </a:tc>
                <a:extLst>
                  <a:ext uri="{0D108BD9-81ED-4DB2-BD59-A6C34878D82A}">
                    <a16:rowId xmlns="" xmlns:a16="http://schemas.microsoft.com/office/drawing/2014/main" val="3514873981"/>
                  </a:ext>
                </a:extLst>
              </a:tr>
              <a:tr h="349956">
                <a:tc>
                  <a:txBody>
                    <a:bodyPr/>
                    <a:lstStyle/>
                    <a:p>
                      <a:pPr algn="ctr"/>
                      <a:r>
                        <a:rPr lang="en-US" sz="1600" dirty="0"/>
                        <a:t>Jan</a:t>
                      </a:r>
                    </a:p>
                  </a:txBody>
                  <a:tcPr anchor="ctr"/>
                </a:tc>
                <a:tc>
                  <a:txBody>
                    <a:bodyPr/>
                    <a:lstStyle/>
                    <a:p>
                      <a:pPr algn="ctr"/>
                      <a:r>
                        <a:rPr lang="en-US" sz="1600" dirty="0"/>
                        <a:t>6</a:t>
                      </a:r>
                    </a:p>
                  </a:txBody>
                  <a:tcPr anchor="ctr"/>
                </a:tc>
                <a:extLst>
                  <a:ext uri="{0D108BD9-81ED-4DB2-BD59-A6C34878D82A}">
                    <a16:rowId xmlns="" xmlns:a16="http://schemas.microsoft.com/office/drawing/2014/main" val="2785774197"/>
                  </a:ext>
                </a:extLst>
              </a:tr>
              <a:tr h="349956">
                <a:tc>
                  <a:txBody>
                    <a:bodyPr/>
                    <a:lstStyle/>
                    <a:p>
                      <a:pPr algn="ctr"/>
                      <a:r>
                        <a:rPr lang="en-US" sz="1600" dirty="0"/>
                        <a:t>Feb</a:t>
                      </a:r>
                    </a:p>
                  </a:txBody>
                  <a:tcPr anchor="ctr"/>
                </a:tc>
                <a:tc>
                  <a:txBody>
                    <a:bodyPr/>
                    <a:lstStyle/>
                    <a:p>
                      <a:pPr algn="ctr"/>
                      <a:r>
                        <a:rPr lang="en-US" sz="1600" dirty="0"/>
                        <a:t>5</a:t>
                      </a:r>
                    </a:p>
                  </a:txBody>
                  <a:tcPr anchor="ctr"/>
                </a:tc>
                <a:extLst>
                  <a:ext uri="{0D108BD9-81ED-4DB2-BD59-A6C34878D82A}">
                    <a16:rowId xmlns="" xmlns:a16="http://schemas.microsoft.com/office/drawing/2014/main" val="3442969321"/>
                  </a:ext>
                </a:extLst>
              </a:tr>
              <a:tr h="349956">
                <a:tc>
                  <a:txBody>
                    <a:bodyPr/>
                    <a:lstStyle/>
                    <a:p>
                      <a:pPr algn="ctr"/>
                      <a:r>
                        <a:rPr lang="en-US" sz="1600" dirty="0"/>
                        <a:t>Mar</a:t>
                      </a:r>
                    </a:p>
                  </a:txBody>
                  <a:tcPr anchor="ctr"/>
                </a:tc>
                <a:tc>
                  <a:txBody>
                    <a:bodyPr/>
                    <a:lstStyle/>
                    <a:p>
                      <a:pPr algn="ctr"/>
                      <a:r>
                        <a:rPr lang="en-US" sz="1600" dirty="0"/>
                        <a:t>5</a:t>
                      </a:r>
                    </a:p>
                  </a:txBody>
                  <a:tcPr anchor="ctr"/>
                </a:tc>
                <a:extLst>
                  <a:ext uri="{0D108BD9-81ED-4DB2-BD59-A6C34878D82A}">
                    <a16:rowId xmlns="" xmlns:a16="http://schemas.microsoft.com/office/drawing/2014/main" val="2232764752"/>
                  </a:ext>
                </a:extLst>
              </a:tr>
              <a:tr h="349956">
                <a:tc>
                  <a:txBody>
                    <a:bodyPr/>
                    <a:lstStyle/>
                    <a:p>
                      <a:pPr algn="ctr"/>
                      <a:r>
                        <a:rPr lang="en-US" sz="1600" dirty="0"/>
                        <a:t>Apr</a:t>
                      </a:r>
                    </a:p>
                  </a:txBody>
                  <a:tcPr anchor="ctr"/>
                </a:tc>
                <a:tc>
                  <a:txBody>
                    <a:bodyPr/>
                    <a:lstStyle/>
                    <a:p>
                      <a:pPr algn="ctr"/>
                      <a:r>
                        <a:rPr lang="en-US" sz="1600" dirty="0"/>
                        <a:t>7</a:t>
                      </a:r>
                    </a:p>
                  </a:txBody>
                  <a:tcPr anchor="ctr"/>
                </a:tc>
                <a:extLst>
                  <a:ext uri="{0D108BD9-81ED-4DB2-BD59-A6C34878D82A}">
                    <a16:rowId xmlns="" xmlns:a16="http://schemas.microsoft.com/office/drawing/2014/main" val="3759766580"/>
                  </a:ext>
                </a:extLst>
              </a:tr>
              <a:tr h="349956">
                <a:tc>
                  <a:txBody>
                    <a:bodyPr/>
                    <a:lstStyle/>
                    <a:p>
                      <a:pPr algn="ctr"/>
                      <a:r>
                        <a:rPr lang="en-US" sz="1600" dirty="0"/>
                        <a:t>May</a:t>
                      </a:r>
                    </a:p>
                  </a:txBody>
                  <a:tcPr anchor="ctr"/>
                </a:tc>
                <a:tc>
                  <a:txBody>
                    <a:bodyPr/>
                    <a:lstStyle/>
                    <a:p>
                      <a:pPr algn="ctr"/>
                      <a:r>
                        <a:rPr lang="en-US" sz="1600" dirty="0"/>
                        <a:t>20</a:t>
                      </a:r>
                    </a:p>
                  </a:txBody>
                  <a:tcPr anchor="ctr"/>
                </a:tc>
                <a:extLst>
                  <a:ext uri="{0D108BD9-81ED-4DB2-BD59-A6C34878D82A}">
                    <a16:rowId xmlns="" xmlns:a16="http://schemas.microsoft.com/office/drawing/2014/main" val="1322995743"/>
                  </a:ext>
                </a:extLst>
              </a:tr>
              <a:tr h="349956">
                <a:tc>
                  <a:txBody>
                    <a:bodyPr/>
                    <a:lstStyle/>
                    <a:p>
                      <a:pPr algn="ctr"/>
                      <a:r>
                        <a:rPr lang="en-US" sz="1600" dirty="0"/>
                        <a:t>Jun</a:t>
                      </a:r>
                    </a:p>
                  </a:txBody>
                  <a:tcPr anchor="ctr"/>
                </a:tc>
                <a:tc>
                  <a:txBody>
                    <a:bodyPr/>
                    <a:lstStyle/>
                    <a:p>
                      <a:pPr algn="ctr"/>
                      <a:r>
                        <a:rPr lang="en-US" sz="1600" dirty="0"/>
                        <a:t>78</a:t>
                      </a:r>
                    </a:p>
                  </a:txBody>
                  <a:tcPr anchor="ctr"/>
                </a:tc>
                <a:extLst>
                  <a:ext uri="{0D108BD9-81ED-4DB2-BD59-A6C34878D82A}">
                    <a16:rowId xmlns="" xmlns:a16="http://schemas.microsoft.com/office/drawing/2014/main" val="311584972"/>
                  </a:ext>
                </a:extLst>
              </a:tr>
              <a:tr h="349956">
                <a:tc>
                  <a:txBody>
                    <a:bodyPr/>
                    <a:lstStyle/>
                    <a:p>
                      <a:pPr algn="ctr"/>
                      <a:r>
                        <a:rPr lang="en-US" sz="1600" dirty="0"/>
                        <a:t>Jul</a:t>
                      </a:r>
                    </a:p>
                  </a:txBody>
                  <a:tcPr anchor="ctr"/>
                </a:tc>
                <a:tc>
                  <a:txBody>
                    <a:bodyPr/>
                    <a:lstStyle/>
                    <a:p>
                      <a:pPr algn="ctr"/>
                      <a:r>
                        <a:rPr lang="en-US" sz="1600" dirty="0"/>
                        <a:t>54</a:t>
                      </a:r>
                    </a:p>
                  </a:txBody>
                  <a:tcPr anchor="ctr"/>
                </a:tc>
                <a:extLst>
                  <a:ext uri="{0D108BD9-81ED-4DB2-BD59-A6C34878D82A}">
                    <a16:rowId xmlns="" xmlns:a16="http://schemas.microsoft.com/office/drawing/2014/main" val="1329451295"/>
                  </a:ext>
                </a:extLst>
              </a:tr>
              <a:tr h="349956">
                <a:tc>
                  <a:txBody>
                    <a:bodyPr/>
                    <a:lstStyle/>
                    <a:p>
                      <a:pPr algn="ctr"/>
                      <a:r>
                        <a:rPr lang="en-US" sz="1600" dirty="0"/>
                        <a:t>Aug</a:t>
                      </a:r>
                    </a:p>
                  </a:txBody>
                  <a:tcPr anchor="ctr"/>
                </a:tc>
                <a:tc>
                  <a:txBody>
                    <a:bodyPr/>
                    <a:lstStyle/>
                    <a:p>
                      <a:pPr algn="ctr"/>
                      <a:r>
                        <a:rPr lang="en-US" sz="1600" dirty="0"/>
                        <a:t>44</a:t>
                      </a:r>
                    </a:p>
                  </a:txBody>
                  <a:tcPr anchor="ctr"/>
                </a:tc>
                <a:extLst>
                  <a:ext uri="{0D108BD9-81ED-4DB2-BD59-A6C34878D82A}">
                    <a16:rowId xmlns="" xmlns:a16="http://schemas.microsoft.com/office/drawing/2014/main" val="2647548802"/>
                  </a:ext>
                </a:extLst>
              </a:tr>
              <a:tr h="349956">
                <a:tc>
                  <a:txBody>
                    <a:bodyPr/>
                    <a:lstStyle/>
                    <a:p>
                      <a:pPr algn="ctr"/>
                      <a:r>
                        <a:rPr lang="en-US" sz="1600" dirty="0"/>
                        <a:t>Sep</a:t>
                      </a:r>
                    </a:p>
                  </a:txBody>
                  <a:tcPr anchor="ctr"/>
                </a:tc>
                <a:tc>
                  <a:txBody>
                    <a:bodyPr/>
                    <a:lstStyle/>
                    <a:p>
                      <a:pPr algn="ctr"/>
                      <a:r>
                        <a:rPr lang="en-US" sz="1600" dirty="0"/>
                        <a:t>34</a:t>
                      </a:r>
                    </a:p>
                  </a:txBody>
                  <a:tcPr anchor="ctr"/>
                </a:tc>
                <a:extLst>
                  <a:ext uri="{0D108BD9-81ED-4DB2-BD59-A6C34878D82A}">
                    <a16:rowId xmlns="" xmlns:a16="http://schemas.microsoft.com/office/drawing/2014/main" val="3381062711"/>
                  </a:ext>
                </a:extLst>
              </a:tr>
              <a:tr h="349956">
                <a:tc>
                  <a:txBody>
                    <a:bodyPr/>
                    <a:lstStyle/>
                    <a:p>
                      <a:pPr algn="ctr"/>
                      <a:r>
                        <a:rPr lang="en-US" sz="1600" dirty="0"/>
                        <a:t>Oct</a:t>
                      </a:r>
                    </a:p>
                  </a:txBody>
                  <a:tcPr anchor="ctr"/>
                </a:tc>
                <a:tc>
                  <a:txBody>
                    <a:bodyPr/>
                    <a:lstStyle/>
                    <a:p>
                      <a:pPr algn="ctr"/>
                      <a:r>
                        <a:rPr lang="en-US" sz="1600" dirty="0"/>
                        <a:t>24</a:t>
                      </a:r>
                    </a:p>
                  </a:txBody>
                  <a:tcPr anchor="ctr"/>
                </a:tc>
                <a:extLst>
                  <a:ext uri="{0D108BD9-81ED-4DB2-BD59-A6C34878D82A}">
                    <a16:rowId xmlns="" xmlns:a16="http://schemas.microsoft.com/office/drawing/2014/main" val="4221245061"/>
                  </a:ext>
                </a:extLst>
              </a:tr>
              <a:tr h="349956">
                <a:tc>
                  <a:txBody>
                    <a:bodyPr/>
                    <a:lstStyle/>
                    <a:p>
                      <a:pPr algn="ctr"/>
                      <a:r>
                        <a:rPr lang="en-US" sz="1600" dirty="0"/>
                        <a:t>Nov</a:t>
                      </a:r>
                    </a:p>
                  </a:txBody>
                  <a:tcPr anchor="ctr"/>
                </a:tc>
                <a:tc>
                  <a:txBody>
                    <a:bodyPr/>
                    <a:lstStyle/>
                    <a:p>
                      <a:pPr algn="ctr"/>
                      <a:r>
                        <a:rPr lang="en-US" sz="1600" dirty="0"/>
                        <a:t>12</a:t>
                      </a:r>
                    </a:p>
                  </a:txBody>
                  <a:tcPr anchor="ctr"/>
                </a:tc>
                <a:extLst>
                  <a:ext uri="{0D108BD9-81ED-4DB2-BD59-A6C34878D82A}">
                    <a16:rowId xmlns="" xmlns:a16="http://schemas.microsoft.com/office/drawing/2014/main" val="1530377018"/>
                  </a:ext>
                </a:extLst>
              </a:tr>
              <a:tr h="349956">
                <a:tc>
                  <a:txBody>
                    <a:bodyPr/>
                    <a:lstStyle/>
                    <a:p>
                      <a:pPr algn="ctr"/>
                      <a:r>
                        <a:rPr lang="en-US" sz="1600" dirty="0"/>
                        <a:t>Dec</a:t>
                      </a:r>
                    </a:p>
                  </a:txBody>
                  <a:tcPr anchor="ctr"/>
                </a:tc>
                <a:tc>
                  <a:txBody>
                    <a:bodyPr/>
                    <a:lstStyle/>
                    <a:p>
                      <a:pPr algn="ctr"/>
                      <a:r>
                        <a:rPr lang="en-US" sz="1600" dirty="0"/>
                        <a:t>7</a:t>
                      </a:r>
                    </a:p>
                  </a:txBody>
                  <a:tcPr anchor="ctr"/>
                </a:tc>
                <a:extLst>
                  <a:ext uri="{0D108BD9-81ED-4DB2-BD59-A6C34878D82A}">
                    <a16:rowId xmlns="" xmlns:a16="http://schemas.microsoft.com/office/drawing/2014/main" val="634070163"/>
                  </a:ext>
                </a:extLst>
              </a:tr>
            </a:tbl>
          </a:graphicData>
        </a:graphic>
      </p:graphicFrame>
      <p:pic>
        <p:nvPicPr>
          <p:cNvPr id="25647" name="Picture 2053" descr="dnrlogo_medium_trans"/>
          <p:cNvPicPr>
            <a:picLocks noChangeAspect="1" noChangeArrowheads="1"/>
          </p:cNvPicPr>
          <p:nvPr/>
        </p:nvPicPr>
        <p:blipFill>
          <a:blip r:embed="rId3" cstate="print"/>
          <a:srcRect/>
          <a:stretch>
            <a:fillRect/>
          </a:stretch>
        </p:blipFill>
        <p:spPr bwMode="auto">
          <a:xfrm>
            <a:off x="228600" y="146050"/>
            <a:ext cx="914400" cy="927100"/>
          </a:xfrm>
          <a:prstGeom prst="rect">
            <a:avLst/>
          </a:prstGeom>
          <a:noFill/>
          <a:ln w="9525">
            <a:noFill/>
            <a:miter lim="800000"/>
            <a:headEnd/>
            <a:tailEnd/>
          </a:ln>
        </p:spPr>
      </p:pic>
      <p:sp>
        <p:nvSpPr>
          <p:cNvPr id="25648" name="TextBox 2"/>
          <p:cNvSpPr txBox="1">
            <a:spLocks noChangeArrowheads="1"/>
          </p:cNvSpPr>
          <p:nvPr/>
        </p:nvSpPr>
        <p:spPr bwMode="auto">
          <a:xfrm>
            <a:off x="1676400" y="228600"/>
            <a:ext cx="6248400" cy="646113"/>
          </a:xfrm>
          <a:prstGeom prst="rect">
            <a:avLst/>
          </a:prstGeom>
          <a:noFill/>
          <a:ln w="9525">
            <a:noFill/>
            <a:miter lim="800000"/>
            <a:headEnd/>
            <a:tailEnd/>
          </a:ln>
        </p:spPr>
        <p:txBody>
          <a:bodyPr>
            <a:spAutoFit/>
          </a:bodyPr>
          <a:lstStyle/>
          <a:p>
            <a:pPr algn="ctr"/>
            <a:r>
              <a:rPr lang="en-US" altLang="en-US" sz="3600"/>
              <a:t>Flow Requests</a:t>
            </a:r>
          </a:p>
        </p:txBody>
      </p:sp>
      <p:sp>
        <p:nvSpPr>
          <p:cNvPr id="5" name="TextBox 4"/>
          <p:cNvSpPr txBox="1"/>
          <p:nvPr/>
        </p:nvSpPr>
        <p:spPr>
          <a:xfrm>
            <a:off x="228600" y="1371600"/>
            <a:ext cx="3581400" cy="5354638"/>
          </a:xfrm>
          <a:prstGeom prst="rect">
            <a:avLst/>
          </a:prstGeom>
          <a:noFill/>
        </p:spPr>
        <p:txBody>
          <a:bodyPr>
            <a:spAutoFit/>
          </a:bodyPr>
          <a:lstStyle/>
          <a:p>
            <a:pPr marL="285750" indent="-285750">
              <a:buFont typeface="Arial" panose="020B0604020202020204" pitchFamily="34" charset="0"/>
              <a:buChar char="•"/>
              <a:defRPr/>
            </a:pPr>
            <a:r>
              <a:rPr lang="en-US" dirty="0">
                <a:latin typeface="Arial" panose="020B0604020202020204" pitchFamily="34" charset="0"/>
              </a:rPr>
              <a:t>Applicants can request what they deem is required flow for the purpose checked.</a:t>
            </a:r>
          </a:p>
          <a:p>
            <a:pPr>
              <a:defRPr/>
            </a:pPr>
            <a:endParaRPr lang="en-US" dirty="0">
              <a:latin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rPr>
              <a:t>The flows must be justified and backed up within the application.</a:t>
            </a:r>
          </a:p>
          <a:p>
            <a:pPr>
              <a:defRPr/>
            </a:pPr>
            <a:endParaRPr lang="en-US" dirty="0">
              <a:latin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rPr>
              <a:t>Requests are also dependent on prior appropriations, available amounts of </a:t>
            </a:r>
            <a:r>
              <a:rPr lang="en-US" u="sng" dirty="0">
                <a:latin typeface="Arial" panose="020B0604020202020204" pitchFamily="34" charset="0"/>
              </a:rPr>
              <a:t>unappropriated</a:t>
            </a:r>
            <a:r>
              <a:rPr lang="en-US" dirty="0">
                <a:latin typeface="Arial" panose="020B0604020202020204" pitchFamily="34" charset="0"/>
              </a:rPr>
              <a:t> flows regardless of prior appropriators, and potential future uses.</a:t>
            </a:r>
          </a:p>
          <a:p>
            <a:pPr>
              <a:defRPr/>
            </a:pPr>
            <a:endParaRPr lang="en-US" dirty="0">
              <a:latin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rPr>
              <a:t>Flows may be adjusted down but will never be adjusted up.</a:t>
            </a:r>
          </a:p>
          <a:p>
            <a:pPr marL="285750" indent="-285750">
              <a:buFont typeface="Arial" panose="020B0604020202020204" pitchFamily="34" charset="0"/>
              <a:buChar char="•"/>
              <a:defRPr/>
            </a:pPr>
            <a:endParaRPr lang="en-US" dirty="0">
              <a:latin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990600" y="1196975"/>
            <a:ext cx="7315200" cy="1016000"/>
          </a:xfrm>
          <a:prstGeom prst="rect">
            <a:avLst/>
          </a:prstGeom>
          <a:noFill/>
          <a:ln w="9525">
            <a:noFill/>
            <a:miter lim="800000"/>
            <a:headEnd/>
            <a:tailEnd/>
          </a:ln>
        </p:spPr>
        <p:txBody>
          <a:bodyPr anchor="ctr">
            <a:spAutoFit/>
          </a:bodyPr>
          <a:lstStyle/>
          <a:p>
            <a:pPr algn="just" eaLnBrk="1" hangingPunct="1"/>
            <a:r>
              <a:rPr lang="en-US" altLang="en-US" sz="2000" b="1">
                <a:ea typeface="Times New Roman" pitchFamily="18" charset="0"/>
                <a:cs typeface="Arial" charset="0"/>
              </a:rPr>
              <a:t>Aka: Physical, biological, water chemistry, and socio-economic aspects/data substantiating the need for and the quantity of water requested for the proposed reservation</a:t>
            </a:r>
          </a:p>
        </p:txBody>
      </p:sp>
      <p:pic>
        <p:nvPicPr>
          <p:cNvPr id="6" name="Picture 5" descr="15241599_Figure_4.png"/>
          <p:cNvPicPr/>
          <p:nvPr/>
        </p:nvPicPr>
        <p:blipFill>
          <a:blip r:embed="rId3" cstate="print"/>
          <a:stretch>
            <a:fillRect/>
          </a:stretch>
        </p:blipFill>
        <p:spPr>
          <a:xfrm>
            <a:off x="1219200" y="2212975"/>
            <a:ext cx="6858000" cy="4546600"/>
          </a:xfrm>
          <a:prstGeom prst="rect">
            <a:avLst/>
          </a:prstGeom>
          <a:effectLst>
            <a:softEdge rad="139700"/>
          </a:effectLst>
        </p:spPr>
      </p:pic>
      <p:pic>
        <p:nvPicPr>
          <p:cNvPr id="27652" name="Picture 2053" descr="dnrlogo_medium_trans"/>
          <p:cNvPicPr>
            <a:picLocks noChangeAspect="1" noChangeArrowheads="1"/>
          </p:cNvPicPr>
          <p:nvPr/>
        </p:nvPicPr>
        <p:blipFill>
          <a:blip r:embed="rId4" cstate="print"/>
          <a:srcRect/>
          <a:stretch>
            <a:fillRect/>
          </a:stretch>
        </p:blipFill>
        <p:spPr bwMode="auto">
          <a:xfrm>
            <a:off x="163513" y="5997575"/>
            <a:ext cx="750887" cy="762000"/>
          </a:xfrm>
          <a:prstGeom prst="rect">
            <a:avLst/>
          </a:prstGeom>
          <a:noFill/>
          <a:ln w="9525">
            <a:noFill/>
            <a:miter lim="800000"/>
            <a:headEnd/>
            <a:tailEnd/>
          </a:ln>
        </p:spPr>
      </p:pic>
      <p:sp>
        <p:nvSpPr>
          <p:cNvPr id="27653" name="TextBox 1"/>
          <p:cNvSpPr txBox="1">
            <a:spLocks noChangeArrowheads="1"/>
          </p:cNvSpPr>
          <p:nvPr/>
        </p:nvSpPr>
        <p:spPr bwMode="auto">
          <a:xfrm>
            <a:off x="304800" y="381000"/>
            <a:ext cx="8610600" cy="584200"/>
          </a:xfrm>
          <a:prstGeom prst="rect">
            <a:avLst/>
          </a:prstGeom>
          <a:noFill/>
          <a:ln w="9525">
            <a:noFill/>
            <a:miter lim="800000"/>
            <a:headEnd/>
            <a:tailEnd/>
          </a:ln>
        </p:spPr>
        <p:txBody>
          <a:bodyPr>
            <a:spAutoFit/>
          </a:bodyPr>
          <a:lstStyle/>
          <a:p>
            <a:r>
              <a:rPr lang="en-US" altLang="en-US" sz="3200" u="sng"/>
              <a:t>EXAMPLES OF REQUIRED INFORMATION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053" descr="dnrlogo_medium_trans"/>
          <p:cNvPicPr>
            <a:picLocks noChangeAspect="1" noChangeArrowheads="1"/>
          </p:cNvPicPr>
          <p:nvPr/>
        </p:nvPicPr>
        <p:blipFill>
          <a:blip r:embed="rId4" cstate="print"/>
          <a:srcRect/>
          <a:stretch>
            <a:fillRect/>
          </a:stretch>
        </p:blipFill>
        <p:spPr bwMode="auto">
          <a:xfrm>
            <a:off x="304800" y="228600"/>
            <a:ext cx="1125538" cy="1143000"/>
          </a:xfrm>
          <a:prstGeom prst="rect">
            <a:avLst/>
          </a:prstGeom>
          <a:noFill/>
          <a:ln w="9525">
            <a:noFill/>
            <a:miter lim="800000"/>
            <a:headEnd/>
            <a:tailEnd/>
          </a:ln>
        </p:spPr>
      </p:pic>
      <p:cxnSp>
        <p:nvCxnSpPr>
          <p:cNvPr id="29699" name="Straight Connector 2"/>
          <p:cNvCxnSpPr>
            <a:cxnSpLocks noChangeShapeType="1"/>
          </p:cNvCxnSpPr>
          <p:nvPr/>
        </p:nvCxnSpPr>
        <p:spPr bwMode="auto">
          <a:xfrm>
            <a:off x="1524000" y="762000"/>
            <a:ext cx="7086600" cy="1588"/>
          </a:xfrm>
          <a:prstGeom prst="line">
            <a:avLst/>
          </a:prstGeom>
          <a:noFill/>
          <a:ln w="9525" algn="ctr">
            <a:solidFill>
              <a:schemeClr val="tx1"/>
            </a:solidFill>
            <a:round/>
            <a:headEnd/>
            <a:tailEnd/>
          </a:ln>
        </p:spPr>
      </p:cxnSp>
      <p:graphicFrame>
        <p:nvGraphicFramePr>
          <p:cNvPr id="29700" name="Object 12"/>
          <p:cNvGraphicFramePr>
            <a:graphicFrameLocks noChangeAspect="1"/>
          </p:cNvGraphicFramePr>
          <p:nvPr/>
        </p:nvGraphicFramePr>
        <p:xfrm>
          <a:off x="685800" y="1600200"/>
          <a:ext cx="8077200" cy="4986338"/>
        </p:xfrm>
        <a:graphic>
          <a:graphicData uri="http://schemas.openxmlformats.org/presentationml/2006/ole">
            <mc:AlternateContent xmlns:mc="http://schemas.openxmlformats.org/markup-compatibility/2006">
              <mc:Choice xmlns:v="urn:schemas-microsoft-com:vml" Requires="v">
                <p:oleObj spid="_x0000_s29701" name="Chart" r:id="rId6" imgW="6591241" imgH="4181463" progId="Excel.Chart.8">
                  <p:embed/>
                </p:oleObj>
              </mc:Choice>
              <mc:Fallback>
                <p:oleObj name="Chart" r:id="rId6" imgW="6591241" imgH="4181463" progId="Excel.Chart.8">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600200"/>
                        <a:ext cx="807720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Text Box 8"/>
          <p:cNvSpPr txBox="1">
            <a:spLocks noChangeArrowheads="1"/>
          </p:cNvSpPr>
          <p:nvPr/>
        </p:nvSpPr>
        <p:spPr bwMode="auto">
          <a:xfrm>
            <a:off x="1447800" y="228600"/>
            <a:ext cx="7373938" cy="646113"/>
          </a:xfrm>
          <a:prstGeom prst="rect">
            <a:avLst/>
          </a:prstGeom>
          <a:noFill/>
          <a:ln w="9525">
            <a:noFill/>
            <a:miter lim="800000"/>
            <a:headEnd/>
            <a:tailEnd/>
          </a:ln>
        </p:spPr>
        <p:txBody>
          <a:bodyPr>
            <a:spAutoFit/>
          </a:bodyPr>
          <a:lstStyle/>
          <a:p>
            <a:pPr algn="ctr" eaLnBrk="1" hangingPunct="1"/>
            <a:r>
              <a:rPr lang="en-US" altLang="en-US" sz="3600" b="1"/>
              <a:t>Natural Flow Regime</a:t>
            </a:r>
          </a:p>
        </p:txBody>
      </p:sp>
      <p:sp>
        <p:nvSpPr>
          <p:cNvPr id="29702" name="Text Box 8"/>
          <p:cNvSpPr txBox="1">
            <a:spLocks noChangeArrowheads="1"/>
          </p:cNvSpPr>
          <p:nvPr/>
        </p:nvSpPr>
        <p:spPr bwMode="auto">
          <a:xfrm>
            <a:off x="1752600" y="1905000"/>
            <a:ext cx="3514725" cy="738188"/>
          </a:xfrm>
          <a:prstGeom prst="rect">
            <a:avLst/>
          </a:prstGeom>
          <a:noFill/>
          <a:ln w="9525">
            <a:noFill/>
            <a:miter lim="800000"/>
            <a:headEnd/>
            <a:tailEnd/>
          </a:ln>
        </p:spPr>
        <p:txBody>
          <a:bodyPr wrap="none">
            <a:spAutoFit/>
          </a:bodyPr>
          <a:lstStyle/>
          <a:p>
            <a:pPr algn="ctr" eaLnBrk="1" hangingPunct="1"/>
            <a:r>
              <a:rPr lang="en-US" altLang="en-US">
                <a:solidFill>
                  <a:schemeClr val="bg1"/>
                </a:solidFill>
              </a:rPr>
              <a:t>(colors represent different years)</a:t>
            </a:r>
          </a:p>
          <a:p>
            <a:pPr algn="ctr" eaLnBrk="1" hangingPunct="1"/>
            <a:endParaRPr lang="en-US" altLang="en-US" sz="2400" b="1"/>
          </a:p>
        </p:txBody>
      </p:sp>
      <p:sp>
        <p:nvSpPr>
          <p:cNvPr id="29703" name="Text Box 13"/>
          <p:cNvSpPr txBox="1">
            <a:spLocks noChangeArrowheads="1"/>
          </p:cNvSpPr>
          <p:nvPr/>
        </p:nvSpPr>
        <p:spPr bwMode="auto">
          <a:xfrm>
            <a:off x="1905000" y="2514600"/>
            <a:ext cx="712788" cy="304800"/>
          </a:xfrm>
          <a:prstGeom prst="rect">
            <a:avLst/>
          </a:prstGeom>
          <a:noFill/>
          <a:ln w="9525">
            <a:noFill/>
            <a:miter lim="800000"/>
            <a:headEnd/>
            <a:tailEnd/>
          </a:ln>
        </p:spPr>
        <p:txBody>
          <a:bodyPr wrap="none">
            <a:spAutoFit/>
          </a:bodyPr>
          <a:lstStyle/>
          <a:p>
            <a:pPr eaLnBrk="1" hangingPunct="1"/>
            <a:r>
              <a:rPr lang="en-US" altLang="en-US" sz="1400">
                <a:solidFill>
                  <a:srgbClr val="000000"/>
                </a:solidFill>
              </a:rPr>
              <a:t>Mean</a:t>
            </a:r>
            <a:r>
              <a:rPr lang="en-US" altLang="en-US" sz="1200">
                <a:solidFill>
                  <a:srgbClr val="000000"/>
                </a:solidFill>
              </a:rPr>
              <a:t>  </a:t>
            </a:r>
          </a:p>
        </p:txBody>
      </p:sp>
      <p:sp>
        <p:nvSpPr>
          <p:cNvPr id="29704" name="Line 14"/>
          <p:cNvSpPr>
            <a:spLocks noChangeShapeType="1"/>
          </p:cNvSpPr>
          <p:nvPr/>
        </p:nvSpPr>
        <p:spPr bwMode="auto">
          <a:xfrm>
            <a:off x="2590800" y="2667000"/>
            <a:ext cx="228600" cy="0"/>
          </a:xfrm>
          <a:prstGeom prst="line">
            <a:avLst/>
          </a:prstGeom>
          <a:noFill/>
          <a:ln w="28575">
            <a:solidFill>
              <a:srgbClr val="000000"/>
            </a:solidFill>
            <a:round/>
            <a:headEnd/>
            <a:tailEnd/>
          </a:ln>
        </p:spPr>
        <p:txBody>
          <a:bodyPr/>
          <a:lstStyle/>
          <a:p>
            <a:endParaRPr lang="en-US"/>
          </a:p>
        </p:txBody>
      </p:sp>
      <p:sp>
        <p:nvSpPr>
          <p:cNvPr id="29705" name="Text Box 15"/>
          <p:cNvSpPr txBox="1">
            <a:spLocks noChangeArrowheads="1"/>
          </p:cNvSpPr>
          <p:nvPr/>
        </p:nvSpPr>
        <p:spPr bwMode="auto">
          <a:xfrm>
            <a:off x="1676400" y="6248400"/>
            <a:ext cx="6842125" cy="244475"/>
          </a:xfrm>
          <a:prstGeom prst="rect">
            <a:avLst/>
          </a:prstGeom>
          <a:noFill/>
          <a:ln w="9525">
            <a:noFill/>
            <a:miter lim="800000"/>
            <a:headEnd/>
            <a:tailEnd/>
          </a:ln>
        </p:spPr>
        <p:txBody>
          <a:bodyPr wrap="none">
            <a:spAutoFit/>
          </a:bodyPr>
          <a:lstStyle/>
          <a:p>
            <a:pPr eaLnBrk="1" hangingPunct="1"/>
            <a:r>
              <a:rPr lang="en-US" altLang="en-US" sz="1000">
                <a:solidFill>
                  <a:srgbClr val="000000"/>
                </a:solidFill>
              </a:rPr>
              <a:t>Jan           Feb           Mar            Apr           May          Jun          Jul           Aug           Sep          Oct          Nov          Dec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31747"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31748"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31749"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7" name="Text Box 1554"/>
          <p:cNvSpPr txBox="1">
            <a:spLocks noChangeArrowheads="1"/>
          </p:cNvSpPr>
          <p:nvPr/>
        </p:nvSpPr>
        <p:spPr bwMode="auto">
          <a:xfrm>
            <a:off x="1524000" y="152400"/>
            <a:ext cx="7097713" cy="1016000"/>
          </a:xfrm>
          <a:prstGeom prst="rect">
            <a:avLst/>
          </a:prstGeom>
          <a:noFill/>
          <a:ln w="9525">
            <a:noFill/>
            <a:miter lim="800000"/>
            <a:headEnd/>
            <a:tailEnd/>
          </a:ln>
          <a:effectLst/>
        </p:spPr>
        <p:txBody>
          <a:bodyPr>
            <a:spAutoFit/>
          </a:bodyPr>
          <a:lstStyle/>
          <a:p>
            <a:pPr algn="ctr" eaLnBrk="1" hangingPunct="1">
              <a:defRPr/>
            </a:pPr>
            <a:r>
              <a:rPr lang="en-US" sz="3600" b="1" dirty="0">
                <a:effectLst>
                  <a:outerShdw blurRad="38100" dist="38100" dir="2700000" algn="tl">
                    <a:srgbClr val="000000"/>
                  </a:outerShdw>
                </a:effectLst>
              </a:rPr>
              <a:t>Fish Species Information</a:t>
            </a:r>
          </a:p>
          <a:p>
            <a:pPr algn="ctr" eaLnBrk="1" hangingPunct="1">
              <a:defRPr/>
            </a:pPr>
            <a:endParaRPr lang="en-US" sz="2400" dirty="0">
              <a:effectLst>
                <a:outerShdw blurRad="38100" dist="38100" dir="2700000" algn="tl">
                  <a:srgbClr val="000000"/>
                </a:outerShdw>
              </a:effectLst>
            </a:endParaRPr>
          </a:p>
        </p:txBody>
      </p:sp>
      <p:graphicFrame>
        <p:nvGraphicFramePr>
          <p:cNvPr id="8" name="Group 1559"/>
          <p:cNvGraphicFramePr>
            <a:graphicFrameLocks/>
          </p:cNvGraphicFramePr>
          <p:nvPr/>
        </p:nvGraphicFramePr>
        <p:xfrm>
          <a:off x="0" y="1981200"/>
          <a:ext cx="8991600" cy="3505200"/>
        </p:xfrm>
        <a:graphic>
          <a:graphicData uri="http://schemas.openxmlformats.org/drawingml/2006/table">
            <a:tbl>
              <a:tblPr/>
              <a:tblGrid>
                <a:gridCol w="1360488">
                  <a:extLst>
                    <a:ext uri="{9D8B030D-6E8A-4147-A177-3AD203B41FA5}">
                      <a16:colId xmlns="" xmlns:a16="http://schemas.microsoft.com/office/drawing/2014/main" val="20000"/>
                    </a:ext>
                  </a:extLst>
                </a:gridCol>
                <a:gridCol w="635000">
                  <a:extLst>
                    <a:ext uri="{9D8B030D-6E8A-4147-A177-3AD203B41FA5}">
                      <a16:colId xmlns="" xmlns:a16="http://schemas.microsoft.com/office/drawing/2014/main" val="20001"/>
                    </a:ext>
                  </a:extLst>
                </a:gridCol>
                <a:gridCol w="636587">
                  <a:extLst>
                    <a:ext uri="{9D8B030D-6E8A-4147-A177-3AD203B41FA5}">
                      <a16:colId xmlns="" xmlns:a16="http://schemas.microsoft.com/office/drawing/2014/main" val="20002"/>
                    </a:ext>
                  </a:extLst>
                </a:gridCol>
                <a:gridCol w="635000">
                  <a:extLst>
                    <a:ext uri="{9D8B030D-6E8A-4147-A177-3AD203B41FA5}">
                      <a16:colId xmlns="" xmlns:a16="http://schemas.microsoft.com/office/drawing/2014/main" val="20003"/>
                    </a:ext>
                  </a:extLst>
                </a:gridCol>
                <a:gridCol w="638175">
                  <a:extLst>
                    <a:ext uri="{9D8B030D-6E8A-4147-A177-3AD203B41FA5}">
                      <a16:colId xmlns="" xmlns:a16="http://schemas.microsoft.com/office/drawing/2014/main" val="20004"/>
                    </a:ext>
                  </a:extLst>
                </a:gridCol>
                <a:gridCol w="633413">
                  <a:extLst>
                    <a:ext uri="{9D8B030D-6E8A-4147-A177-3AD203B41FA5}">
                      <a16:colId xmlns="" xmlns:a16="http://schemas.microsoft.com/office/drawing/2014/main" val="20005"/>
                    </a:ext>
                  </a:extLst>
                </a:gridCol>
                <a:gridCol w="636587">
                  <a:extLst>
                    <a:ext uri="{9D8B030D-6E8A-4147-A177-3AD203B41FA5}">
                      <a16:colId xmlns="" xmlns:a16="http://schemas.microsoft.com/office/drawing/2014/main" val="20006"/>
                    </a:ext>
                  </a:extLst>
                </a:gridCol>
                <a:gridCol w="635000">
                  <a:extLst>
                    <a:ext uri="{9D8B030D-6E8A-4147-A177-3AD203B41FA5}">
                      <a16:colId xmlns="" xmlns:a16="http://schemas.microsoft.com/office/drawing/2014/main" val="20007"/>
                    </a:ext>
                  </a:extLst>
                </a:gridCol>
                <a:gridCol w="638175">
                  <a:extLst>
                    <a:ext uri="{9D8B030D-6E8A-4147-A177-3AD203B41FA5}">
                      <a16:colId xmlns="" xmlns:a16="http://schemas.microsoft.com/office/drawing/2014/main" val="20008"/>
                    </a:ext>
                  </a:extLst>
                </a:gridCol>
                <a:gridCol w="635000">
                  <a:extLst>
                    <a:ext uri="{9D8B030D-6E8A-4147-A177-3AD203B41FA5}">
                      <a16:colId xmlns="" xmlns:a16="http://schemas.microsoft.com/office/drawing/2014/main" val="20009"/>
                    </a:ext>
                  </a:extLst>
                </a:gridCol>
                <a:gridCol w="638175">
                  <a:extLst>
                    <a:ext uri="{9D8B030D-6E8A-4147-A177-3AD203B41FA5}">
                      <a16:colId xmlns="" xmlns:a16="http://schemas.microsoft.com/office/drawing/2014/main" val="20010"/>
                    </a:ext>
                  </a:extLst>
                </a:gridCol>
                <a:gridCol w="631825">
                  <a:extLst>
                    <a:ext uri="{9D8B030D-6E8A-4147-A177-3AD203B41FA5}">
                      <a16:colId xmlns="" xmlns:a16="http://schemas.microsoft.com/office/drawing/2014/main" val="20011"/>
                    </a:ext>
                  </a:extLst>
                </a:gridCol>
                <a:gridCol w="638175">
                  <a:extLst>
                    <a:ext uri="{9D8B030D-6E8A-4147-A177-3AD203B41FA5}">
                      <a16:colId xmlns="" xmlns:a16="http://schemas.microsoft.com/office/drawing/2014/main" val="20012"/>
                    </a:ext>
                  </a:extLst>
                </a:gridCol>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a:ln>
                            <a:noFill/>
                          </a:ln>
                          <a:solidFill>
                            <a:schemeClr val="tx1"/>
                          </a:solidFill>
                          <a:effectLst/>
                          <a:latin typeface="Times New Roman" pitchFamily="18" charset="0"/>
                        </a:rPr>
                        <a:t>Coho Salmon</a:t>
                      </a: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Jan</a:t>
                      </a: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Feb</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Mar</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Apr</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May</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Jun</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Jul</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Aug</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Sep</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Oct</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Nov</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Dec</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Smolt Passage</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44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Adult Passage</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Spawning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492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Incubation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Rearing</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66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a:ln>
                            <a:noFill/>
                          </a:ln>
                          <a:solidFill>
                            <a:schemeClr val="tx1"/>
                          </a:solidFill>
                          <a:effectLst/>
                          <a:latin typeface="Times New Roman" pitchFamily="18" charset="0"/>
                        </a:rPr>
                        <a:t>Pink Salmon</a:t>
                      </a: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Smolt Passage</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Adult Passage</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Spawning</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1492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Incubation</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XXXX</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1476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Rearing</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
        <p:nvSpPr>
          <p:cNvPr id="31960" name="Text Box 1560"/>
          <p:cNvSpPr txBox="1">
            <a:spLocks noChangeArrowheads="1"/>
          </p:cNvSpPr>
          <p:nvPr/>
        </p:nvSpPr>
        <p:spPr bwMode="auto">
          <a:xfrm>
            <a:off x="2286000" y="1143000"/>
            <a:ext cx="5572125" cy="461963"/>
          </a:xfrm>
          <a:prstGeom prst="rect">
            <a:avLst/>
          </a:prstGeom>
          <a:noFill/>
          <a:ln w="9525">
            <a:noFill/>
            <a:miter lim="800000"/>
            <a:headEnd/>
            <a:tailEnd/>
          </a:ln>
        </p:spPr>
        <p:txBody>
          <a:bodyPr>
            <a:spAutoFit/>
          </a:bodyPr>
          <a:lstStyle/>
          <a:p>
            <a:pPr algn="ctr" eaLnBrk="1" hangingPunct="1"/>
            <a:r>
              <a:rPr lang="en-US" altLang="en-US" sz="2400"/>
              <a:t>Example of a Fish Periodicity Table </a:t>
            </a:r>
          </a:p>
        </p:txBody>
      </p:sp>
      <p:pic>
        <p:nvPicPr>
          <p:cNvPr id="11" name="Picture 13" descr="APL 5066 Underwater salmon"/>
          <p:cNvPicPr>
            <a:picLocks noChangeAspect="1" noChangeArrowheads="1"/>
          </p:cNvPicPr>
          <p:nvPr/>
        </p:nvPicPr>
        <p:blipFill>
          <a:blip r:embed="rId4" cstate="print"/>
          <a:srcRect b="14857"/>
          <a:stretch>
            <a:fillRect/>
          </a:stretch>
        </p:blipFill>
        <p:spPr bwMode="auto">
          <a:xfrm>
            <a:off x="0" y="5386567"/>
            <a:ext cx="2895600" cy="1471433"/>
          </a:xfrm>
          <a:prstGeom prst="rect">
            <a:avLst/>
          </a:prstGeom>
          <a:noFill/>
          <a:ln w="31750">
            <a:noFill/>
            <a:miter lim="800000"/>
            <a:headEnd/>
            <a:tailEnd/>
          </a:ln>
          <a:effectLst>
            <a:softEdge rad="317500"/>
          </a:effectLst>
        </p:spPr>
      </p:pic>
      <p:pic>
        <p:nvPicPr>
          <p:cNvPr id="95234" name="Picture 2" descr="http://www.columbiariverimages.com/Images/bonneville_fish_hatchery_rainbow_trout_2005.jpg"/>
          <p:cNvPicPr>
            <a:picLocks noChangeAspect="1" noChangeArrowheads="1"/>
          </p:cNvPicPr>
          <p:nvPr/>
        </p:nvPicPr>
        <p:blipFill>
          <a:blip r:embed="rId5" cstate="print"/>
          <a:srcRect l="3718" t="29224" r="1174" b="19113"/>
          <a:stretch>
            <a:fillRect/>
          </a:stretch>
        </p:blipFill>
        <p:spPr bwMode="auto">
          <a:xfrm>
            <a:off x="5867400" y="5523089"/>
            <a:ext cx="3276600" cy="1334911"/>
          </a:xfrm>
          <a:prstGeom prst="rect">
            <a:avLst/>
          </a:prstGeom>
          <a:noFill/>
          <a:effectLst>
            <a:softEdge rad="317500"/>
          </a:effectLst>
        </p:spPr>
      </p:pic>
      <p:sp>
        <p:nvSpPr>
          <p:cNvPr id="31963" name="TextBox 12"/>
          <p:cNvSpPr txBox="1">
            <a:spLocks noChangeArrowheads="1"/>
          </p:cNvSpPr>
          <p:nvPr/>
        </p:nvSpPr>
        <p:spPr bwMode="auto">
          <a:xfrm>
            <a:off x="6248400" y="6553200"/>
            <a:ext cx="3581400" cy="138113"/>
          </a:xfrm>
          <a:prstGeom prst="rect">
            <a:avLst/>
          </a:prstGeom>
          <a:noFill/>
          <a:ln w="9525">
            <a:noFill/>
            <a:miter lim="800000"/>
            <a:headEnd/>
            <a:tailEnd/>
          </a:ln>
        </p:spPr>
        <p:txBody>
          <a:bodyPr>
            <a:spAutoFit/>
          </a:bodyPr>
          <a:lstStyle/>
          <a:p>
            <a:pPr eaLnBrk="1" hangingPunct="1"/>
            <a:r>
              <a:rPr lang="en-US" altLang="en-US" sz="300"/>
              <a:t>Lyn Topinka, 2003</a:t>
            </a:r>
          </a:p>
        </p:txBody>
      </p:sp>
      <p:sp>
        <p:nvSpPr>
          <p:cNvPr id="14" name="Text Box 12"/>
          <p:cNvSpPr txBox="1">
            <a:spLocks noChangeArrowheads="1"/>
          </p:cNvSpPr>
          <p:nvPr/>
        </p:nvSpPr>
        <p:spPr bwMode="auto">
          <a:xfrm>
            <a:off x="-457200" y="6553200"/>
            <a:ext cx="2286000" cy="138113"/>
          </a:xfrm>
          <a:prstGeom prst="rect">
            <a:avLst/>
          </a:prstGeom>
          <a:noFill/>
          <a:ln w="9525">
            <a:noFill/>
            <a:miter lim="800000"/>
            <a:headEnd/>
            <a:tailEnd/>
          </a:ln>
          <a:effectLst/>
        </p:spPr>
        <p:txBody>
          <a:bodyPr>
            <a:spAutoFit/>
          </a:bodyPr>
          <a:lstStyle/>
          <a:p>
            <a:pPr algn="ctr" eaLnBrk="1" hangingPunct="1">
              <a:defRPr/>
            </a:pPr>
            <a:r>
              <a:rPr lang="en-US" sz="300" dirty="0">
                <a:effectLst>
                  <a:outerShdw blurRad="38100" dist="38100" dir="2700000" algn="tl">
                    <a:srgbClr val="000000"/>
                  </a:outerShdw>
                </a:effectLst>
              </a:rPr>
              <a:t>Robert Angell, AK Div. Of Tourism</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10600" cy="6094413"/>
          </a:xfrm>
          <a:prstGeom prst="rect">
            <a:avLst/>
          </a:prstGeom>
          <a:noFill/>
        </p:spPr>
        <p:txBody>
          <a:bodyPr>
            <a:spAutoFit/>
          </a:bodyPr>
          <a:lstStyle/>
          <a:p>
            <a:pPr>
              <a:defRPr/>
            </a:pPr>
            <a:r>
              <a:rPr lang="en-US" sz="3200" dirty="0">
                <a:latin typeface="Arial" panose="020B0604020202020204" pitchFamily="34" charset="0"/>
              </a:rPr>
              <a:t>Methodology:</a:t>
            </a:r>
          </a:p>
          <a:p>
            <a:pPr>
              <a:defRPr/>
            </a:pPr>
            <a:endParaRPr lang="en-US" sz="1600" dirty="0">
              <a:latin typeface="Arial" panose="020B0604020202020204" pitchFamily="34" charset="0"/>
            </a:endParaRPr>
          </a:p>
          <a:p>
            <a:pPr>
              <a:defRPr/>
            </a:pPr>
            <a:r>
              <a:rPr lang="en-US" sz="3200" dirty="0">
                <a:latin typeface="Arial" panose="020B0604020202020204" pitchFamily="34" charset="0"/>
              </a:rPr>
              <a:t>Many scientific method may be use and will be reviewed by DNR hydrologists for validity.  It is up to the applicant to provide the necessary information. Some questions to ponder:</a:t>
            </a:r>
          </a:p>
          <a:p>
            <a:pPr marL="457200" indent="-457200">
              <a:buFont typeface="Arial" panose="020B0604020202020204" pitchFamily="34" charset="0"/>
              <a:buChar char="•"/>
              <a:defRPr/>
            </a:pPr>
            <a:r>
              <a:rPr lang="en-US" sz="2800" dirty="0">
                <a:latin typeface="Arial" panose="020B0604020202020204" pitchFamily="34" charset="0"/>
              </a:rPr>
              <a:t>What data is already out there?</a:t>
            </a:r>
          </a:p>
          <a:p>
            <a:pPr marL="457200" indent="-457200">
              <a:buFont typeface="Arial" panose="020B0604020202020204" pitchFamily="34" charset="0"/>
              <a:buChar char="•"/>
              <a:defRPr/>
            </a:pPr>
            <a:r>
              <a:rPr lang="en-US" sz="2800" dirty="0">
                <a:latin typeface="Arial" panose="020B0604020202020204" pitchFamily="34" charset="0"/>
              </a:rPr>
              <a:t>If you only have a few years of data collected, what is your plan for future data collection?</a:t>
            </a:r>
          </a:p>
          <a:p>
            <a:pPr marL="457200" indent="-457200">
              <a:buFont typeface="Arial" panose="020B0604020202020204" pitchFamily="34" charset="0"/>
              <a:buChar char="•"/>
              <a:defRPr/>
            </a:pPr>
            <a:r>
              <a:rPr lang="en-US" sz="2800" dirty="0">
                <a:latin typeface="Arial" panose="020B0604020202020204" pitchFamily="34" charset="0"/>
              </a:rPr>
              <a:t>How did you analyze the data?</a:t>
            </a:r>
          </a:p>
          <a:p>
            <a:pPr marL="457200" indent="-457200">
              <a:buFont typeface="Arial" panose="020B0604020202020204" pitchFamily="34" charset="0"/>
              <a:buChar char="•"/>
              <a:defRPr/>
            </a:pPr>
            <a:r>
              <a:rPr lang="en-US" sz="2800" dirty="0">
                <a:latin typeface="Arial" panose="020B0604020202020204" pitchFamily="34" charset="0"/>
              </a:rPr>
              <a:t>What method did you use?</a:t>
            </a:r>
          </a:p>
          <a:p>
            <a:pPr marL="457200" indent="-457200">
              <a:buFont typeface="Arial" panose="020B0604020202020204" pitchFamily="34" charset="0"/>
              <a:buChar char="•"/>
              <a:defRPr/>
            </a:pPr>
            <a:r>
              <a:rPr lang="en-US" sz="2800" dirty="0">
                <a:latin typeface="Arial" panose="020B0604020202020204" pitchFamily="34" charset="0"/>
              </a:rPr>
              <a:t>Did you go into a discussion about your method used?</a:t>
            </a:r>
          </a:p>
          <a:p>
            <a:pPr>
              <a:defRPr/>
            </a:pPr>
            <a:endParaRPr lang="en-US" dirty="0">
              <a:latin typeface="Arial" panose="020B0604020202020204" pitchFamily="34" charset="0"/>
            </a:endParaRPr>
          </a:p>
        </p:txBody>
      </p:sp>
      <p:pic>
        <p:nvPicPr>
          <p:cNvPr id="33795" name="Picture 2053" descr="dnrlogo_medium_trans"/>
          <p:cNvPicPr>
            <a:picLocks noChangeAspect="1" noChangeArrowheads="1"/>
          </p:cNvPicPr>
          <p:nvPr/>
        </p:nvPicPr>
        <p:blipFill>
          <a:blip r:embed="rId3" cstate="print"/>
          <a:srcRect/>
          <a:stretch>
            <a:fillRect/>
          </a:stretch>
        </p:blipFill>
        <p:spPr bwMode="auto">
          <a:xfrm>
            <a:off x="7848600" y="76200"/>
            <a:ext cx="1125538" cy="114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4"/>
          <p:cNvPicPr>
            <a:picLocks noGrp="1"/>
          </p:cNvPicPr>
          <p:nvPr>
            <p:ph idx="1"/>
          </p:nvPr>
        </p:nvPicPr>
        <p:blipFill>
          <a:blip r:embed="rId4" cstate="print"/>
          <a:srcRect/>
          <a:stretch>
            <a:fillRect/>
          </a:stretch>
        </p:blipFill>
        <p:spPr>
          <a:xfrm>
            <a:off x="685800" y="3352800"/>
            <a:ext cx="5105400" cy="3030538"/>
          </a:xfrm>
        </p:spPr>
      </p:pic>
      <p:graphicFrame>
        <p:nvGraphicFramePr>
          <p:cNvPr id="35843" name="Object 5"/>
          <p:cNvGraphicFramePr>
            <a:graphicFrameLocks noChangeAspect="1"/>
          </p:cNvGraphicFramePr>
          <p:nvPr/>
        </p:nvGraphicFramePr>
        <p:xfrm>
          <a:off x="2971800" y="457200"/>
          <a:ext cx="5994400" cy="2971800"/>
        </p:xfrm>
        <a:graphic>
          <a:graphicData uri="http://schemas.openxmlformats.org/presentationml/2006/ole">
            <mc:AlternateContent xmlns:mc="http://schemas.openxmlformats.org/markup-compatibility/2006">
              <mc:Choice xmlns:v="urn:schemas-microsoft-com:vml" Requires="v">
                <p:oleObj spid="_x0000_s35844" name="Document" r:id="rId6" imgW="5993779" imgH="2688538" progId="Word.Document.12">
                  <p:embed/>
                </p:oleObj>
              </mc:Choice>
              <mc:Fallback>
                <p:oleObj name="Document" r:id="rId6" imgW="5993779" imgH="2688538" progId="Word.Document.1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57200"/>
                        <a:ext cx="5994400"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844" name="Picture 2053" descr="dnrlogo_medium_trans"/>
          <p:cNvPicPr>
            <a:picLocks noChangeAspect="1" noChangeArrowheads="1"/>
          </p:cNvPicPr>
          <p:nvPr/>
        </p:nvPicPr>
        <p:blipFill>
          <a:blip r:embed="rId8" cstate="print"/>
          <a:srcRect/>
          <a:stretch>
            <a:fillRect/>
          </a:stretch>
        </p:blipFill>
        <p:spPr bwMode="auto">
          <a:xfrm>
            <a:off x="304800" y="228600"/>
            <a:ext cx="1125538" cy="1143000"/>
          </a:xfrm>
          <a:prstGeom prst="rect">
            <a:avLst/>
          </a:prstGeom>
          <a:noFill/>
          <a:ln w="9525">
            <a:noFill/>
            <a:miter lim="800000"/>
            <a:headEnd/>
            <a:tailEnd/>
          </a:ln>
        </p:spPr>
      </p:pic>
      <p:sp>
        <p:nvSpPr>
          <p:cNvPr id="35845" name="TextBox 1"/>
          <p:cNvSpPr txBox="1">
            <a:spLocks noChangeArrowheads="1"/>
          </p:cNvSpPr>
          <p:nvPr/>
        </p:nvSpPr>
        <p:spPr bwMode="auto">
          <a:xfrm>
            <a:off x="152400" y="1524000"/>
            <a:ext cx="2514600" cy="1692275"/>
          </a:xfrm>
          <a:prstGeom prst="rect">
            <a:avLst/>
          </a:prstGeom>
          <a:noFill/>
          <a:ln w="9525">
            <a:noFill/>
            <a:miter lim="800000"/>
            <a:headEnd/>
            <a:tailEnd/>
          </a:ln>
        </p:spPr>
        <p:txBody>
          <a:bodyPr>
            <a:spAutoFit/>
          </a:bodyPr>
          <a:lstStyle/>
          <a:p>
            <a:pPr algn="ctr"/>
            <a:r>
              <a:rPr lang="en-US" altLang="en-US" sz="2600"/>
              <a:t>Examples of justifying  the chosen method of analysis</a:t>
            </a:r>
          </a:p>
        </p:txBody>
      </p:sp>
      <p:sp>
        <p:nvSpPr>
          <p:cNvPr id="35846" name="TextBox 2"/>
          <p:cNvSpPr txBox="1">
            <a:spLocks noChangeArrowheads="1"/>
          </p:cNvSpPr>
          <p:nvPr/>
        </p:nvSpPr>
        <p:spPr bwMode="auto">
          <a:xfrm>
            <a:off x="6172200" y="3657600"/>
            <a:ext cx="2590800" cy="1477963"/>
          </a:xfrm>
          <a:prstGeom prst="rect">
            <a:avLst/>
          </a:prstGeom>
          <a:noFill/>
          <a:ln w="9525">
            <a:noFill/>
            <a:miter lim="800000"/>
            <a:headEnd/>
            <a:tailEnd/>
          </a:ln>
        </p:spPr>
        <p:txBody>
          <a:bodyPr>
            <a:spAutoFit/>
          </a:bodyPr>
          <a:lstStyle/>
          <a:p>
            <a:pPr algn="ctr"/>
            <a:r>
              <a:rPr lang="en-US" altLang="en-US"/>
              <a:t>Stream systems with limited data or ungagged data can be used, but must be justified.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37891"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37892"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37893"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37894" name="TextBox 5"/>
          <p:cNvSpPr txBox="1">
            <a:spLocks noChangeArrowheads="1"/>
          </p:cNvSpPr>
          <p:nvPr/>
        </p:nvSpPr>
        <p:spPr bwMode="auto">
          <a:xfrm>
            <a:off x="1600200" y="228600"/>
            <a:ext cx="7086600" cy="461963"/>
          </a:xfrm>
          <a:prstGeom prst="rect">
            <a:avLst/>
          </a:prstGeom>
          <a:noFill/>
          <a:ln w="9525">
            <a:noFill/>
            <a:miter lim="800000"/>
            <a:headEnd/>
            <a:tailEnd/>
          </a:ln>
        </p:spPr>
        <p:txBody>
          <a:bodyPr>
            <a:spAutoFit/>
          </a:bodyPr>
          <a:lstStyle/>
          <a:p>
            <a:pPr algn="ctr" eaLnBrk="1" hangingPunct="1"/>
            <a:r>
              <a:rPr lang="en-US" altLang="en-US" sz="2400"/>
              <a:t>Review:  Water Allocations and Flow Discussions</a:t>
            </a:r>
          </a:p>
        </p:txBody>
      </p:sp>
      <p:graphicFrame>
        <p:nvGraphicFramePr>
          <p:cNvPr id="7" name="Table 6"/>
          <p:cNvGraphicFramePr>
            <a:graphicFrameLocks noGrp="1"/>
          </p:cNvGraphicFramePr>
          <p:nvPr/>
        </p:nvGraphicFramePr>
        <p:xfrm>
          <a:off x="3810000" y="1371600"/>
          <a:ext cx="5105400" cy="5105399"/>
        </p:xfrm>
        <a:graphic>
          <a:graphicData uri="http://schemas.openxmlformats.org/drawingml/2006/table">
            <a:tbl>
              <a:tblPr firstRow="1" bandRow="1">
                <a:effectLst/>
                <a:tableStyleId>{0660B408-B3CF-4A94-85FC-2B1E0A45F4A2}</a:tableStyleId>
              </a:tblPr>
              <a:tblGrid>
                <a:gridCol w="2552700">
                  <a:extLst>
                    <a:ext uri="{9D8B030D-6E8A-4147-A177-3AD203B41FA5}">
                      <a16:colId xmlns="" xmlns:a16="http://schemas.microsoft.com/office/drawing/2014/main" val="20000"/>
                    </a:ext>
                  </a:extLst>
                </a:gridCol>
                <a:gridCol w="2552700">
                  <a:extLst>
                    <a:ext uri="{9D8B030D-6E8A-4147-A177-3AD203B41FA5}">
                      <a16:colId xmlns="" xmlns:a16="http://schemas.microsoft.com/office/drawing/2014/main" val="20001"/>
                    </a:ext>
                  </a:extLst>
                </a:gridCol>
              </a:tblGrid>
              <a:tr h="392723">
                <a:tc>
                  <a:txBody>
                    <a:bodyPr/>
                    <a:lstStyle/>
                    <a:p>
                      <a:pPr algn="ctr"/>
                      <a:r>
                        <a:rPr lang="en-US" sz="1800" dirty="0"/>
                        <a:t>Time Period</a:t>
                      </a:r>
                    </a:p>
                  </a:txBody>
                  <a:tcPr/>
                </a:tc>
                <a:tc>
                  <a:txBody>
                    <a:bodyPr/>
                    <a:lstStyle/>
                    <a:p>
                      <a:pPr algn="ctr"/>
                      <a:r>
                        <a:rPr lang="en-US" sz="1800" dirty="0"/>
                        <a:t>Flow Request</a:t>
                      </a:r>
                      <a:r>
                        <a:rPr lang="en-US" sz="1800" baseline="0" dirty="0"/>
                        <a:t> (</a:t>
                      </a:r>
                      <a:r>
                        <a:rPr lang="en-US" sz="1800" baseline="0" dirty="0" err="1"/>
                        <a:t>cfs</a:t>
                      </a:r>
                      <a:r>
                        <a:rPr lang="en-US" sz="1800" baseline="0" dirty="0"/>
                        <a:t>)</a:t>
                      </a:r>
                      <a:endParaRPr lang="en-US" sz="1800" dirty="0"/>
                    </a:p>
                  </a:txBody>
                  <a:tcPr/>
                </a:tc>
                <a:extLst>
                  <a:ext uri="{0D108BD9-81ED-4DB2-BD59-A6C34878D82A}">
                    <a16:rowId xmlns="" xmlns:a16="http://schemas.microsoft.com/office/drawing/2014/main" val="10000"/>
                  </a:ext>
                </a:extLst>
              </a:tr>
              <a:tr h="392723">
                <a:tc>
                  <a:txBody>
                    <a:bodyPr/>
                    <a:lstStyle/>
                    <a:p>
                      <a:pPr algn="ctr"/>
                      <a:r>
                        <a:rPr lang="en-US" sz="1800" dirty="0"/>
                        <a:t>January</a:t>
                      </a:r>
                    </a:p>
                  </a:txBody>
                  <a:tcPr/>
                </a:tc>
                <a:tc>
                  <a:txBody>
                    <a:bodyPr/>
                    <a:lstStyle/>
                    <a:p>
                      <a:pPr algn="ctr"/>
                      <a:r>
                        <a:rPr lang="en-US" sz="1800" dirty="0"/>
                        <a:t>13,000</a:t>
                      </a:r>
                    </a:p>
                  </a:txBody>
                  <a:tcPr/>
                </a:tc>
                <a:extLst>
                  <a:ext uri="{0D108BD9-81ED-4DB2-BD59-A6C34878D82A}">
                    <a16:rowId xmlns="" xmlns:a16="http://schemas.microsoft.com/office/drawing/2014/main" val="10001"/>
                  </a:ext>
                </a:extLst>
              </a:tr>
              <a:tr h="392723">
                <a:tc>
                  <a:txBody>
                    <a:bodyPr/>
                    <a:lstStyle/>
                    <a:p>
                      <a:pPr algn="ctr"/>
                      <a:r>
                        <a:rPr lang="en-US" sz="1800" dirty="0"/>
                        <a:t>February</a:t>
                      </a:r>
                    </a:p>
                  </a:txBody>
                  <a:tcPr/>
                </a:tc>
                <a:tc>
                  <a:txBody>
                    <a:bodyPr/>
                    <a:lstStyle/>
                    <a:p>
                      <a:pPr algn="ctr"/>
                      <a:r>
                        <a:rPr lang="en-US" sz="1800" dirty="0"/>
                        <a:t>11,000</a:t>
                      </a:r>
                    </a:p>
                  </a:txBody>
                  <a:tcPr/>
                </a:tc>
                <a:extLst>
                  <a:ext uri="{0D108BD9-81ED-4DB2-BD59-A6C34878D82A}">
                    <a16:rowId xmlns="" xmlns:a16="http://schemas.microsoft.com/office/drawing/2014/main" val="10002"/>
                  </a:ext>
                </a:extLst>
              </a:tr>
              <a:tr h="392723">
                <a:tc>
                  <a:txBody>
                    <a:bodyPr/>
                    <a:lstStyle/>
                    <a:p>
                      <a:pPr algn="ctr"/>
                      <a:r>
                        <a:rPr lang="en-US" sz="1800" dirty="0"/>
                        <a:t>March</a:t>
                      </a:r>
                    </a:p>
                  </a:txBody>
                  <a:tcPr/>
                </a:tc>
                <a:tc>
                  <a:txBody>
                    <a:bodyPr/>
                    <a:lstStyle/>
                    <a:p>
                      <a:pPr algn="ctr"/>
                      <a:r>
                        <a:rPr lang="en-US" sz="1800" dirty="0"/>
                        <a:t>10,712</a:t>
                      </a:r>
                    </a:p>
                  </a:txBody>
                  <a:tcPr/>
                </a:tc>
                <a:extLst>
                  <a:ext uri="{0D108BD9-81ED-4DB2-BD59-A6C34878D82A}">
                    <a16:rowId xmlns="" xmlns:a16="http://schemas.microsoft.com/office/drawing/2014/main" val="10003"/>
                  </a:ext>
                </a:extLst>
              </a:tr>
              <a:tr h="392723">
                <a:tc>
                  <a:txBody>
                    <a:bodyPr/>
                    <a:lstStyle/>
                    <a:p>
                      <a:pPr algn="ctr"/>
                      <a:r>
                        <a:rPr lang="en-US" sz="1800" dirty="0"/>
                        <a:t>April</a:t>
                      </a:r>
                    </a:p>
                  </a:txBody>
                  <a:tcPr/>
                </a:tc>
                <a:tc>
                  <a:txBody>
                    <a:bodyPr/>
                    <a:lstStyle/>
                    <a:p>
                      <a:pPr algn="ctr"/>
                      <a:r>
                        <a:rPr lang="en-US" sz="1800" dirty="0"/>
                        <a:t>10,712</a:t>
                      </a:r>
                    </a:p>
                  </a:txBody>
                  <a:tcPr/>
                </a:tc>
                <a:extLst>
                  <a:ext uri="{0D108BD9-81ED-4DB2-BD59-A6C34878D82A}">
                    <a16:rowId xmlns="" xmlns:a16="http://schemas.microsoft.com/office/drawing/2014/main" val="10004"/>
                  </a:ext>
                </a:extLst>
              </a:tr>
              <a:tr h="392723">
                <a:tc>
                  <a:txBody>
                    <a:bodyPr/>
                    <a:lstStyle/>
                    <a:p>
                      <a:pPr algn="ctr"/>
                      <a:r>
                        <a:rPr lang="en-US" sz="1800" dirty="0"/>
                        <a:t>May</a:t>
                      </a:r>
                    </a:p>
                  </a:txBody>
                  <a:tcPr/>
                </a:tc>
                <a:tc>
                  <a:txBody>
                    <a:bodyPr/>
                    <a:lstStyle/>
                    <a:p>
                      <a:pPr algn="ctr"/>
                      <a:r>
                        <a:rPr lang="en-US" sz="1800" dirty="0"/>
                        <a:t>11,000</a:t>
                      </a:r>
                    </a:p>
                  </a:txBody>
                  <a:tcPr/>
                </a:tc>
                <a:extLst>
                  <a:ext uri="{0D108BD9-81ED-4DB2-BD59-A6C34878D82A}">
                    <a16:rowId xmlns="" xmlns:a16="http://schemas.microsoft.com/office/drawing/2014/main" val="10005"/>
                  </a:ext>
                </a:extLst>
              </a:tr>
              <a:tr h="392723">
                <a:tc>
                  <a:txBody>
                    <a:bodyPr/>
                    <a:lstStyle/>
                    <a:p>
                      <a:pPr algn="ctr"/>
                      <a:r>
                        <a:rPr lang="en-US" sz="1800" dirty="0"/>
                        <a:t>June</a:t>
                      </a:r>
                    </a:p>
                  </a:txBody>
                  <a:tcPr/>
                </a:tc>
                <a:tc>
                  <a:txBody>
                    <a:bodyPr/>
                    <a:lstStyle/>
                    <a:p>
                      <a:pPr algn="ctr"/>
                      <a:r>
                        <a:rPr lang="en-US" sz="1800" dirty="0"/>
                        <a:t>13,500</a:t>
                      </a:r>
                    </a:p>
                  </a:txBody>
                  <a:tcPr/>
                </a:tc>
                <a:extLst>
                  <a:ext uri="{0D108BD9-81ED-4DB2-BD59-A6C34878D82A}">
                    <a16:rowId xmlns="" xmlns:a16="http://schemas.microsoft.com/office/drawing/2014/main" val="10006"/>
                  </a:ext>
                </a:extLst>
              </a:tr>
              <a:tr h="392723">
                <a:tc>
                  <a:txBody>
                    <a:bodyPr/>
                    <a:lstStyle/>
                    <a:p>
                      <a:pPr algn="ctr"/>
                      <a:r>
                        <a:rPr lang="en-US" sz="1800" dirty="0"/>
                        <a:t>July</a:t>
                      </a:r>
                    </a:p>
                  </a:txBody>
                  <a:tcPr/>
                </a:tc>
                <a:tc>
                  <a:txBody>
                    <a:bodyPr/>
                    <a:lstStyle/>
                    <a:p>
                      <a:pPr algn="ctr"/>
                      <a:r>
                        <a:rPr lang="en-US" sz="1800" dirty="0"/>
                        <a:t>17,900</a:t>
                      </a:r>
                    </a:p>
                  </a:txBody>
                  <a:tcPr/>
                </a:tc>
                <a:extLst>
                  <a:ext uri="{0D108BD9-81ED-4DB2-BD59-A6C34878D82A}">
                    <a16:rowId xmlns="" xmlns:a16="http://schemas.microsoft.com/office/drawing/2014/main" val="10007"/>
                  </a:ext>
                </a:extLst>
              </a:tr>
              <a:tr h="392723">
                <a:tc>
                  <a:txBody>
                    <a:bodyPr/>
                    <a:lstStyle/>
                    <a:p>
                      <a:pPr algn="ctr"/>
                      <a:r>
                        <a:rPr lang="en-US" sz="1800" dirty="0"/>
                        <a:t>August</a:t>
                      </a:r>
                    </a:p>
                  </a:txBody>
                  <a:tcPr/>
                </a:tc>
                <a:tc>
                  <a:txBody>
                    <a:bodyPr/>
                    <a:lstStyle/>
                    <a:p>
                      <a:pPr algn="ctr"/>
                      <a:r>
                        <a:rPr lang="en-US" sz="1800" dirty="0"/>
                        <a:t>17,900</a:t>
                      </a:r>
                    </a:p>
                  </a:txBody>
                  <a:tcPr/>
                </a:tc>
                <a:extLst>
                  <a:ext uri="{0D108BD9-81ED-4DB2-BD59-A6C34878D82A}">
                    <a16:rowId xmlns="" xmlns:a16="http://schemas.microsoft.com/office/drawing/2014/main" val="10008"/>
                  </a:ext>
                </a:extLst>
              </a:tr>
              <a:tr h="392723">
                <a:tc>
                  <a:txBody>
                    <a:bodyPr/>
                    <a:lstStyle/>
                    <a:p>
                      <a:pPr algn="ctr"/>
                      <a:r>
                        <a:rPr lang="en-US" sz="1800" dirty="0"/>
                        <a:t>September</a:t>
                      </a:r>
                    </a:p>
                  </a:txBody>
                  <a:tcPr/>
                </a:tc>
                <a:tc>
                  <a:txBody>
                    <a:bodyPr/>
                    <a:lstStyle/>
                    <a:p>
                      <a:pPr algn="ctr"/>
                      <a:r>
                        <a:rPr lang="en-US" sz="1800" dirty="0"/>
                        <a:t>17,900</a:t>
                      </a:r>
                    </a:p>
                  </a:txBody>
                  <a:tcPr/>
                </a:tc>
                <a:extLst>
                  <a:ext uri="{0D108BD9-81ED-4DB2-BD59-A6C34878D82A}">
                    <a16:rowId xmlns="" xmlns:a16="http://schemas.microsoft.com/office/drawing/2014/main" val="10009"/>
                  </a:ext>
                </a:extLst>
              </a:tr>
              <a:tr h="392723">
                <a:tc>
                  <a:txBody>
                    <a:bodyPr/>
                    <a:lstStyle/>
                    <a:p>
                      <a:pPr algn="ctr"/>
                      <a:r>
                        <a:rPr lang="en-US" sz="1800" dirty="0"/>
                        <a:t>October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17,900</a:t>
                      </a:r>
                    </a:p>
                  </a:txBody>
                  <a:tcPr/>
                </a:tc>
                <a:extLst>
                  <a:ext uri="{0D108BD9-81ED-4DB2-BD59-A6C34878D82A}">
                    <a16:rowId xmlns="" xmlns:a16="http://schemas.microsoft.com/office/drawing/2014/main" val="10010"/>
                  </a:ext>
                </a:extLst>
              </a:tr>
              <a:tr h="392723">
                <a:tc>
                  <a:txBody>
                    <a:bodyPr/>
                    <a:lstStyle/>
                    <a:p>
                      <a:pPr algn="ctr"/>
                      <a:r>
                        <a:rPr lang="en-US" sz="1800" dirty="0"/>
                        <a:t>November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17,900</a:t>
                      </a:r>
                    </a:p>
                  </a:txBody>
                  <a:tcPr/>
                </a:tc>
                <a:extLst>
                  <a:ext uri="{0D108BD9-81ED-4DB2-BD59-A6C34878D82A}">
                    <a16:rowId xmlns="" xmlns:a16="http://schemas.microsoft.com/office/drawing/2014/main" val="10011"/>
                  </a:ext>
                </a:extLst>
              </a:tr>
              <a:tr h="392723">
                <a:tc>
                  <a:txBody>
                    <a:bodyPr/>
                    <a:lstStyle/>
                    <a:p>
                      <a:pPr algn="ctr"/>
                      <a:r>
                        <a:rPr lang="en-US" sz="1800" dirty="0"/>
                        <a:t>December</a:t>
                      </a:r>
                    </a:p>
                  </a:txBody>
                  <a:tcPr/>
                </a:tc>
                <a:tc>
                  <a:txBody>
                    <a:bodyPr/>
                    <a:lstStyle/>
                    <a:p>
                      <a:pPr algn="ctr"/>
                      <a:r>
                        <a:rPr lang="en-US" sz="1800" dirty="0"/>
                        <a:t>15,000</a:t>
                      </a:r>
                    </a:p>
                  </a:txBody>
                  <a:tcPr/>
                </a:tc>
                <a:extLst>
                  <a:ext uri="{0D108BD9-81ED-4DB2-BD59-A6C34878D82A}">
                    <a16:rowId xmlns="" xmlns:a16="http://schemas.microsoft.com/office/drawing/2014/main" val="10012"/>
                  </a:ext>
                </a:extLst>
              </a:tr>
            </a:tbl>
          </a:graphicData>
        </a:graphic>
      </p:graphicFrame>
      <p:sp>
        <p:nvSpPr>
          <p:cNvPr id="27682" name="TextBox 7"/>
          <p:cNvSpPr txBox="1">
            <a:spLocks noChangeArrowheads="1"/>
          </p:cNvSpPr>
          <p:nvPr/>
        </p:nvSpPr>
        <p:spPr bwMode="auto">
          <a:xfrm>
            <a:off x="304800" y="1400175"/>
            <a:ext cx="32004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defRPr/>
            </a:pPr>
            <a:r>
              <a:rPr lang="en-US" altLang="en-US" sz="2000" dirty="0"/>
              <a:t>Requested flows are reviewed</a:t>
            </a:r>
          </a:p>
          <a:p>
            <a:pPr eaLnBrk="1" hangingPunct="1">
              <a:defRPr/>
            </a:pPr>
            <a:endParaRPr lang="en-US" altLang="en-US" sz="2000" dirty="0"/>
          </a:p>
          <a:p>
            <a:pPr eaLnBrk="1" hangingPunct="1">
              <a:buFont typeface="Arial" panose="020B0604020202020204" pitchFamily="34" charset="0"/>
              <a:buChar char="•"/>
              <a:defRPr/>
            </a:pPr>
            <a:r>
              <a:rPr lang="en-US" altLang="en-US" sz="2000" dirty="0"/>
              <a:t>Prior appropriators are reviewed</a:t>
            </a:r>
          </a:p>
          <a:p>
            <a:pPr eaLnBrk="1" hangingPunct="1">
              <a:defRPr/>
            </a:pPr>
            <a:endParaRPr lang="en-US" altLang="en-US" sz="2000" dirty="0"/>
          </a:p>
          <a:p>
            <a:pPr eaLnBrk="1" hangingPunct="1">
              <a:buFont typeface="Arial" panose="020B0604020202020204" pitchFamily="34" charset="0"/>
              <a:buChar char="•"/>
              <a:defRPr/>
            </a:pPr>
            <a:r>
              <a:rPr lang="en-US" altLang="en-US" sz="2000" dirty="0"/>
              <a:t>Discharge data reviewed</a:t>
            </a:r>
          </a:p>
          <a:p>
            <a:pPr marL="0" indent="0" eaLnBrk="1" hangingPunct="1">
              <a:defRPr/>
            </a:pPr>
            <a:endParaRPr lang="en-US" altLang="en-US" sz="2000" dirty="0"/>
          </a:p>
          <a:p>
            <a:pPr eaLnBrk="1" hangingPunct="1">
              <a:buFont typeface="Arial" panose="020B0604020202020204" pitchFamily="34" charset="0"/>
              <a:buChar char="•"/>
              <a:defRPr/>
            </a:pPr>
            <a:r>
              <a:rPr lang="en-US" altLang="en-US" sz="2000" dirty="0"/>
              <a:t>Notice is issued based on requested flows</a:t>
            </a:r>
          </a:p>
          <a:p>
            <a:pPr eaLnBrk="1" hangingPunct="1">
              <a:buFont typeface="Arial" panose="020B0604020202020204" pitchFamily="34" charset="0"/>
              <a:buChar char="•"/>
              <a:defRPr/>
            </a:pPr>
            <a:endParaRPr lang="en-US" altLang="en-US" sz="2000" dirty="0"/>
          </a:p>
          <a:p>
            <a:pPr eaLnBrk="1" hangingPunct="1">
              <a:buFont typeface="Arial" panose="020B0604020202020204" pitchFamily="34" charset="0"/>
              <a:buChar char="•"/>
              <a:defRPr/>
            </a:pPr>
            <a:r>
              <a:rPr lang="en-US" altLang="en-US" sz="2000" dirty="0"/>
              <a:t>Flow discussions begin</a:t>
            </a:r>
          </a:p>
          <a:p>
            <a:pPr eaLnBrk="1" hangingPunct="1">
              <a:buFont typeface="Arial" panose="020B0604020202020204" pitchFamily="34" charset="0"/>
              <a:buChar char="•"/>
              <a:defRPr/>
            </a:pPr>
            <a:endParaRPr lang="en-US" altLang="en-US" sz="2000" dirty="0"/>
          </a:p>
          <a:p>
            <a:pPr eaLnBrk="1" hangingPunct="1">
              <a:buFont typeface="Arial" panose="020B0604020202020204" pitchFamily="34" charset="0"/>
              <a:buChar char="•"/>
              <a:defRPr/>
            </a:pPr>
            <a:r>
              <a:rPr lang="en-US" altLang="en-US" sz="2000" dirty="0"/>
              <a:t>Flows are finalized</a:t>
            </a:r>
          </a:p>
          <a:p>
            <a:pPr eaLnBrk="1" hangingPunct="1">
              <a:buFont typeface="Arial" panose="020B0604020202020204" pitchFamily="34" charset="0"/>
              <a:buChar char="•"/>
              <a:defRPr/>
            </a:pPr>
            <a:endParaRPr lang="en-US" altLang="en-US" sz="2000" dirty="0"/>
          </a:p>
          <a:p>
            <a:pPr eaLnBrk="1" hangingPunct="1">
              <a:defRPr/>
            </a:pPr>
            <a:endParaRPr lang="en-US" altLang="en-US" dirty="0"/>
          </a:p>
        </p:txBody>
      </p:sp>
      <p:sp>
        <p:nvSpPr>
          <p:cNvPr id="37923" name="TextBox 1"/>
          <p:cNvSpPr txBox="1">
            <a:spLocks noChangeArrowheads="1"/>
          </p:cNvSpPr>
          <p:nvPr/>
        </p:nvSpPr>
        <p:spPr bwMode="auto">
          <a:xfrm>
            <a:off x="4000500" y="1016000"/>
            <a:ext cx="4724400" cy="369888"/>
          </a:xfrm>
          <a:prstGeom prst="rect">
            <a:avLst/>
          </a:prstGeom>
          <a:noFill/>
          <a:ln w="9525">
            <a:noFill/>
            <a:miter lim="800000"/>
            <a:headEnd/>
            <a:tailEnd/>
          </a:ln>
        </p:spPr>
        <p:txBody>
          <a:bodyPr>
            <a:spAutoFit/>
          </a:bodyPr>
          <a:lstStyle/>
          <a:p>
            <a:pPr algn="ctr"/>
            <a:r>
              <a:rPr lang="en-US" altLang="en-US"/>
              <a:t>Example of Time Period Requests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39939"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39940"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39941"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6" name="Rectangle 2"/>
          <p:cNvSpPr txBox="1">
            <a:spLocks noChangeArrowheads="1"/>
          </p:cNvSpPr>
          <p:nvPr/>
        </p:nvSpPr>
        <p:spPr>
          <a:xfrm>
            <a:off x="609600" y="152400"/>
            <a:ext cx="8229600" cy="865188"/>
          </a:xfrm>
          <a:prstGeom prst="rect">
            <a:avLst/>
          </a:prstGeom>
        </p:spPr>
        <p:txBody>
          <a:bodyPr>
            <a:normAutofit fontScale="97500"/>
          </a:bodyPr>
          <a:lstStyle/>
          <a:p>
            <a:pPr algn="ctr" eaLnBrk="1" fontAlgn="auto" hangingPunct="1">
              <a:spcAft>
                <a:spcPts val="0"/>
              </a:spcAft>
              <a:defRPr/>
            </a:pPr>
            <a:r>
              <a:rPr lang="en-US" sz="4000" dirty="0">
                <a:latin typeface="+mj-lt"/>
                <a:ea typeface="+mj-ea"/>
                <a:cs typeface="+mj-cs"/>
              </a:rPr>
              <a:t>Agency &amp; Public Notice</a:t>
            </a:r>
            <a:endParaRPr lang="en-US" dirty="0">
              <a:latin typeface="+mj-lt"/>
              <a:ea typeface="+mj-ea"/>
              <a:cs typeface="+mj-cs"/>
            </a:endParaRPr>
          </a:p>
        </p:txBody>
      </p:sp>
      <p:sp>
        <p:nvSpPr>
          <p:cNvPr id="39943" name="TextBox 6"/>
          <p:cNvSpPr txBox="1">
            <a:spLocks noChangeArrowheads="1"/>
          </p:cNvSpPr>
          <p:nvPr/>
        </p:nvSpPr>
        <p:spPr bwMode="auto">
          <a:xfrm>
            <a:off x="3505200" y="762000"/>
            <a:ext cx="2438400" cy="369888"/>
          </a:xfrm>
          <a:prstGeom prst="rect">
            <a:avLst/>
          </a:prstGeom>
          <a:noFill/>
          <a:ln w="9525">
            <a:noFill/>
            <a:miter lim="800000"/>
            <a:headEnd/>
            <a:tailEnd/>
          </a:ln>
        </p:spPr>
        <p:txBody>
          <a:bodyPr>
            <a:spAutoFit/>
          </a:bodyPr>
          <a:lstStyle/>
          <a:p>
            <a:pPr algn="ctr" eaLnBrk="1" hangingPunct="1"/>
            <a:r>
              <a:rPr lang="en-US" altLang="en-US"/>
              <a:t>11 AAC 93.080</a:t>
            </a:r>
          </a:p>
        </p:txBody>
      </p:sp>
      <p:sp>
        <p:nvSpPr>
          <p:cNvPr id="8" name="Rectangle 3"/>
          <p:cNvSpPr txBox="1">
            <a:spLocks noChangeArrowheads="1"/>
          </p:cNvSpPr>
          <p:nvPr/>
        </p:nvSpPr>
        <p:spPr>
          <a:xfrm>
            <a:off x="449263" y="1349375"/>
            <a:ext cx="8458200" cy="5257800"/>
          </a:xfrm>
          <a:prstGeom prst="rect">
            <a:avLst/>
          </a:prstGeom>
        </p:spPr>
        <p:txBody>
          <a:bodyPr/>
          <a:lstStyle/>
          <a:p>
            <a:pPr marL="609600" indent="-609600" eaLnBrk="1" hangingPunct="1">
              <a:lnSpc>
                <a:spcPct val="90000"/>
              </a:lnSpc>
              <a:spcBef>
                <a:spcPct val="20000"/>
              </a:spcBef>
              <a:buFont typeface="Wingdings" pitchFamily="2" charset="2"/>
              <a:buNone/>
              <a:defRPr/>
            </a:pPr>
            <a:r>
              <a:rPr lang="en-US" sz="2600" u="sng" dirty="0">
                <a:latin typeface="+mn-lt"/>
              </a:rPr>
              <a:t>Notice goes to:</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Newspapers</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Alaska Online Public Notice System</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Certified mail to prior appropriators of the same source</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Those formally requesting notice</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Land owners</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Local Governments</a:t>
            </a:r>
          </a:p>
          <a:p>
            <a:pPr marL="990600" lvl="1" indent="-533400" eaLnBrk="1" hangingPunct="1">
              <a:lnSpc>
                <a:spcPct val="90000"/>
              </a:lnSpc>
              <a:spcBef>
                <a:spcPct val="20000"/>
              </a:spcBef>
              <a:buSzPct val="90000"/>
              <a:buFont typeface="Wingdings" pitchFamily="2" charset="2"/>
              <a:buAutoNum type="arabicPeriod"/>
              <a:defRPr/>
            </a:pPr>
            <a:r>
              <a:rPr lang="en-US" sz="2600" dirty="0">
                <a:latin typeface="+mn-lt"/>
              </a:rPr>
              <a:t>Post Offices</a:t>
            </a:r>
          </a:p>
          <a:p>
            <a:pPr marL="609600" indent="-609600" eaLnBrk="1" hangingPunct="1">
              <a:lnSpc>
                <a:spcPct val="90000"/>
              </a:lnSpc>
              <a:spcBef>
                <a:spcPct val="20000"/>
              </a:spcBef>
              <a:buFont typeface="Wingdings" pitchFamily="2" charset="2"/>
              <a:buNone/>
              <a:defRPr/>
            </a:pPr>
            <a:endParaRPr lang="en-US" sz="1000" dirty="0">
              <a:latin typeface="+mn-lt"/>
            </a:endParaRPr>
          </a:p>
          <a:p>
            <a:pPr marL="609600" indent="-609600" eaLnBrk="1" hangingPunct="1">
              <a:lnSpc>
                <a:spcPct val="90000"/>
              </a:lnSpc>
              <a:spcBef>
                <a:spcPct val="20000"/>
              </a:spcBef>
              <a:buFont typeface="Wingdings" pitchFamily="2" charset="2"/>
              <a:buNone/>
              <a:defRPr/>
            </a:pPr>
            <a:r>
              <a:rPr lang="en-US" sz="2600" dirty="0">
                <a:latin typeface="+mn-lt"/>
              </a:rPr>
              <a:t>Within 15 days of publication/service of notice, any person may file written comments with ADNR (AS 46.15.133 (a))</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41987"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41988"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41989"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41990" name="Rectangle 5"/>
          <p:cNvSpPr>
            <a:spLocks noChangeArrowheads="1"/>
          </p:cNvSpPr>
          <p:nvPr/>
        </p:nvSpPr>
        <p:spPr bwMode="auto">
          <a:xfrm>
            <a:off x="1600200" y="152400"/>
            <a:ext cx="7162800" cy="523875"/>
          </a:xfrm>
          <a:prstGeom prst="rect">
            <a:avLst/>
          </a:prstGeom>
          <a:noFill/>
          <a:ln w="9525">
            <a:noFill/>
            <a:miter lim="800000"/>
            <a:headEnd/>
            <a:tailEnd/>
          </a:ln>
        </p:spPr>
        <p:txBody>
          <a:bodyPr>
            <a:spAutoFit/>
          </a:bodyPr>
          <a:lstStyle/>
          <a:p>
            <a:pPr algn="ctr" eaLnBrk="1" hangingPunct="1"/>
            <a:r>
              <a:rPr lang="en-US" altLang="en-US" sz="2800"/>
              <a:t>Management Plans/Research Conducted</a:t>
            </a:r>
          </a:p>
        </p:txBody>
      </p:sp>
      <p:sp>
        <p:nvSpPr>
          <p:cNvPr id="7" name="Rectangle 3"/>
          <p:cNvSpPr txBox="1">
            <a:spLocks noChangeArrowheads="1"/>
          </p:cNvSpPr>
          <p:nvPr/>
        </p:nvSpPr>
        <p:spPr>
          <a:xfrm>
            <a:off x="228600" y="1600200"/>
            <a:ext cx="8763000" cy="4876800"/>
          </a:xfrm>
          <a:prstGeom prst="rect">
            <a:avLst/>
          </a:prstGeom>
        </p:spPr>
        <p:txBody>
          <a:bodyPr/>
          <a:lstStyle/>
          <a:p>
            <a:pPr marL="342900" indent="-342900" eaLnBrk="1" hangingPunct="1">
              <a:lnSpc>
                <a:spcPct val="90000"/>
              </a:lnSpc>
              <a:spcBef>
                <a:spcPct val="20000"/>
              </a:spcBef>
              <a:buFont typeface="Arial" charset="0"/>
              <a:buChar char="•"/>
              <a:defRPr/>
            </a:pPr>
            <a:r>
              <a:rPr lang="en-US" sz="3200" dirty="0">
                <a:latin typeface="+mn-lt"/>
              </a:rPr>
              <a:t>Northern Southeast Area Plan (ADNR)</a:t>
            </a:r>
          </a:p>
          <a:p>
            <a:pPr marL="342900" indent="-342900" eaLnBrk="1" hangingPunct="1">
              <a:lnSpc>
                <a:spcPct val="90000"/>
              </a:lnSpc>
              <a:spcBef>
                <a:spcPct val="20000"/>
              </a:spcBef>
              <a:buFont typeface="Arial" charset="0"/>
              <a:buChar char="•"/>
              <a:defRPr/>
            </a:pPr>
            <a:r>
              <a:rPr lang="en-US" sz="3200" dirty="0" err="1">
                <a:latin typeface="+mn-lt"/>
              </a:rPr>
              <a:t>Chilkat</a:t>
            </a:r>
            <a:r>
              <a:rPr lang="en-US" sz="3200" dirty="0">
                <a:latin typeface="+mn-lt"/>
              </a:rPr>
              <a:t> Bald Eagle Preserve Management Plan</a:t>
            </a:r>
          </a:p>
          <a:p>
            <a:pPr marL="342900" indent="-342900" eaLnBrk="1" hangingPunct="1">
              <a:lnSpc>
                <a:spcPct val="90000"/>
              </a:lnSpc>
              <a:spcBef>
                <a:spcPct val="20000"/>
              </a:spcBef>
              <a:buFont typeface="Arial" charset="0"/>
              <a:buChar char="•"/>
              <a:defRPr/>
            </a:pPr>
            <a:r>
              <a:rPr lang="en-US" sz="3200" dirty="0">
                <a:latin typeface="+mn-lt"/>
              </a:rPr>
              <a:t>Hydrologic Reconnaissance of the </a:t>
            </a:r>
            <a:r>
              <a:rPr lang="en-US" sz="3200" dirty="0" err="1">
                <a:latin typeface="+mn-lt"/>
              </a:rPr>
              <a:t>Chilkat</a:t>
            </a:r>
            <a:r>
              <a:rPr lang="en-US" sz="3200" dirty="0">
                <a:latin typeface="+mn-lt"/>
              </a:rPr>
              <a:t> River Basin, SE Alaska</a:t>
            </a:r>
          </a:p>
          <a:p>
            <a:pPr marL="342900" indent="-342900" eaLnBrk="1" hangingPunct="1">
              <a:lnSpc>
                <a:spcPct val="90000"/>
              </a:lnSpc>
              <a:spcBef>
                <a:spcPct val="20000"/>
              </a:spcBef>
              <a:buFont typeface="Arial" charset="0"/>
              <a:buChar char="•"/>
              <a:defRPr/>
            </a:pPr>
            <a:r>
              <a:rPr lang="en-US" sz="3200" dirty="0">
                <a:latin typeface="+mn-lt"/>
              </a:rPr>
              <a:t>Haines State Forest Management Plan (ADOF)</a:t>
            </a:r>
          </a:p>
          <a:p>
            <a:pPr marL="342900" indent="-342900" eaLnBrk="1" hangingPunct="1">
              <a:lnSpc>
                <a:spcPct val="90000"/>
              </a:lnSpc>
              <a:spcBef>
                <a:spcPct val="20000"/>
              </a:spcBef>
              <a:buFont typeface="Arial" charset="0"/>
              <a:buChar char="•"/>
              <a:defRPr/>
            </a:pPr>
            <a:r>
              <a:rPr lang="en-US" sz="3200" dirty="0">
                <a:latin typeface="+mn-lt"/>
              </a:rPr>
              <a:t>Haines Borough Comprehensive Plan</a:t>
            </a:r>
          </a:p>
          <a:p>
            <a:pPr eaLnBrk="1" hangingPunct="1">
              <a:lnSpc>
                <a:spcPct val="90000"/>
              </a:lnSpc>
              <a:spcBef>
                <a:spcPct val="20000"/>
              </a:spcBef>
              <a:defRPr/>
            </a:pPr>
            <a:endParaRPr lang="en-US" sz="3200" dirty="0">
              <a:latin typeface="+mn-lt"/>
            </a:endParaRPr>
          </a:p>
          <a:p>
            <a:pPr marL="342900" indent="-342900" eaLnBrk="1" hangingPunct="1">
              <a:lnSpc>
                <a:spcPct val="90000"/>
              </a:lnSpc>
              <a:spcBef>
                <a:spcPct val="20000"/>
              </a:spcBef>
              <a:buFont typeface="Arial" charset="0"/>
              <a:buChar char="•"/>
              <a:defRPr/>
            </a:pPr>
            <a:r>
              <a:rPr lang="en-US" sz="3200" dirty="0">
                <a:latin typeface="+mn-lt"/>
              </a:rPr>
              <a:t>“Special Use” designation?</a:t>
            </a:r>
          </a:p>
          <a:p>
            <a:pPr marL="342900" indent="-342900" eaLnBrk="1" hangingPunct="1">
              <a:lnSpc>
                <a:spcPct val="90000"/>
              </a:lnSpc>
              <a:spcBef>
                <a:spcPct val="20000"/>
              </a:spcBef>
              <a:buFont typeface="Arial" charset="0"/>
              <a:buChar char="•"/>
              <a:defRPr/>
            </a:pPr>
            <a:r>
              <a:rPr lang="en-US" sz="3200" dirty="0">
                <a:latin typeface="+mn-lt"/>
              </a:rPr>
              <a:t>“Management Area” designation?</a:t>
            </a:r>
          </a:p>
        </p:txBody>
      </p:sp>
      <p:pic>
        <p:nvPicPr>
          <p:cNvPr id="41992" name="Picture 10" descr="MCj02378310000[1]"/>
          <p:cNvPicPr>
            <a:picLocks noChangeAspect="1" noChangeArrowheads="1"/>
          </p:cNvPicPr>
          <p:nvPr/>
        </p:nvPicPr>
        <p:blipFill>
          <a:blip r:embed="rId4" cstate="print"/>
          <a:srcRect/>
          <a:stretch>
            <a:fillRect/>
          </a:stretch>
        </p:blipFill>
        <p:spPr bwMode="auto">
          <a:xfrm>
            <a:off x="7242175" y="4946650"/>
            <a:ext cx="1528763" cy="1577975"/>
          </a:xfrm>
          <a:prstGeom prst="rect">
            <a:avLst/>
          </a:prstGeom>
          <a:noFill/>
          <a:ln w="9525">
            <a:noFill/>
            <a:miter lim="800000"/>
            <a:headEnd/>
            <a:tailEnd/>
          </a:ln>
        </p:spPr>
      </p:pic>
      <p:sp>
        <p:nvSpPr>
          <p:cNvPr id="41993" name="TextBox 8"/>
          <p:cNvSpPr txBox="1">
            <a:spLocks noChangeArrowheads="1"/>
          </p:cNvSpPr>
          <p:nvPr/>
        </p:nvSpPr>
        <p:spPr bwMode="auto">
          <a:xfrm>
            <a:off x="1371600" y="1143000"/>
            <a:ext cx="3276600" cy="369888"/>
          </a:xfrm>
          <a:prstGeom prst="rect">
            <a:avLst/>
          </a:prstGeom>
          <a:noFill/>
          <a:ln w="9525">
            <a:noFill/>
            <a:miter lim="800000"/>
            <a:headEnd/>
            <a:tailEnd/>
          </a:ln>
        </p:spPr>
        <p:txBody>
          <a:bodyPr>
            <a:spAutoFit/>
          </a:bodyPr>
          <a:lstStyle/>
          <a:p>
            <a:pPr eaLnBrk="1" hangingPunct="1"/>
            <a:r>
              <a:rPr lang="en-US" altLang="en-US" b="1"/>
              <a:t>EXAMPLE (Klehini):</a:t>
            </a:r>
          </a:p>
        </p:txBody>
      </p:sp>
      <p:cxnSp>
        <p:nvCxnSpPr>
          <p:cNvPr id="3" name="Straight Connector 2"/>
          <p:cNvCxnSpPr/>
          <p:nvPr/>
        </p:nvCxnSpPr>
        <p:spPr>
          <a:xfrm>
            <a:off x="533400" y="4946650"/>
            <a:ext cx="63246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695325" y="238125"/>
            <a:ext cx="8229600" cy="6492875"/>
          </a:xfrm>
          <a:prstGeom prst="rect">
            <a:avLst/>
          </a:prstGeom>
          <a:noFill/>
          <a:ln w="9525">
            <a:noFill/>
            <a:miter lim="800000"/>
            <a:headEnd/>
            <a:tailEnd/>
          </a:ln>
        </p:spPr>
        <p:txBody>
          <a:bodyPr>
            <a:spAutoFit/>
          </a:bodyPr>
          <a:lstStyle/>
          <a:p>
            <a:pPr algn="ctr" eaLnBrk="1" hangingPunct="1"/>
            <a:r>
              <a:rPr lang="en-US" altLang="en-US" sz="3200">
                <a:latin typeface="Constantia" pitchFamily="18" charset="0"/>
              </a:rPr>
              <a:t>Purpose</a:t>
            </a:r>
          </a:p>
          <a:p>
            <a:pPr algn="ctr" eaLnBrk="1" hangingPunct="1"/>
            <a:endParaRPr lang="en-US" altLang="en-US" sz="2400">
              <a:latin typeface="Constantia" pitchFamily="18" charset="0"/>
            </a:endParaRPr>
          </a:p>
          <a:p>
            <a:pPr eaLnBrk="1" hangingPunct="1">
              <a:buFont typeface="Wingdings" pitchFamily="2" charset="2"/>
              <a:buChar char="q"/>
            </a:pPr>
            <a:r>
              <a:rPr lang="en-US" altLang="en-US" sz="2400">
                <a:latin typeface="Constantia" pitchFamily="18" charset="0"/>
              </a:rPr>
              <a:t>  Protection of fish and wildlife habitat, migration, &amp; 	propagation;</a:t>
            </a: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pitchFamily="2" charset="2"/>
              <a:buChar char="q"/>
            </a:pPr>
            <a:r>
              <a:rPr lang="en-US" altLang="en-US" sz="2400">
                <a:latin typeface="Constantia" pitchFamily="18" charset="0"/>
              </a:rPr>
              <a:t>  Recreation and park purposes;</a:t>
            </a: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pitchFamily="2" charset="2"/>
              <a:buChar char="q"/>
            </a:pPr>
            <a:r>
              <a:rPr lang="en-US" altLang="en-US" sz="2400">
                <a:latin typeface="Constantia" pitchFamily="18" charset="0"/>
              </a:rPr>
              <a:t>  Navigation and transportation</a:t>
            </a: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2" pitchFamily="18" charset="2"/>
              <a:buNone/>
            </a:pPr>
            <a:endParaRPr lang="en-US" altLang="en-US" sz="2400">
              <a:latin typeface="Constantia" pitchFamily="18" charset="0"/>
            </a:endParaRPr>
          </a:p>
          <a:p>
            <a:pPr eaLnBrk="1" hangingPunct="1">
              <a:buFont typeface="Wingdings" pitchFamily="2" charset="2"/>
              <a:buChar char="q"/>
            </a:pPr>
            <a:r>
              <a:rPr lang="en-US" altLang="en-US" sz="2400">
                <a:latin typeface="Constantia" pitchFamily="18" charset="0"/>
              </a:rPr>
              <a:t>  Sanitary and water quality purposes.</a:t>
            </a:r>
          </a:p>
        </p:txBody>
      </p:sp>
      <p:pic>
        <p:nvPicPr>
          <p:cNvPr id="5" name="Picture 13" descr="APL 5066 Underwater salmon"/>
          <p:cNvPicPr>
            <a:picLocks noChangeAspect="1" noChangeArrowheads="1"/>
          </p:cNvPicPr>
          <p:nvPr/>
        </p:nvPicPr>
        <p:blipFill>
          <a:blip r:embed="rId3" cstate="print"/>
          <a:srcRect b="14857"/>
          <a:stretch>
            <a:fillRect/>
          </a:stretch>
        </p:blipFill>
        <p:spPr bwMode="auto">
          <a:xfrm>
            <a:off x="6351532" y="1387458"/>
            <a:ext cx="2249284" cy="1447800"/>
          </a:xfrm>
          <a:prstGeom prst="rect">
            <a:avLst/>
          </a:prstGeom>
          <a:noFill/>
          <a:ln w="31750">
            <a:noFill/>
            <a:miter lim="800000"/>
            <a:headEnd/>
            <a:tailEnd/>
          </a:ln>
          <a:effectLst>
            <a:softEdge rad="317500"/>
          </a:effectLst>
        </p:spPr>
      </p:pic>
      <p:pic>
        <p:nvPicPr>
          <p:cNvPr id="6" name="Picture 10" descr="APL 5810 Bears in fish stream"/>
          <p:cNvPicPr>
            <a:picLocks noChangeAspect="1" noChangeArrowheads="1"/>
          </p:cNvPicPr>
          <p:nvPr/>
        </p:nvPicPr>
        <p:blipFill>
          <a:blip r:embed="rId4" cstate="print"/>
          <a:srcRect b="15857"/>
          <a:stretch>
            <a:fillRect/>
          </a:stretch>
        </p:blipFill>
        <p:spPr bwMode="auto">
          <a:xfrm>
            <a:off x="4999911" y="2729140"/>
            <a:ext cx="2055368" cy="1562937"/>
          </a:xfrm>
          <a:prstGeom prst="rect">
            <a:avLst/>
          </a:prstGeom>
          <a:noFill/>
          <a:ln w="31750">
            <a:noFill/>
            <a:miter lim="800000"/>
            <a:headEnd/>
            <a:tailEnd/>
          </a:ln>
          <a:effectLst>
            <a:softEdge rad="317500"/>
          </a:effectLst>
        </p:spPr>
      </p:pic>
      <p:sp>
        <p:nvSpPr>
          <p:cNvPr id="7" name="Text Box 12"/>
          <p:cNvSpPr txBox="1">
            <a:spLocks noChangeArrowheads="1"/>
          </p:cNvSpPr>
          <p:nvPr/>
        </p:nvSpPr>
        <p:spPr bwMode="auto">
          <a:xfrm>
            <a:off x="5260975" y="2800350"/>
            <a:ext cx="1371600" cy="169863"/>
          </a:xfrm>
          <a:prstGeom prst="rect">
            <a:avLst/>
          </a:prstGeom>
          <a:noFill/>
          <a:ln w="9525">
            <a:noFill/>
            <a:miter lim="800000"/>
            <a:headEnd/>
            <a:tailEnd/>
          </a:ln>
          <a:effectLst/>
        </p:spPr>
        <p:txBody>
          <a:bodyPr>
            <a:spAutoFit/>
          </a:bodyPr>
          <a:lstStyle/>
          <a:p>
            <a:pPr algn="ctr" eaLnBrk="1" hangingPunct="1">
              <a:defRPr/>
            </a:pPr>
            <a:r>
              <a:rPr lang="en-US" sz="500" dirty="0">
                <a:solidFill>
                  <a:schemeClr val="bg1">
                    <a:lumMod val="85000"/>
                  </a:schemeClr>
                </a:solidFill>
                <a:effectLst>
                  <a:outerShdw blurRad="38100" dist="38100" dir="2700000" algn="tl">
                    <a:srgbClr val="000000"/>
                  </a:outerShdw>
                </a:effectLst>
              </a:rPr>
              <a:t>Robert Angell, AK Div. Of Tourism</a:t>
            </a:r>
          </a:p>
        </p:txBody>
      </p:sp>
      <p:pic>
        <p:nvPicPr>
          <p:cNvPr id="8" name="Picture 6" descr="canoeing"/>
          <p:cNvPicPr>
            <a:picLocks noChangeAspect="1" noChangeArrowheads="1"/>
          </p:cNvPicPr>
          <p:nvPr/>
        </p:nvPicPr>
        <p:blipFill>
          <a:blip r:embed="rId5" cstate="print"/>
          <a:srcRect/>
          <a:stretch>
            <a:fillRect/>
          </a:stretch>
        </p:blipFill>
        <p:spPr bwMode="auto">
          <a:xfrm>
            <a:off x="6655767" y="3714334"/>
            <a:ext cx="2226399" cy="1435306"/>
          </a:xfrm>
          <a:prstGeom prst="rect">
            <a:avLst/>
          </a:prstGeom>
          <a:noFill/>
          <a:effectLst>
            <a:softEdge rad="317500"/>
          </a:effectLst>
        </p:spPr>
      </p:pic>
      <p:sp>
        <p:nvSpPr>
          <p:cNvPr id="9" name="Rectangle 14"/>
          <p:cNvSpPr>
            <a:spLocks noChangeArrowheads="1"/>
          </p:cNvSpPr>
          <p:nvPr/>
        </p:nvSpPr>
        <p:spPr bwMode="auto">
          <a:xfrm>
            <a:off x="7996238" y="4813300"/>
            <a:ext cx="6080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A8CDD7"/>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A8CDD7"/>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C0BEAF"/>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defRPr/>
            </a:pPr>
            <a:r>
              <a:rPr lang="en-US" altLang="en-US" sz="600" dirty="0">
                <a:solidFill>
                  <a:schemeClr val="tx1">
                    <a:lumMod val="50000"/>
                    <a:lumOff val="50000"/>
                  </a:schemeClr>
                </a:solidFill>
                <a:latin typeface="Times New Roman" panose="02020603050405020304" pitchFamily="18" charset="0"/>
              </a:rPr>
              <a:t>(USGS 1996)</a:t>
            </a:r>
          </a:p>
        </p:txBody>
      </p:sp>
      <p:pic>
        <p:nvPicPr>
          <p:cNvPr id="10" name="Picture 5" descr="Navigation_1"/>
          <p:cNvPicPr>
            <a:picLocks noChangeAspect="1" noChangeArrowheads="1"/>
          </p:cNvPicPr>
          <p:nvPr/>
        </p:nvPicPr>
        <p:blipFill>
          <a:blip r:embed="rId6" cstate="print"/>
          <a:srcRect/>
          <a:stretch>
            <a:fillRect/>
          </a:stretch>
        </p:blipFill>
        <p:spPr bwMode="auto">
          <a:xfrm>
            <a:off x="4818918" y="4648201"/>
            <a:ext cx="2335037" cy="1505066"/>
          </a:xfrm>
          <a:prstGeom prst="rect">
            <a:avLst/>
          </a:prstGeom>
          <a:noFill/>
          <a:effectLst>
            <a:softEdge rad="317500"/>
          </a:effectLst>
        </p:spPr>
      </p:pic>
      <p:sp>
        <p:nvSpPr>
          <p:cNvPr id="11" name="Rectangle 7"/>
          <p:cNvSpPr>
            <a:spLocks noChangeArrowheads="1"/>
          </p:cNvSpPr>
          <p:nvPr/>
        </p:nvSpPr>
        <p:spPr bwMode="auto">
          <a:xfrm>
            <a:off x="6389688" y="5627688"/>
            <a:ext cx="531812" cy="169862"/>
          </a:xfrm>
          <a:prstGeom prst="rect">
            <a:avLst/>
          </a:prstGeom>
          <a:noFill/>
          <a:ln w="9525">
            <a:noFill/>
            <a:miter lim="800000"/>
            <a:headEnd/>
            <a:tailEnd/>
          </a:ln>
          <a:effectLst/>
        </p:spPr>
        <p:txBody>
          <a:bodyPr wrap="none">
            <a:spAutoFit/>
          </a:bodyPr>
          <a:lstStyle/>
          <a:p>
            <a:pPr eaLnBrk="1" hangingPunct="1">
              <a:defRPr/>
            </a:pPr>
            <a:r>
              <a:rPr lang="en-US" sz="500" dirty="0">
                <a:latin typeface="+mn-lt"/>
              </a:rPr>
              <a:t>(USGS 1996)</a:t>
            </a:r>
          </a:p>
        </p:txBody>
      </p:sp>
      <p:pic>
        <p:nvPicPr>
          <p:cNvPr id="12" name="Picture 16" descr="day5_bottom"/>
          <p:cNvPicPr>
            <a:picLocks noChangeAspect="1" noChangeArrowheads="1"/>
          </p:cNvPicPr>
          <p:nvPr/>
        </p:nvPicPr>
        <p:blipFill>
          <a:blip r:embed="rId7" cstate="print"/>
          <a:srcRect/>
          <a:stretch>
            <a:fillRect/>
          </a:stretch>
        </p:blipFill>
        <p:spPr bwMode="auto">
          <a:xfrm>
            <a:off x="7029617" y="5149640"/>
            <a:ext cx="1977345" cy="1808341"/>
          </a:xfrm>
          <a:prstGeom prst="rect">
            <a:avLst/>
          </a:prstGeom>
          <a:noFill/>
          <a:effectLst>
            <a:softEdge rad="317500"/>
          </a:effectLst>
        </p:spPr>
      </p:pic>
      <p:pic>
        <p:nvPicPr>
          <p:cNvPr id="7179" name="Picture 1" descr="Datei:Check mark 23x20 02.svg – Wikipedia"/>
          <p:cNvPicPr>
            <a:picLocks noChangeAspect="1"/>
          </p:cNvPicPr>
          <p:nvPr/>
        </p:nvPicPr>
        <p:blipFill>
          <a:blip r:embed="rId8" cstate="print"/>
          <a:srcRect/>
          <a:stretch>
            <a:fillRect/>
          </a:stretch>
        </p:blipFill>
        <p:spPr bwMode="auto">
          <a:xfrm>
            <a:off x="838200" y="1092200"/>
            <a:ext cx="307975" cy="295275"/>
          </a:xfrm>
          <a:prstGeom prst="rect">
            <a:avLst/>
          </a:prstGeom>
          <a:noFill/>
          <a:ln w="9525">
            <a:noFill/>
            <a:miter lim="800000"/>
            <a:headEnd/>
            <a:tailEnd/>
          </a:ln>
        </p:spPr>
      </p:pic>
      <p:pic>
        <p:nvPicPr>
          <p:cNvPr id="7180" name="Picture 2053" descr="dnrlogo_medium_trans"/>
          <p:cNvPicPr>
            <a:picLocks noChangeAspect="1" noChangeArrowheads="1"/>
          </p:cNvPicPr>
          <p:nvPr/>
        </p:nvPicPr>
        <p:blipFill>
          <a:blip r:embed="rId9" cstate="print"/>
          <a:srcRect/>
          <a:stretch>
            <a:fillRect/>
          </a:stretch>
        </p:blipFill>
        <p:spPr bwMode="auto">
          <a:xfrm>
            <a:off x="76200" y="38100"/>
            <a:ext cx="762000" cy="7731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sp>
        <p:nvSpPr>
          <p:cNvPr id="44035" name="Title 2"/>
          <p:cNvSpPr>
            <a:spLocks noGrp="1"/>
          </p:cNvSpPr>
          <p:nvPr>
            <p:ph type="title"/>
          </p:nvPr>
        </p:nvSpPr>
        <p:spPr>
          <a:xfrm>
            <a:off x="488950" y="215900"/>
            <a:ext cx="8229600" cy="1143000"/>
          </a:xfrm>
        </p:spPr>
        <p:txBody>
          <a:bodyPr/>
          <a:lstStyle/>
          <a:p>
            <a:pPr algn="ctr"/>
            <a:r>
              <a:rPr lang="en-US" altLang="en-US" u="sng" smtClean="0">
                <a:solidFill>
                  <a:schemeClr val="tx1"/>
                </a:solidFill>
              </a:rPr>
              <a:t>Certificate Criteria</a:t>
            </a:r>
            <a:br>
              <a:rPr lang="en-US" altLang="en-US" u="sng" smtClean="0">
                <a:solidFill>
                  <a:schemeClr val="tx1"/>
                </a:solidFill>
              </a:rPr>
            </a:br>
            <a:r>
              <a:rPr lang="en-US" altLang="en-US" sz="1800" smtClean="0">
                <a:solidFill>
                  <a:schemeClr val="tx1"/>
                </a:solidFill>
              </a:rPr>
              <a:t>AS 46.15.145 (c)</a:t>
            </a:r>
            <a:endParaRPr lang="en-US" altLang="en-US" smtClean="0">
              <a:solidFill>
                <a:schemeClr val="tx1"/>
              </a:solidFill>
            </a:endParaRPr>
          </a:p>
        </p:txBody>
      </p:sp>
      <p:sp>
        <p:nvSpPr>
          <p:cNvPr id="4" name="Content Placeholder 3"/>
          <p:cNvSpPr>
            <a:spLocks noGrp="1"/>
          </p:cNvSpPr>
          <p:nvPr>
            <p:ph idx="1"/>
          </p:nvPr>
        </p:nvSpPr>
        <p:spPr>
          <a:xfrm>
            <a:off x="457200" y="1384300"/>
            <a:ext cx="8229600" cy="4940300"/>
          </a:xfrm>
        </p:spPr>
        <p:txBody>
          <a:bodyPr/>
          <a:lstStyle/>
          <a:p>
            <a:pPr marL="0" indent="0">
              <a:buFont typeface="Wingdings 2" pitchFamily="18" charset="2"/>
              <a:buNone/>
              <a:defRPr/>
            </a:pPr>
            <a:r>
              <a:rPr lang="en-US" dirty="0"/>
              <a:t>The commissioner shall issue a certificate reserving the water applied for under this section if the commissioner finds that:</a:t>
            </a:r>
          </a:p>
          <a:p>
            <a:pPr marL="0" indent="0">
              <a:buFont typeface="Wingdings 2" pitchFamily="18" charset="2"/>
              <a:buNone/>
              <a:defRPr/>
            </a:pPr>
            <a:endParaRPr lang="en-US" dirty="0"/>
          </a:p>
          <a:p>
            <a:pPr marL="514350" indent="-514350">
              <a:buClrTx/>
              <a:buFont typeface="Wingdings 2" pitchFamily="18" charset="2"/>
              <a:buAutoNum type="arabicPeriod"/>
              <a:defRPr/>
            </a:pPr>
            <a:r>
              <a:rPr lang="en-US" sz="2400" dirty="0"/>
              <a:t>The rights of prior appropriators will not be affected by the reservation; </a:t>
            </a:r>
          </a:p>
          <a:p>
            <a:pPr marL="514350" indent="-514350">
              <a:buClrTx/>
              <a:buFont typeface="Wingdings 2" pitchFamily="18" charset="2"/>
              <a:buAutoNum type="arabicPeriod"/>
              <a:defRPr/>
            </a:pPr>
            <a:r>
              <a:rPr lang="en-US" sz="2400" dirty="0"/>
              <a:t>The applicant has demonstrated that a need exists for the reservation;</a:t>
            </a:r>
          </a:p>
          <a:p>
            <a:pPr marL="514350" indent="-514350">
              <a:buClrTx/>
              <a:buFont typeface="Wingdings 2" pitchFamily="18" charset="2"/>
              <a:buAutoNum type="arabicPeriod"/>
              <a:defRPr/>
            </a:pPr>
            <a:r>
              <a:rPr lang="en-US" sz="2400" dirty="0"/>
              <a:t>There is unappropriated water in the stream or body of water sufficient for the reservation; and</a:t>
            </a:r>
          </a:p>
          <a:p>
            <a:pPr marL="514350" indent="-514350">
              <a:buClrTx/>
              <a:buFont typeface="Wingdings 2" pitchFamily="18" charset="2"/>
              <a:buAutoNum type="arabicPeriod"/>
              <a:defRPr/>
            </a:pPr>
            <a:r>
              <a:rPr lang="en-US" sz="2400" dirty="0"/>
              <a:t>The proposed reservation is in the </a:t>
            </a:r>
            <a:r>
              <a:rPr lang="en-US" sz="2400" b="1" dirty="0"/>
              <a:t>public interest</a:t>
            </a:r>
            <a:r>
              <a:rPr lang="en-US" sz="2400" dirty="0"/>
              <a: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46083"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46084"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46085"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46086" name="Rectangle 5"/>
          <p:cNvSpPr>
            <a:spLocks noChangeArrowheads="1"/>
          </p:cNvSpPr>
          <p:nvPr/>
        </p:nvSpPr>
        <p:spPr bwMode="auto">
          <a:xfrm>
            <a:off x="1524000" y="152400"/>
            <a:ext cx="7162800" cy="708025"/>
          </a:xfrm>
          <a:prstGeom prst="rect">
            <a:avLst/>
          </a:prstGeom>
          <a:noFill/>
          <a:ln w="9525">
            <a:noFill/>
            <a:miter lim="800000"/>
            <a:headEnd/>
            <a:tailEnd/>
          </a:ln>
        </p:spPr>
        <p:txBody>
          <a:bodyPr>
            <a:spAutoFit/>
          </a:bodyPr>
          <a:lstStyle/>
          <a:p>
            <a:pPr algn="ctr" eaLnBrk="1" hangingPunct="1"/>
            <a:r>
              <a:rPr lang="en-US" altLang="en-US" sz="4000"/>
              <a:t>Public Interest Criteria </a:t>
            </a:r>
          </a:p>
        </p:txBody>
      </p:sp>
      <p:sp>
        <p:nvSpPr>
          <p:cNvPr id="7" name="Rectangle 3"/>
          <p:cNvSpPr txBox="1">
            <a:spLocks noChangeArrowheads="1"/>
          </p:cNvSpPr>
          <p:nvPr/>
        </p:nvSpPr>
        <p:spPr>
          <a:xfrm>
            <a:off x="381000" y="990600"/>
            <a:ext cx="8229600" cy="5334000"/>
          </a:xfrm>
          <a:prstGeom prst="rect">
            <a:avLst/>
          </a:prstGeom>
        </p:spPr>
        <p:txBody>
          <a:bodyPr/>
          <a:lstStyle/>
          <a:p>
            <a:pPr marL="533400" indent="-533400" algn="ctr" eaLnBrk="1" hangingPunct="1">
              <a:lnSpc>
                <a:spcPct val="80000"/>
              </a:lnSpc>
              <a:spcBef>
                <a:spcPct val="20000"/>
              </a:spcBef>
              <a:buFont typeface="Wingdings" pitchFamily="2" charset="2"/>
              <a:buNone/>
              <a:defRPr/>
            </a:pPr>
            <a:r>
              <a:rPr lang="en-US" sz="2800" u="sng" dirty="0">
                <a:latin typeface="+mn-lt"/>
              </a:rPr>
              <a:t>In determining the public interest,</a:t>
            </a:r>
          </a:p>
          <a:p>
            <a:pPr marL="533400" indent="-533400" algn="ctr" eaLnBrk="1" hangingPunct="1">
              <a:lnSpc>
                <a:spcPct val="80000"/>
              </a:lnSpc>
              <a:spcBef>
                <a:spcPct val="20000"/>
              </a:spcBef>
              <a:buFont typeface="Wingdings" pitchFamily="2" charset="2"/>
              <a:buNone/>
              <a:defRPr/>
            </a:pPr>
            <a:r>
              <a:rPr lang="en-US" sz="2800" u="sng" dirty="0">
                <a:latin typeface="+mn-lt"/>
              </a:rPr>
              <a:t> DNR considers*:</a:t>
            </a:r>
          </a:p>
          <a:p>
            <a:pPr marL="533400" indent="-533400" algn="ctr" eaLnBrk="1" hangingPunct="1">
              <a:lnSpc>
                <a:spcPct val="80000"/>
              </a:lnSpc>
              <a:spcBef>
                <a:spcPct val="20000"/>
              </a:spcBef>
              <a:buFont typeface="Wingdings" pitchFamily="2" charset="2"/>
              <a:buNone/>
              <a:defRPr/>
            </a:pPr>
            <a:endParaRPr lang="en-US" sz="2800" u="sng" dirty="0">
              <a:latin typeface="+mn-lt"/>
            </a:endParaRP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Benefit to the applicant </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Effects to existing/future economic activity </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 on fish &amp; game resources/public recreational opportunities</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 on public health (water quality)</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 of loss of alternate water uses that might be made within a reasonable time if not precluded or hindered by the proposed appropriation.</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Harm to other persons</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Intent/ability of the applicant to complete the appropriation.</a:t>
            </a:r>
          </a:p>
          <a:p>
            <a:pPr marL="914400" lvl="1" indent="-457200" eaLnBrk="1" hangingPunct="1">
              <a:lnSpc>
                <a:spcPct val="80000"/>
              </a:lnSpc>
              <a:spcBef>
                <a:spcPct val="20000"/>
              </a:spcBef>
              <a:buSzPct val="90000"/>
              <a:buFont typeface="Wingdings" pitchFamily="2" charset="2"/>
              <a:buAutoNum type="arabicPeriod"/>
              <a:defRPr/>
            </a:pPr>
            <a:r>
              <a:rPr lang="en-US" sz="2400" dirty="0">
                <a:latin typeface="+mn-lt"/>
              </a:rPr>
              <a:t>Effect upon access to navigable or public waters.</a:t>
            </a:r>
          </a:p>
        </p:txBody>
      </p:sp>
      <p:sp>
        <p:nvSpPr>
          <p:cNvPr id="8" name="Text Box 7"/>
          <p:cNvSpPr txBox="1">
            <a:spLocks noChangeArrowheads="1"/>
          </p:cNvSpPr>
          <p:nvPr/>
        </p:nvSpPr>
        <p:spPr bwMode="auto">
          <a:xfrm>
            <a:off x="7637463" y="447675"/>
            <a:ext cx="1506537" cy="276225"/>
          </a:xfrm>
          <a:prstGeom prst="rect">
            <a:avLst/>
          </a:prstGeom>
          <a:noFill/>
          <a:ln w="9525">
            <a:noFill/>
            <a:miter lim="800000"/>
            <a:headEnd/>
            <a:tailEnd/>
          </a:ln>
          <a:effectLst/>
        </p:spPr>
        <p:txBody>
          <a:bodyPr>
            <a:spAutoFit/>
          </a:bodyPr>
          <a:lstStyle/>
          <a:p>
            <a:pPr eaLnBrk="1" hangingPunct="1">
              <a:defRPr/>
            </a:pPr>
            <a:r>
              <a:rPr lang="en-US" sz="1200" dirty="0">
                <a:effectLst>
                  <a:outerShdw blurRad="38100" dist="38100" dir="2700000" algn="tl">
                    <a:srgbClr val="000000"/>
                  </a:outerShdw>
                </a:effectLst>
                <a:latin typeface="Arial" panose="020B0604020202020204" pitchFamily="34" charset="0"/>
                <a:cs typeface="Arial" panose="020B0604020202020204" pitchFamily="34" charset="0"/>
              </a:rPr>
              <a:t>AS 46.15.080 (b)</a:t>
            </a:r>
          </a:p>
        </p:txBody>
      </p:sp>
      <p:pic>
        <p:nvPicPr>
          <p:cNvPr id="46089" name="Picture 6" descr="MCj04398240000[1]"/>
          <p:cNvPicPr>
            <a:picLocks noChangeAspect="1" noChangeArrowheads="1"/>
          </p:cNvPicPr>
          <p:nvPr/>
        </p:nvPicPr>
        <p:blipFill>
          <a:blip r:embed="rId4" cstate="print"/>
          <a:srcRect/>
          <a:stretch>
            <a:fillRect/>
          </a:stretch>
        </p:blipFill>
        <p:spPr bwMode="auto">
          <a:xfrm>
            <a:off x="7467600" y="914400"/>
            <a:ext cx="1447800" cy="1447800"/>
          </a:xfrm>
          <a:prstGeom prst="rect">
            <a:avLst/>
          </a:prstGeom>
          <a:noFill/>
          <a:ln w="9525">
            <a:noFill/>
            <a:miter lim="800000"/>
            <a:headEnd/>
            <a:tailEnd/>
          </a:ln>
        </p:spPr>
      </p:pic>
      <p:sp>
        <p:nvSpPr>
          <p:cNvPr id="46090" name="TextBox 1"/>
          <p:cNvSpPr txBox="1">
            <a:spLocks noChangeArrowheads="1"/>
          </p:cNvSpPr>
          <p:nvPr/>
        </p:nvSpPr>
        <p:spPr bwMode="auto">
          <a:xfrm>
            <a:off x="0" y="6454775"/>
            <a:ext cx="9144000" cy="292100"/>
          </a:xfrm>
          <a:prstGeom prst="rect">
            <a:avLst/>
          </a:prstGeom>
          <a:noFill/>
          <a:ln w="9525">
            <a:noFill/>
            <a:miter lim="800000"/>
            <a:headEnd/>
            <a:tailEnd/>
          </a:ln>
        </p:spPr>
        <p:txBody>
          <a:bodyPr>
            <a:spAutoFit/>
          </a:bodyPr>
          <a:lstStyle/>
          <a:p>
            <a:pPr algn="ctr"/>
            <a:r>
              <a:rPr lang="en-US" altLang="en-US" sz="1300" b="1"/>
              <a:t>* </a:t>
            </a:r>
            <a:r>
              <a:rPr lang="en-US" altLang="en-US" sz="1300"/>
              <a:t>These are the minimum 8 statutory criteria which must be considered.  Other criteria, as appropriate, may be included</a:t>
            </a:r>
            <a:r>
              <a:rPr lang="en-US" altLang="en-US" sz="1200"/>
              <a: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48131"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48132"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48133"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48134" name="Rectangle 5"/>
          <p:cNvSpPr>
            <a:spLocks noChangeArrowheads="1"/>
          </p:cNvSpPr>
          <p:nvPr/>
        </p:nvSpPr>
        <p:spPr bwMode="auto">
          <a:xfrm>
            <a:off x="1524000" y="0"/>
            <a:ext cx="7239000" cy="769938"/>
          </a:xfrm>
          <a:prstGeom prst="rect">
            <a:avLst/>
          </a:prstGeom>
          <a:noFill/>
          <a:ln w="9525">
            <a:noFill/>
            <a:miter lim="800000"/>
            <a:headEnd/>
            <a:tailEnd/>
          </a:ln>
        </p:spPr>
        <p:txBody>
          <a:bodyPr>
            <a:spAutoFit/>
          </a:bodyPr>
          <a:lstStyle/>
          <a:p>
            <a:pPr algn="ctr" eaLnBrk="1" hangingPunct="1"/>
            <a:r>
              <a:rPr lang="en-US" altLang="en-US" sz="4400"/>
              <a:t>Final Steps</a:t>
            </a:r>
          </a:p>
        </p:txBody>
      </p:sp>
      <p:sp>
        <p:nvSpPr>
          <p:cNvPr id="7" name="Rectangle 3"/>
          <p:cNvSpPr txBox="1">
            <a:spLocks noChangeArrowheads="1"/>
          </p:cNvSpPr>
          <p:nvPr/>
        </p:nvSpPr>
        <p:spPr>
          <a:xfrm>
            <a:off x="762000" y="1219200"/>
            <a:ext cx="6781800" cy="5410200"/>
          </a:xfrm>
          <a:prstGeom prst="rect">
            <a:avLst/>
          </a:prstGeom>
        </p:spPr>
        <p:txBody>
          <a:bodyPr/>
          <a:lstStyle/>
          <a:p>
            <a:pPr marL="342900" indent="-342900" eaLnBrk="1" hangingPunct="1">
              <a:spcBef>
                <a:spcPct val="20000"/>
              </a:spcBef>
              <a:buFont typeface="Arial" charset="0"/>
              <a:buChar char="•"/>
              <a:defRPr/>
            </a:pPr>
            <a:r>
              <a:rPr lang="en-US" sz="3200" dirty="0">
                <a:latin typeface="+mn-lt"/>
              </a:rPr>
              <a:t>Findings of Fact, Conclusions of Law, &amp; Decision is written and signed</a:t>
            </a:r>
          </a:p>
          <a:p>
            <a:pPr marL="342900" indent="-342900" eaLnBrk="1" hangingPunct="1">
              <a:spcBef>
                <a:spcPct val="20000"/>
              </a:spcBef>
              <a:buFont typeface="Arial" charset="0"/>
              <a:buChar char="•"/>
              <a:defRPr/>
            </a:pPr>
            <a:r>
              <a:rPr lang="en-US" sz="3200" dirty="0">
                <a:latin typeface="+mn-lt"/>
              </a:rPr>
              <a:t>Appeal time – 20 days </a:t>
            </a:r>
          </a:p>
          <a:p>
            <a:pPr marL="342900" indent="-342900" eaLnBrk="1" hangingPunct="1">
              <a:spcBef>
                <a:spcPct val="20000"/>
              </a:spcBef>
              <a:buFont typeface="Arial" charset="0"/>
              <a:buChar char="•"/>
              <a:defRPr/>
            </a:pPr>
            <a:r>
              <a:rPr lang="en-US" sz="3200" dirty="0">
                <a:latin typeface="+mn-lt"/>
              </a:rPr>
              <a:t>No appeal:</a:t>
            </a:r>
            <a:endParaRPr lang="en-US" dirty="0">
              <a:latin typeface="+mn-lt"/>
            </a:endParaRPr>
          </a:p>
          <a:p>
            <a:pPr marL="800100" lvl="1" indent="-342900" eaLnBrk="1" hangingPunct="1">
              <a:spcBef>
                <a:spcPct val="20000"/>
              </a:spcBef>
              <a:buFont typeface="Arial" charset="0"/>
              <a:buChar char="•"/>
              <a:defRPr/>
            </a:pPr>
            <a:r>
              <a:rPr lang="en-US" sz="2800" dirty="0">
                <a:latin typeface="+mn-lt"/>
              </a:rPr>
              <a:t>Certificate signed after the 31</a:t>
            </a:r>
            <a:r>
              <a:rPr lang="en-US" sz="2800" baseline="30000" dirty="0">
                <a:latin typeface="+mn-lt"/>
              </a:rPr>
              <a:t>st</a:t>
            </a:r>
            <a:r>
              <a:rPr lang="en-US" sz="2800" dirty="0">
                <a:latin typeface="+mn-lt"/>
              </a:rPr>
              <a:t> day</a:t>
            </a:r>
          </a:p>
          <a:p>
            <a:pPr marL="1200150" lvl="2" indent="-285750" eaLnBrk="1" hangingPunct="1">
              <a:spcBef>
                <a:spcPct val="20000"/>
              </a:spcBef>
              <a:buFont typeface="Arial" charset="0"/>
              <a:buChar char="–"/>
              <a:defRPr/>
            </a:pPr>
            <a:r>
              <a:rPr lang="en-US" sz="2400" dirty="0">
                <a:latin typeface="+mn-lt"/>
              </a:rPr>
              <a:t>Priority date: legally defensible</a:t>
            </a:r>
          </a:p>
          <a:p>
            <a:pPr marL="1200150" lvl="2" indent="-285750" eaLnBrk="1" hangingPunct="1">
              <a:spcBef>
                <a:spcPct val="20000"/>
              </a:spcBef>
              <a:buFont typeface="Arial" charset="0"/>
              <a:buChar char="–"/>
              <a:defRPr/>
            </a:pPr>
            <a:r>
              <a:rPr lang="en-US" sz="2400" dirty="0">
                <a:latin typeface="+mn-lt"/>
              </a:rPr>
              <a:t>Applicant now holds the rights to the flows or levels reserved under the certificate. </a:t>
            </a:r>
          </a:p>
          <a:p>
            <a:pPr marL="1257300" lvl="2" indent="-342900" eaLnBrk="1" hangingPunct="1">
              <a:spcBef>
                <a:spcPct val="20000"/>
              </a:spcBef>
              <a:buFont typeface="Arial" panose="020B0604020202020204" pitchFamily="34" charset="0"/>
              <a:buChar char="•"/>
              <a:defRPr/>
            </a:pPr>
            <a:r>
              <a:rPr lang="en-US" sz="2400" dirty="0">
                <a:latin typeface="+mn-lt"/>
              </a:rPr>
              <a:t>Recording</a:t>
            </a:r>
          </a:p>
        </p:txBody>
      </p:sp>
      <p:pic>
        <p:nvPicPr>
          <p:cNvPr id="48136" name="Picture 14" descr="MCj04348320000[1]"/>
          <p:cNvPicPr>
            <a:picLocks noChangeAspect="1" noChangeArrowheads="1"/>
          </p:cNvPicPr>
          <p:nvPr/>
        </p:nvPicPr>
        <p:blipFill>
          <a:blip r:embed="rId4" cstate="print"/>
          <a:srcRect/>
          <a:stretch>
            <a:fillRect/>
          </a:stretch>
        </p:blipFill>
        <p:spPr bwMode="auto">
          <a:xfrm>
            <a:off x="6553200" y="1676400"/>
            <a:ext cx="2590800" cy="2590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50179"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50180"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50181"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50182" name="Rectangle 5"/>
          <p:cNvSpPr>
            <a:spLocks noChangeArrowheads="1"/>
          </p:cNvSpPr>
          <p:nvPr/>
        </p:nvSpPr>
        <p:spPr bwMode="auto">
          <a:xfrm>
            <a:off x="1447800" y="0"/>
            <a:ext cx="7391400" cy="830263"/>
          </a:xfrm>
          <a:prstGeom prst="rect">
            <a:avLst/>
          </a:prstGeom>
          <a:noFill/>
          <a:ln w="9525">
            <a:noFill/>
            <a:miter lim="800000"/>
            <a:headEnd/>
            <a:tailEnd/>
          </a:ln>
        </p:spPr>
        <p:txBody>
          <a:bodyPr>
            <a:spAutoFit/>
          </a:bodyPr>
          <a:lstStyle/>
          <a:p>
            <a:pPr algn="ctr" eaLnBrk="1" hangingPunct="1"/>
            <a:r>
              <a:rPr lang="en-US" altLang="en-US" sz="4800"/>
              <a:t>10-Year Review </a:t>
            </a:r>
          </a:p>
        </p:txBody>
      </p:sp>
      <p:sp>
        <p:nvSpPr>
          <p:cNvPr id="7" name="Rectangle 3"/>
          <p:cNvSpPr txBox="1">
            <a:spLocks noChangeArrowheads="1"/>
          </p:cNvSpPr>
          <p:nvPr/>
        </p:nvSpPr>
        <p:spPr>
          <a:xfrm>
            <a:off x="152400" y="914400"/>
            <a:ext cx="8991600" cy="5638800"/>
          </a:xfrm>
          <a:prstGeom prst="rect">
            <a:avLst/>
          </a:prstGeom>
        </p:spPr>
        <p:txBody>
          <a:bodyPr/>
          <a:lstStyle/>
          <a:p>
            <a:pPr marL="342900" indent="-342900" algn="ctr" eaLnBrk="1" hangingPunct="1">
              <a:lnSpc>
                <a:spcPct val="90000"/>
              </a:lnSpc>
              <a:spcBef>
                <a:spcPct val="20000"/>
              </a:spcBef>
              <a:buFont typeface="Wingdings" pitchFamily="2" charset="2"/>
              <a:buNone/>
              <a:defRPr/>
            </a:pPr>
            <a:r>
              <a:rPr lang="en-US" sz="3200" u="sng" dirty="0">
                <a:latin typeface="+mn-lt"/>
              </a:rPr>
              <a:t>A review determines:</a:t>
            </a:r>
          </a:p>
          <a:p>
            <a:pPr marL="342900" indent="-342900" algn="ctr" eaLnBrk="1" hangingPunct="1">
              <a:lnSpc>
                <a:spcPct val="90000"/>
              </a:lnSpc>
              <a:spcBef>
                <a:spcPct val="20000"/>
              </a:spcBef>
              <a:buFont typeface="Wingdings" pitchFamily="2" charset="2"/>
              <a:buNone/>
              <a:defRPr/>
            </a:pPr>
            <a:endParaRPr lang="en-US" sz="3200" u="sng" dirty="0">
              <a:latin typeface="+mn-lt"/>
            </a:endParaRP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The purpose/need still applies?</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Effects of the reservation to prior appropriators/public interest?</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Has a new beneficial use been proposed?</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Is new info available about the reservation?</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Is quantity/level of water reserved adequate?</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Do time periods still apply?</a:t>
            </a:r>
          </a:p>
          <a:p>
            <a:pPr marL="342900" indent="-342900" eaLnBrk="1" hangingPunct="1">
              <a:lnSpc>
                <a:spcPct val="90000"/>
              </a:lnSpc>
              <a:spcBef>
                <a:spcPct val="20000"/>
              </a:spcBef>
              <a:buClr>
                <a:srgbClr val="FFFF00"/>
              </a:buClr>
              <a:buSzPct val="85000"/>
              <a:buFont typeface="Wingdings" pitchFamily="2" charset="2"/>
              <a:buChar char="ü"/>
              <a:defRPr/>
            </a:pPr>
            <a:r>
              <a:rPr lang="en-US" sz="3200" dirty="0">
                <a:latin typeface="+mn-lt"/>
              </a:rPr>
              <a:t>Are additional research/data/analysis needed?</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0" y="3795713"/>
            <a:ext cx="222250" cy="639762"/>
          </a:xfrm>
          <a:prstGeom prst="rect">
            <a:avLst/>
          </a:prstGeom>
          <a:noFill/>
          <a:ln w="9525">
            <a:noFill/>
            <a:miter lim="800000"/>
            <a:headEnd/>
            <a:tailEnd/>
          </a:ln>
        </p:spPr>
        <p:txBody>
          <a:bodyPr/>
          <a:lstStyle/>
          <a:p>
            <a:pPr algn="just" eaLnBrk="1" hangingPunct="1"/>
            <a:r>
              <a:rPr lang="en-US" altLang="en-US" sz="1200">
                <a:latin typeface="Times New Roman" pitchFamily="18" charset="0"/>
                <a:cs typeface="Times New Roman" pitchFamily="18" charset="0"/>
              </a:rPr>
              <a:t> </a:t>
            </a:r>
          </a:p>
          <a:p>
            <a:pPr algn="just" eaLnBrk="1" hangingPunct="1"/>
            <a:endParaRPr lang="en-US" altLang="en-US" sz="2400">
              <a:latin typeface="Times New Roman" pitchFamily="18" charset="0"/>
            </a:endParaRPr>
          </a:p>
        </p:txBody>
      </p:sp>
      <p:sp>
        <p:nvSpPr>
          <p:cNvPr id="52227" name="Rectangle 4"/>
          <p:cNvSpPr>
            <a:spLocks noChangeArrowheads="1"/>
          </p:cNvSpPr>
          <p:nvPr/>
        </p:nvSpPr>
        <p:spPr bwMode="auto">
          <a:xfrm>
            <a:off x="0" y="4435475"/>
            <a:ext cx="9144000" cy="0"/>
          </a:xfrm>
          <a:prstGeom prst="rect">
            <a:avLst/>
          </a:prstGeom>
          <a:noFill/>
          <a:ln w="9525">
            <a:noFill/>
            <a:miter lim="800000"/>
            <a:headEnd/>
            <a:tailEnd/>
          </a:ln>
        </p:spPr>
        <p:txBody>
          <a:bodyPr>
            <a:spAutoFit/>
          </a:bodyPr>
          <a:lstStyle/>
          <a:p>
            <a:pPr eaLnBrk="1" hangingPunct="1"/>
            <a:endParaRPr lang="en-US" altLang="en-US"/>
          </a:p>
        </p:txBody>
      </p:sp>
      <p:pic>
        <p:nvPicPr>
          <p:cNvPr id="52228"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52229" name="Straight Connector 10"/>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6" name="Text Box 2"/>
          <p:cNvSpPr txBox="1">
            <a:spLocks noChangeArrowheads="1"/>
          </p:cNvSpPr>
          <p:nvPr/>
        </p:nvSpPr>
        <p:spPr bwMode="auto">
          <a:xfrm>
            <a:off x="1600200" y="152400"/>
            <a:ext cx="7086600" cy="641350"/>
          </a:xfrm>
          <a:prstGeom prst="rect">
            <a:avLst/>
          </a:prstGeom>
          <a:noFill/>
          <a:ln w="9525">
            <a:noFill/>
            <a:miter lim="800000"/>
            <a:headEnd/>
            <a:tailEnd/>
          </a:ln>
          <a:effectLst/>
        </p:spPr>
        <p:txBody>
          <a:bodyPr>
            <a:spAutoFit/>
          </a:bodyPr>
          <a:lstStyle/>
          <a:p>
            <a:pPr algn="ctr" eaLnBrk="1" hangingPunct="1">
              <a:defRPr/>
            </a:pPr>
            <a:r>
              <a:rPr lang="en-US" sz="3600" b="1" dirty="0">
                <a:solidFill>
                  <a:schemeClr val="tx2">
                    <a:lumMod val="75000"/>
                  </a:schemeClr>
                </a:solidFill>
                <a:effectLst>
                  <a:outerShdw blurRad="38100" dist="38100" dir="2700000" algn="tl">
                    <a:srgbClr val="000000"/>
                  </a:outerShdw>
                </a:effectLst>
              </a:rPr>
              <a:t>For Further Information</a:t>
            </a:r>
          </a:p>
        </p:txBody>
      </p:sp>
      <p:sp>
        <p:nvSpPr>
          <p:cNvPr id="52231" name="Text Box 3"/>
          <p:cNvSpPr txBox="1">
            <a:spLocks noChangeArrowheads="1"/>
          </p:cNvSpPr>
          <p:nvPr/>
        </p:nvSpPr>
        <p:spPr bwMode="auto">
          <a:xfrm>
            <a:off x="111125" y="990600"/>
            <a:ext cx="8686800" cy="5549900"/>
          </a:xfrm>
          <a:prstGeom prst="rect">
            <a:avLst/>
          </a:prstGeom>
          <a:noFill/>
          <a:ln w="9525">
            <a:noFill/>
            <a:miter lim="800000"/>
            <a:headEnd/>
            <a:tailEnd/>
          </a:ln>
        </p:spPr>
        <p:txBody>
          <a:bodyPr>
            <a:spAutoFit/>
          </a:bodyPr>
          <a:lstStyle/>
          <a:p>
            <a:pPr marL="457200" indent="-457200" algn="ctr" eaLnBrk="1" hangingPunct="1">
              <a:lnSpc>
                <a:spcPct val="75000"/>
              </a:lnSpc>
              <a:spcBef>
                <a:spcPct val="25000"/>
              </a:spcBef>
              <a:spcAft>
                <a:spcPct val="15000"/>
              </a:spcAft>
            </a:pPr>
            <a:endParaRPr lang="en-US" altLang="en-US" sz="2800"/>
          </a:p>
          <a:p>
            <a:pPr marL="457200" indent="-457200" algn="ctr" eaLnBrk="1" hangingPunct="1">
              <a:lnSpc>
                <a:spcPct val="75000"/>
              </a:lnSpc>
              <a:spcBef>
                <a:spcPct val="25000"/>
              </a:spcBef>
              <a:spcAft>
                <a:spcPct val="15000"/>
              </a:spcAft>
            </a:pPr>
            <a:r>
              <a:rPr lang="en-US" altLang="en-US" sz="2800"/>
              <a:t>   </a:t>
            </a:r>
            <a:r>
              <a:rPr lang="en-US" altLang="en-US" sz="2800" i="1"/>
              <a:t>Kimberly Sager</a:t>
            </a:r>
          </a:p>
          <a:p>
            <a:pPr marL="457200" indent="-457200" algn="ctr"/>
            <a:r>
              <a:rPr lang="en-US" altLang="en-US" sz="2800"/>
              <a:t>Statewide Water Reservation Specialist</a:t>
            </a:r>
          </a:p>
          <a:p>
            <a:pPr marL="457200" indent="-457200" algn="ctr"/>
            <a:r>
              <a:rPr lang="en-US" altLang="en-US" sz="2400"/>
              <a:t>____________________________________</a:t>
            </a:r>
          </a:p>
          <a:p>
            <a:pPr marL="457200" indent="-457200" algn="ctr"/>
            <a:endParaRPr lang="en-US" altLang="en-US"/>
          </a:p>
          <a:p>
            <a:pPr marL="457200" indent="-457200" algn="ctr"/>
            <a:r>
              <a:rPr lang="en-US" altLang="en-US" sz="2800"/>
              <a:t>Department of Natural Resources</a:t>
            </a:r>
          </a:p>
          <a:p>
            <a:pPr marL="457200" indent="-457200" algn="ctr"/>
            <a:r>
              <a:rPr lang="en-US" altLang="en-US" sz="2800"/>
              <a:t>Water Resources Section</a:t>
            </a:r>
          </a:p>
          <a:p>
            <a:pPr marL="457200" indent="-457200" algn="ctr" eaLnBrk="1" hangingPunct="1">
              <a:lnSpc>
                <a:spcPct val="75000"/>
              </a:lnSpc>
              <a:spcBef>
                <a:spcPct val="25000"/>
              </a:spcBef>
              <a:spcAft>
                <a:spcPct val="15000"/>
              </a:spcAft>
            </a:pPr>
            <a:r>
              <a:rPr lang="en-US" altLang="en-US" sz="2800"/>
              <a:t>550 W. 7</a:t>
            </a:r>
            <a:r>
              <a:rPr lang="en-US" altLang="en-US" sz="2800" baseline="30000"/>
              <a:t>th</a:t>
            </a:r>
            <a:r>
              <a:rPr lang="en-US" altLang="en-US" sz="2800"/>
              <a:t> Avenue, Suite 1020</a:t>
            </a:r>
          </a:p>
          <a:p>
            <a:pPr marL="457200" indent="-457200" algn="ctr" eaLnBrk="1" hangingPunct="1">
              <a:lnSpc>
                <a:spcPct val="75000"/>
              </a:lnSpc>
              <a:spcBef>
                <a:spcPct val="25000"/>
              </a:spcBef>
              <a:spcAft>
                <a:spcPct val="15000"/>
              </a:spcAft>
            </a:pPr>
            <a:r>
              <a:rPr lang="en-US" altLang="en-US" sz="2800"/>
              <a:t>Anchorage, Alaska 99501</a:t>
            </a:r>
          </a:p>
          <a:p>
            <a:pPr marL="457200" indent="-457200" algn="ctr" eaLnBrk="1" hangingPunct="1">
              <a:lnSpc>
                <a:spcPct val="75000"/>
              </a:lnSpc>
              <a:spcBef>
                <a:spcPct val="25000"/>
              </a:spcBef>
              <a:spcAft>
                <a:spcPct val="15000"/>
              </a:spcAft>
            </a:pPr>
            <a:endParaRPr lang="en-US" altLang="en-US" sz="2400"/>
          </a:p>
          <a:p>
            <a:pPr marL="457200" indent="-457200" algn="ctr" eaLnBrk="1" hangingPunct="1">
              <a:lnSpc>
                <a:spcPct val="75000"/>
              </a:lnSpc>
              <a:spcBef>
                <a:spcPct val="25000"/>
              </a:spcBef>
              <a:spcAft>
                <a:spcPct val="15000"/>
              </a:spcAft>
            </a:pPr>
            <a:r>
              <a:rPr lang="en-US" altLang="en-US" sz="2400"/>
              <a:t>(907) 269-2033</a:t>
            </a:r>
          </a:p>
          <a:p>
            <a:pPr marL="457200" indent="-457200" algn="ctr" eaLnBrk="1" hangingPunct="1">
              <a:lnSpc>
                <a:spcPct val="75000"/>
              </a:lnSpc>
              <a:spcBef>
                <a:spcPct val="25000"/>
              </a:spcBef>
              <a:spcAft>
                <a:spcPct val="15000"/>
              </a:spcAft>
            </a:pPr>
            <a:r>
              <a:rPr lang="en-US" altLang="en-US" sz="2400"/>
              <a:t>kimberly.sager@alaska.gov</a:t>
            </a:r>
          </a:p>
          <a:p>
            <a:pPr marL="457200" indent="-457200" eaLnBrk="1" hangingPunct="1">
              <a:lnSpc>
                <a:spcPct val="75000"/>
              </a:lnSpc>
              <a:spcBef>
                <a:spcPct val="25000"/>
              </a:spcBef>
              <a:spcAft>
                <a:spcPct val="15000"/>
              </a:spcAft>
            </a:pPr>
            <a:endParaRPr lang="en-US" altLang="en-US" sz="240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1150938"/>
            <a:ext cx="8686800" cy="5097462"/>
          </a:xfrm>
        </p:spPr>
        <p:txBody>
          <a:bodyPr/>
          <a:lstStyle/>
          <a:p>
            <a:r>
              <a:rPr lang="en-US" altLang="en-US" sz="2400" smtClean="0">
                <a:solidFill>
                  <a:schemeClr val="tx1"/>
                </a:solidFill>
              </a:rPr>
              <a:t>Example from ADF&amp;G applications:</a:t>
            </a:r>
            <a:r>
              <a:rPr lang="en-US" altLang="en-US" sz="1800" smtClean="0">
                <a:solidFill>
                  <a:schemeClr val="tx1"/>
                </a:solidFill>
              </a:rPr>
              <a:t/>
            </a:r>
            <a:br>
              <a:rPr lang="en-US" altLang="en-US" sz="1800" smtClean="0">
                <a:solidFill>
                  <a:schemeClr val="tx1"/>
                </a:solidFill>
              </a:rPr>
            </a:br>
            <a:r>
              <a:rPr lang="en-US" altLang="en-US" sz="1800" smtClean="0">
                <a:solidFill>
                  <a:schemeClr val="tx1"/>
                </a:solidFill>
              </a:rPr>
              <a:t/>
            </a:r>
            <a:br>
              <a:rPr lang="en-US" altLang="en-US" sz="1800" smtClean="0">
                <a:solidFill>
                  <a:schemeClr val="tx1"/>
                </a:solidFill>
              </a:rPr>
            </a:br>
            <a:r>
              <a:rPr lang="en-US" altLang="en-US" sz="1800" smtClean="0">
                <a:solidFill>
                  <a:schemeClr val="tx1"/>
                </a:solidFill>
              </a:rPr>
              <a:t>“</a:t>
            </a:r>
            <a:r>
              <a:rPr lang="en-US" altLang="en-US" sz="2400" smtClean="0">
                <a:solidFill>
                  <a:schemeClr val="tx1"/>
                </a:solidFill>
              </a:rPr>
              <a:t>The primary purpose of this proposed reservation is to protect fish habitat, migration, and propagation within XXXX Creek and its watershed.  This reach of XXXX Creek </a:t>
            </a:r>
            <a:r>
              <a:rPr lang="en-US" altLang="en-US" sz="2400" u="sng" smtClean="0">
                <a:solidFill>
                  <a:schemeClr val="tx1"/>
                </a:solidFill>
              </a:rPr>
              <a:t>has been specified as important </a:t>
            </a:r>
            <a:r>
              <a:rPr lang="en-US" altLang="en-US" sz="2400" smtClean="0">
                <a:solidFill>
                  <a:schemeClr val="tx1"/>
                </a:solidFill>
              </a:rPr>
              <a:t>to anadromous fish under Alaska state statue AS 16.05.871, as AWC stream number XXX-XX-XXXXX-XXXX by the Alaska Department of Fish and Game.  </a:t>
            </a:r>
            <a:r>
              <a:rPr lang="en-US" altLang="en-US" sz="2400" u="sng" smtClean="0">
                <a:solidFill>
                  <a:schemeClr val="tx1"/>
                </a:solidFill>
              </a:rPr>
              <a:t>Chinook salmon (Oncorhynchus tshawytscha), coho salmon (O. kisutch), chum salmon (O. keta), rainbow trout (O. mykiss), and Dolly Varden (Salvelinus malma) utilize </a:t>
            </a:r>
            <a:r>
              <a:rPr lang="en-US" altLang="en-US" sz="2400" smtClean="0">
                <a:solidFill>
                  <a:schemeClr val="tx1"/>
                </a:solidFill>
              </a:rPr>
              <a:t>these reaches of the XXXX Creek for a portion of, or all of their spawning, incubation, rearing, and passage life phases.  </a:t>
            </a:r>
            <a:r>
              <a:rPr lang="en-US" altLang="en-US" sz="2400" u="sng" smtClean="0">
                <a:solidFill>
                  <a:schemeClr val="tx1"/>
                </a:solidFill>
              </a:rPr>
              <a:t>These species contribute to sport and commercial fisheries in the area and provide recreational opportunities' and values as well</a:t>
            </a:r>
            <a:r>
              <a:rPr lang="en-US" altLang="en-US" sz="2400" smtClean="0">
                <a:solidFill>
                  <a:schemeClr val="tx1"/>
                </a:solidFill>
              </a:rPr>
              <a:t>.” </a:t>
            </a:r>
            <a:endParaRPr lang="en-US" altLang="en-US" sz="1600" smtClean="0">
              <a:solidFill>
                <a:schemeClr val="tx1"/>
              </a:solidFill>
            </a:endParaRPr>
          </a:p>
        </p:txBody>
      </p:sp>
      <p:sp>
        <p:nvSpPr>
          <p:cNvPr id="9219" name="TextBox 5"/>
          <p:cNvSpPr txBox="1">
            <a:spLocks noChangeArrowheads="1"/>
          </p:cNvSpPr>
          <p:nvPr/>
        </p:nvSpPr>
        <p:spPr bwMode="auto">
          <a:xfrm>
            <a:off x="685800" y="381000"/>
            <a:ext cx="7696200" cy="584200"/>
          </a:xfrm>
          <a:prstGeom prst="rect">
            <a:avLst/>
          </a:prstGeom>
          <a:noFill/>
          <a:ln w="9525">
            <a:noFill/>
            <a:miter lim="800000"/>
            <a:headEnd/>
            <a:tailEnd/>
          </a:ln>
        </p:spPr>
        <p:txBody>
          <a:bodyPr>
            <a:spAutoFit/>
          </a:bodyPr>
          <a:lstStyle/>
          <a:p>
            <a:pPr algn="ctr"/>
            <a:r>
              <a:rPr lang="en-US" altLang="en-US" sz="3200"/>
              <a:t>THE ‘NEED’  </a:t>
            </a:r>
          </a:p>
        </p:txBody>
      </p:sp>
      <p:pic>
        <p:nvPicPr>
          <p:cNvPr id="9220" name="Picture 2053" descr="dnrlogo_medium_trans"/>
          <p:cNvPicPr>
            <a:picLocks noChangeAspect="1" noChangeArrowheads="1"/>
          </p:cNvPicPr>
          <p:nvPr/>
        </p:nvPicPr>
        <p:blipFill>
          <a:blip r:embed="rId3" cstate="print"/>
          <a:srcRect/>
          <a:stretch>
            <a:fillRect/>
          </a:stretch>
        </p:blipFill>
        <p:spPr bwMode="auto">
          <a:xfrm>
            <a:off x="7924800" y="209550"/>
            <a:ext cx="914400" cy="9286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txBox="1">
            <a:spLocks/>
          </p:cNvSpPr>
          <p:nvPr/>
        </p:nvSpPr>
        <p:spPr bwMode="auto">
          <a:xfrm>
            <a:off x="685800" y="1981200"/>
            <a:ext cx="8001000" cy="3962400"/>
          </a:xfrm>
          <a:prstGeom prst="rect">
            <a:avLst/>
          </a:prstGeom>
          <a:noFill/>
          <a:ln w="9525">
            <a:noFill/>
            <a:miter lim="800000"/>
            <a:headEnd/>
            <a:tailEnd/>
          </a:ln>
        </p:spPr>
        <p:txBody>
          <a:bodyPr lIns="0" rIns="18288"/>
          <a:lstStyle/>
          <a:p>
            <a:pPr>
              <a:spcBef>
                <a:spcPct val="20000"/>
              </a:spcBef>
              <a:buClr>
                <a:srgbClr val="A8CDD7"/>
              </a:buClr>
              <a:buSzPct val="95000"/>
              <a:buFont typeface="Wingdings 2" pitchFamily="18" charset="2"/>
              <a:buNone/>
            </a:pPr>
            <a:r>
              <a:rPr lang="en-US" altLang="en-US" sz="2400">
                <a:latin typeface="Calibri" pitchFamily="34" charset="0"/>
              </a:rPr>
              <a:t>Sufficient flows are needed to </a:t>
            </a:r>
            <a:r>
              <a:rPr lang="en-US" altLang="en-US" sz="2400" u="sng">
                <a:latin typeface="Calibri" pitchFamily="34" charset="0"/>
              </a:rPr>
              <a:t>support seasonal uses of riverine habitats by fishes </a:t>
            </a:r>
            <a:r>
              <a:rPr lang="en-US" altLang="en-US" sz="2400">
                <a:latin typeface="Calibri" pitchFamily="34" charset="0"/>
              </a:rPr>
              <a:t>and to provide for fluvial processes that maintain these habitats.  To maintain seasonal uses of habitats by each life history stage, we recommend maintaining a flow regime that mimics the magnitude and timing of the natural flow regime as discussed above.  This approach is </a:t>
            </a:r>
            <a:r>
              <a:rPr lang="en-US" altLang="en-US" sz="2400" u="sng">
                <a:latin typeface="Calibri" pitchFamily="34" charset="0"/>
              </a:rPr>
              <a:t>necessary to meet the needs of species’ life history stages </a:t>
            </a:r>
            <a:r>
              <a:rPr lang="en-US" altLang="en-US" sz="2400">
                <a:latin typeface="Calibri" pitchFamily="34" charset="0"/>
              </a:rPr>
              <a:t>that have coevolved and exhibit biological adaptations to the river’s flow regime.</a:t>
            </a:r>
          </a:p>
        </p:txBody>
      </p:sp>
      <p:pic>
        <p:nvPicPr>
          <p:cNvPr id="11267"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sp>
        <p:nvSpPr>
          <p:cNvPr id="11268" name="TextBox 1"/>
          <p:cNvSpPr txBox="1">
            <a:spLocks noChangeArrowheads="1"/>
          </p:cNvSpPr>
          <p:nvPr/>
        </p:nvSpPr>
        <p:spPr bwMode="auto">
          <a:xfrm>
            <a:off x="1430338" y="609600"/>
            <a:ext cx="7408862" cy="646113"/>
          </a:xfrm>
          <a:prstGeom prst="rect">
            <a:avLst/>
          </a:prstGeom>
          <a:noFill/>
          <a:ln w="9525">
            <a:noFill/>
            <a:miter lim="800000"/>
            <a:headEnd/>
            <a:tailEnd/>
          </a:ln>
        </p:spPr>
        <p:txBody>
          <a:bodyPr>
            <a:spAutoFit/>
          </a:bodyPr>
          <a:lstStyle/>
          <a:p>
            <a:r>
              <a:rPr lang="en-US" altLang="en-US" sz="3600"/>
              <a:t>Additional ADF&amp;G ‘Need’ Example: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053" descr="dnrlogo_medium_trans"/>
          <p:cNvPicPr>
            <a:picLocks noChangeAspect="1" noChangeArrowheads="1"/>
          </p:cNvPicPr>
          <p:nvPr/>
        </p:nvPicPr>
        <p:blipFill>
          <a:blip r:embed="rId3" cstate="print"/>
          <a:srcRect/>
          <a:stretch>
            <a:fillRect/>
          </a:stretch>
        </p:blipFill>
        <p:spPr bwMode="auto">
          <a:xfrm>
            <a:off x="76200" y="0"/>
            <a:ext cx="914400" cy="928688"/>
          </a:xfrm>
          <a:prstGeom prst="rect">
            <a:avLst/>
          </a:prstGeom>
          <a:noFill/>
          <a:ln w="9525">
            <a:noFill/>
            <a:miter lim="800000"/>
            <a:headEnd/>
            <a:tailEnd/>
          </a:ln>
        </p:spPr>
      </p:pic>
      <p:sp>
        <p:nvSpPr>
          <p:cNvPr id="13315" name="Rectangle 4"/>
          <p:cNvSpPr>
            <a:spLocks noChangeArrowheads="1"/>
          </p:cNvSpPr>
          <p:nvPr/>
        </p:nvSpPr>
        <p:spPr bwMode="auto">
          <a:xfrm>
            <a:off x="76200" y="1030288"/>
            <a:ext cx="8991600" cy="5478462"/>
          </a:xfrm>
          <a:prstGeom prst="rect">
            <a:avLst/>
          </a:prstGeom>
          <a:noFill/>
          <a:ln w="9525">
            <a:noFill/>
            <a:miter lim="800000"/>
            <a:headEnd/>
            <a:tailEnd/>
          </a:ln>
        </p:spPr>
        <p:txBody>
          <a:bodyPr>
            <a:spAutoFit/>
          </a:bodyPr>
          <a:lstStyle/>
          <a:p>
            <a:r>
              <a:rPr lang="en-US" altLang="en-US" sz="1400"/>
              <a:t>On August 14, 1941, President Franklin D. Roosevelt established Kodiak National Wildlife Refuge (NWR) by Executive Order 8857, and on December 2, 1980, President Carter signed into law the Alaska National Interest Lands Conservation Act (ANILCA).  Section 393 (5)(B) of ANILCA declared the following purposes for which Kodiak NWR is established and shall be managed:</a:t>
            </a:r>
          </a:p>
          <a:p>
            <a:endParaRPr lang="en-US" altLang="en-US" sz="1400"/>
          </a:p>
          <a:p>
            <a:r>
              <a:rPr lang="en-US" altLang="en-US" sz="1400"/>
              <a:t>“(i) to conserve fish and wildlife populations and habitats in their natural diversity including, but not limited to, Kodiak brown bears, </a:t>
            </a:r>
            <a:r>
              <a:rPr lang="en-US" altLang="en-US" sz="1400">
                <a:solidFill>
                  <a:srgbClr val="FF0000"/>
                </a:solidFill>
              </a:rPr>
              <a:t>salmonids</a:t>
            </a:r>
            <a:r>
              <a:rPr lang="en-US" altLang="en-US" sz="1400"/>
              <a:t>, sea otters, sea lions, and other marine mammals and migratory birds;</a:t>
            </a:r>
          </a:p>
          <a:p>
            <a:endParaRPr lang="en-US" altLang="en-US" sz="1400"/>
          </a:p>
          <a:p>
            <a:r>
              <a:rPr lang="en-US" altLang="en-US" sz="1400"/>
              <a:t>(ii) to fulfill the international treaty obligations of the United States with respect to fish and wildlife and their habitats;</a:t>
            </a:r>
          </a:p>
          <a:p>
            <a:endParaRPr lang="en-US" altLang="en-US" sz="1400"/>
          </a:p>
          <a:p>
            <a:r>
              <a:rPr lang="en-US" altLang="en-US" sz="1400"/>
              <a:t>(iii) to provide in a manner consistent with purposes set forth in subparagraphs (i) and (ii), the opportunity for continued subsistence uses by local residents; and</a:t>
            </a:r>
          </a:p>
          <a:p>
            <a:endParaRPr lang="en-US" altLang="en-US" sz="1400"/>
          </a:p>
          <a:p>
            <a:r>
              <a:rPr lang="en-US" altLang="en-US" sz="1400"/>
              <a:t>(iv) to ensure, to the maximum extent practicable and in a manner consistent with the purposes set forth in subparagraph (i), </a:t>
            </a:r>
            <a:r>
              <a:rPr lang="en-US" altLang="en-US" sz="1400">
                <a:solidFill>
                  <a:srgbClr val="FF0000"/>
                </a:solidFill>
              </a:rPr>
              <a:t>water quality and necessary water quantity within the refuge</a:t>
            </a:r>
            <a:r>
              <a:rPr lang="en-US" altLang="en-US" sz="1400"/>
              <a:t>.”</a:t>
            </a:r>
          </a:p>
          <a:p>
            <a:endParaRPr lang="en-US" altLang="en-US" sz="1400"/>
          </a:p>
          <a:p>
            <a:r>
              <a:rPr lang="en-US" altLang="en-US" sz="1400"/>
              <a:t>Additionally, the water reservation is needed to comply with the legal and management directives (as described previously).  The Uganik River is within the external boundary of the Kodiak NWR, where the conservation of aquatic habitat and associated biota through the maintenance of water quantity is mandated by law.</a:t>
            </a:r>
          </a:p>
          <a:p>
            <a:endParaRPr lang="en-US" altLang="en-US" sz="1400"/>
          </a:p>
          <a:p>
            <a:r>
              <a:rPr lang="en-US" altLang="en-US" sz="1400"/>
              <a:t>In the judgment of USFWS, the proposed reservation is </a:t>
            </a:r>
            <a:r>
              <a:rPr lang="en-US" altLang="en-US" sz="1400" u="sng"/>
              <a:t>necessary to maintain the habitat that supports a rich and abundant biota </a:t>
            </a:r>
            <a:r>
              <a:rPr lang="en-US" altLang="en-US" sz="1400"/>
              <a:t>within the Uganik River and </a:t>
            </a:r>
            <a:r>
              <a:rPr lang="en-US" altLang="en-US" sz="1400" u="sng"/>
              <a:t>will aid USFWS in carrying out its management objective to maintain the natural water quantity and quality at stream flows and water levels </a:t>
            </a:r>
            <a:r>
              <a:rPr lang="en-US" altLang="en-US" sz="1400"/>
              <a:t>that will provide suitable habitat for brown bears, fish, migratory waterbirds, raptors, and other wildlife.  </a:t>
            </a:r>
          </a:p>
        </p:txBody>
      </p:sp>
      <p:sp>
        <p:nvSpPr>
          <p:cNvPr id="13316" name="TextBox 5"/>
          <p:cNvSpPr txBox="1">
            <a:spLocks noChangeArrowheads="1"/>
          </p:cNvSpPr>
          <p:nvPr/>
        </p:nvSpPr>
        <p:spPr bwMode="auto">
          <a:xfrm>
            <a:off x="1295400" y="304800"/>
            <a:ext cx="7391400" cy="708025"/>
          </a:xfrm>
          <a:prstGeom prst="rect">
            <a:avLst/>
          </a:prstGeom>
          <a:noFill/>
          <a:ln w="9525">
            <a:noFill/>
            <a:miter lim="800000"/>
            <a:headEnd/>
            <a:tailEnd/>
          </a:ln>
        </p:spPr>
        <p:txBody>
          <a:bodyPr>
            <a:spAutoFit/>
          </a:bodyPr>
          <a:lstStyle/>
          <a:p>
            <a:r>
              <a:rPr lang="en-US" altLang="en-US" sz="4000"/>
              <a:t>FWS EXAMPLE FOR ‘NEED’</a:t>
            </a:r>
            <a:r>
              <a:rPr lang="en-US" altLang="en-US" sz="2800"/>
              <a: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228600" y="158750"/>
            <a:ext cx="4114800" cy="461963"/>
          </a:xfrm>
          <a:prstGeom prst="rect">
            <a:avLst/>
          </a:prstGeom>
          <a:noFill/>
          <a:ln w="9525">
            <a:noFill/>
            <a:miter lim="800000"/>
            <a:headEnd/>
            <a:tailEnd/>
          </a:ln>
        </p:spPr>
        <p:txBody>
          <a:bodyPr>
            <a:spAutoFit/>
          </a:bodyPr>
          <a:lstStyle/>
          <a:p>
            <a:pPr eaLnBrk="1" hangingPunct="1"/>
            <a:r>
              <a:rPr lang="en-US" altLang="en-US" sz="2400" b="1"/>
              <a:t>REACH EXAMPLES:</a:t>
            </a:r>
          </a:p>
        </p:txBody>
      </p:sp>
      <p:pic>
        <p:nvPicPr>
          <p:cNvPr id="15363" name="Picture 2053" descr="dnrlogo_medium_trans"/>
          <p:cNvPicPr>
            <a:picLocks noChangeAspect="1" noChangeArrowheads="1"/>
          </p:cNvPicPr>
          <p:nvPr/>
        </p:nvPicPr>
        <p:blipFill>
          <a:blip r:embed="rId3" cstate="print"/>
          <a:srcRect/>
          <a:stretch>
            <a:fillRect/>
          </a:stretch>
        </p:blipFill>
        <p:spPr bwMode="auto">
          <a:xfrm>
            <a:off x="161925" y="5486400"/>
            <a:ext cx="1125538" cy="1143000"/>
          </a:xfrm>
          <a:prstGeom prst="rect">
            <a:avLst/>
          </a:prstGeom>
          <a:noFill/>
          <a:ln w="9525">
            <a:noFill/>
            <a:miter lim="800000"/>
            <a:headEnd/>
            <a:tailEnd/>
          </a:ln>
        </p:spPr>
      </p:pic>
      <p:sp>
        <p:nvSpPr>
          <p:cNvPr id="2" name="TextBox 1"/>
          <p:cNvSpPr txBox="1"/>
          <p:nvPr/>
        </p:nvSpPr>
        <p:spPr>
          <a:xfrm>
            <a:off x="228600" y="990600"/>
            <a:ext cx="2971800" cy="4954588"/>
          </a:xfrm>
          <a:prstGeom prst="rect">
            <a:avLst/>
          </a:prstGeom>
          <a:noFill/>
        </p:spPr>
        <p:txBody>
          <a:bodyPr>
            <a:spAutoFit/>
          </a:bodyPr>
          <a:lstStyle/>
          <a:p>
            <a:pPr>
              <a:defRPr/>
            </a:pPr>
            <a:r>
              <a:rPr lang="en-US" sz="2000" dirty="0">
                <a:latin typeface="Arial" panose="020B0604020202020204" pitchFamily="34" charset="0"/>
              </a:rPr>
              <a:t>Example of an acceptable reach request:</a:t>
            </a:r>
          </a:p>
          <a:p>
            <a:pPr>
              <a:defRPr/>
            </a:pPr>
            <a:endParaRPr lang="en-US" sz="2000" dirty="0">
              <a:latin typeface="Arial" panose="020B0604020202020204" pitchFamily="34" charset="0"/>
            </a:endParaRPr>
          </a:p>
          <a:p>
            <a:pPr marL="285750" indent="-285750">
              <a:buFont typeface="Arial" panose="020B0604020202020204" pitchFamily="34" charset="0"/>
              <a:buChar char="•"/>
              <a:defRPr/>
            </a:pPr>
            <a:r>
              <a:rPr lang="en-US" sz="2000" dirty="0">
                <a:latin typeface="Arial" panose="020B0604020202020204" pitchFamily="34" charset="0"/>
              </a:rPr>
              <a:t>Hydrologically distinct</a:t>
            </a:r>
          </a:p>
          <a:p>
            <a:pPr>
              <a:defRPr/>
            </a:pPr>
            <a:endParaRPr lang="en-US" sz="2000" dirty="0">
              <a:latin typeface="Arial" panose="020B0604020202020204" pitchFamily="34" charset="0"/>
            </a:endParaRPr>
          </a:p>
          <a:p>
            <a:pPr marL="285750" indent="-285750">
              <a:buFont typeface="Arial" panose="020B0604020202020204" pitchFamily="34" charset="0"/>
              <a:buChar char="•"/>
              <a:defRPr/>
            </a:pPr>
            <a:r>
              <a:rPr lang="en-US" sz="2000" dirty="0">
                <a:latin typeface="Arial" panose="020B0604020202020204" pitchFamily="34" charset="0"/>
              </a:rPr>
              <a:t>Gage is located above any contributing tributaries</a:t>
            </a:r>
          </a:p>
          <a:p>
            <a:pPr>
              <a:defRPr/>
            </a:pPr>
            <a:endParaRPr lang="en-US" sz="2000" dirty="0">
              <a:latin typeface="Arial" panose="020B0604020202020204" pitchFamily="34" charset="0"/>
            </a:endParaRPr>
          </a:p>
          <a:p>
            <a:pPr marL="285750" indent="-285750">
              <a:buFont typeface="Arial" panose="020B0604020202020204" pitchFamily="34" charset="0"/>
              <a:buChar char="•"/>
              <a:defRPr/>
            </a:pPr>
            <a:r>
              <a:rPr lang="en-US" sz="2000" dirty="0">
                <a:latin typeface="Arial" panose="020B0604020202020204" pitchFamily="34" charset="0"/>
              </a:rPr>
              <a:t>Does not include any lakes between the start and end point of a reach</a:t>
            </a:r>
          </a:p>
          <a:p>
            <a:pPr marL="285750" indent="-285750">
              <a:buFont typeface="Arial" panose="020B0604020202020204" pitchFamily="34" charset="0"/>
              <a:buChar char="•"/>
              <a:defRPr/>
            </a:pPr>
            <a:endParaRPr lang="en-US" dirty="0">
              <a:latin typeface="Arial" panose="020B0604020202020204" pitchFamily="34" charset="0"/>
            </a:endParaRPr>
          </a:p>
          <a:p>
            <a:pPr marL="285750" indent="-285750">
              <a:buFont typeface="Arial" panose="020B0604020202020204" pitchFamily="34" charset="0"/>
              <a:buChar char="•"/>
              <a:defRPr/>
            </a:pPr>
            <a:endParaRPr lang="en-US" dirty="0">
              <a:latin typeface="Arial" panose="020B0604020202020204" pitchFamily="34" charset="0"/>
            </a:endParaRPr>
          </a:p>
        </p:txBody>
      </p:sp>
      <p:pic>
        <p:nvPicPr>
          <p:cNvPr id="15365" name="Picture 4" descr="TwentymileRiverReach.png"/>
          <p:cNvPicPr>
            <a:picLocks noChangeAspect="1" noChangeArrowheads="1"/>
          </p:cNvPicPr>
          <p:nvPr/>
        </p:nvPicPr>
        <p:blipFill>
          <a:blip r:embed="rId4" cstate="print"/>
          <a:srcRect l="9125" t="7172" r="9067" b="21445"/>
          <a:stretch>
            <a:fillRect/>
          </a:stretch>
        </p:blipFill>
        <p:spPr bwMode="auto">
          <a:xfrm>
            <a:off x="3352800" y="158750"/>
            <a:ext cx="5724525" cy="6470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srcRect l="12634" t="36649" r="19685" b="3937"/>
          <a:stretch>
            <a:fillRect/>
          </a:stretch>
        </p:blipFill>
        <p:spPr bwMode="auto">
          <a:xfrm>
            <a:off x="4572000" y="809625"/>
            <a:ext cx="4330700" cy="5514975"/>
          </a:xfrm>
          <a:prstGeom prst="rect">
            <a:avLst/>
          </a:prstGeom>
          <a:noFill/>
          <a:ln w="57150">
            <a:solidFill>
              <a:schemeClr val="bg1"/>
            </a:solidFill>
            <a:miter lim="800000"/>
            <a:headEnd/>
            <a:tailEnd/>
          </a:ln>
        </p:spPr>
      </p:pic>
      <p:sp>
        <p:nvSpPr>
          <p:cNvPr id="17411" name="TextBox 3"/>
          <p:cNvSpPr txBox="1">
            <a:spLocks noChangeArrowheads="1"/>
          </p:cNvSpPr>
          <p:nvPr/>
        </p:nvSpPr>
        <p:spPr bwMode="auto">
          <a:xfrm>
            <a:off x="381000" y="228600"/>
            <a:ext cx="7010400" cy="369888"/>
          </a:xfrm>
          <a:prstGeom prst="rect">
            <a:avLst/>
          </a:prstGeom>
          <a:noFill/>
          <a:ln w="9525">
            <a:noFill/>
            <a:miter lim="800000"/>
            <a:headEnd/>
            <a:tailEnd/>
          </a:ln>
        </p:spPr>
        <p:txBody>
          <a:bodyPr>
            <a:spAutoFit/>
          </a:bodyPr>
          <a:lstStyle/>
          <a:p>
            <a:pPr eaLnBrk="1" hangingPunct="1"/>
            <a:r>
              <a:rPr lang="en-US" altLang="en-US" b="1"/>
              <a:t>EXAMPLE OF WHAT </a:t>
            </a:r>
            <a:r>
              <a:rPr lang="en-US" altLang="en-US" b="1" u="sng"/>
              <a:t>SHOULD NOT</a:t>
            </a:r>
            <a:r>
              <a:rPr lang="en-US" altLang="en-US" b="1"/>
              <a:t> BE REQUESTED:</a:t>
            </a:r>
          </a:p>
        </p:txBody>
      </p:sp>
      <p:pic>
        <p:nvPicPr>
          <p:cNvPr id="17412" name="Picture 2053" descr="dnrlogo_medium_trans"/>
          <p:cNvPicPr>
            <a:picLocks noChangeAspect="1" noChangeArrowheads="1"/>
          </p:cNvPicPr>
          <p:nvPr/>
        </p:nvPicPr>
        <p:blipFill>
          <a:blip r:embed="rId4" cstate="print"/>
          <a:srcRect/>
          <a:stretch>
            <a:fillRect/>
          </a:stretch>
        </p:blipFill>
        <p:spPr bwMode="auto">
          <a:xfrm>
            <a:off x="8382000" y="0"/>
            <a:ext cx="600075" cy="609600"/>
          </a:xfrm>
          <a:prstGeom prst="rect">
            <a:avLst/>
          </a:prstGeom>
          <a:noFill/>
          <a:ln w="9525">
            <a:noFill/>
            <a:miter lim="800000"/>
            <a:headEnd/>
            <a:tailEnd/>
          </a:ln>
        </p:spPr>
      </p:pic>
      <p:sp>
        <p:nvSpPr>
          <p:cNvPr id="4" name="TextBox 3"/>
          <p:cNvSpPr txBox="1"/>
          <p:nvPr/>
        </p:nvSpPr>
        <p:spPr>
          <a:xfrm>
            <a:off x="533400" y="841375"/>
            <a:ext cx="3810000" cy="4432300"/>
          </a:xfrm>
          <a:prstGeom prst="rect">
            <a:avLst/>
          </a:prstGeom>
          <a:noFill/>
        </p:spPr>
        <p:txBody>
          <a:bodyPr>
            <a:spAutoFit/>
          </a:bodyPr>
          <a:lstStyle/>
          <a:p>
            <a:pPr marL="285750" indent="-285750">
              <a:buFont typeface="Arial" panose="020B0604020202020204" pitchFamily="34" charset="0"/>
              <a:buChar char="•"/>
              <a:defRPr/>
            </a:pPr>
            <a:r>
              <a:rPr lang="en-US" sz="2400" dirty="0">
                <a:latin typeface="Arial" panose="020B0604020202020204" pitchFamily="34" charset="0"/>
              </a:rPr>
              <a:t>Applicant asked for everything within the outlined box on one application</a:t>
            </a:r>
          </a:p>
          <a:p>
            <a:pPr>
              <a:defRPr/>
            </a:pPr>
            <a:endParaRPr lang="en-US" sz="2400" dirty="0">
              <a:latin typeface="Arial" panose="020B0604020202020204" pitchFamily="34" charset="0"/>
            </a:endParaRPr>
          </a:p>
          <a:p>
            <a:pPr marL="285750" indent="-285750">
              <a:buFont typeface="Arial" panose="020B0604020202020204" pitchFamily="34" charset="0"/>
              <a:buChar char="•"/>
              <a:defRPr/>
            </a:pPr>
            <a:r>
              <a:rPr lang="en-US" sz="2400" dirty="0">
                <a:latin typeface="Arial" panose="020B0604020202020204" pitchFamily="34" charset="0"/>
              </a:rPr>
              <a:t>Included lakes within &amp; outside the river system</a:t>
            </a:r>
          </a:p>
          <a:p>
            <a:pPr>
              <a:defRPr/>
            </a:pPr>
            <a:endParaRPr lang="en-US" sz="2400" dirty="0">
              <a:latin typeface="Arial" panose="020B0604020202020204" pitchFamily="34" charset="0"/>
            </a:endParaRPr>
          </a:p>
          <a:p>
            <a:pPr marL="285750" indent="-285750">
              <a:buFont typeface="Arial" panose="020B0604020202020204" pitchFamily="34" charset="0"/>
              <a:buChar char="•"/>
              <a:defRPr/>
            </a:pPr>
            <a:r>
              <a:rPr lang="en-US" sz="2400" dirty="0">
                <a:latin typeface="Arial" panose="020B0604020202020204" pitchFamily="34" charset="0"/>
              </a:rPr>
              <a:t>Each lake and distinct reach would require separate applications.</a:t>
            </a:r>
          </a:p>
          <a:p>
            <a:pPr marL="285750" indent="-285750">
              <a:buFont typeface="Arial" panose="020B0604020202020204" pitchFamily="34" charset="0"/>
              <a:buChar char="•"/>
              <a:defRPr/>
            </a:pPr>
            <a:endParaRPr lang="en-US" dirty="0">
              <a:latin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cxnSp>
        <p:nvCxnSpPr>
          <p:cNvPr id="19459" name="Straight Connector 2"/>
          <p:cNvCxnSpPr>
            <a:cxnSpLocks noChangeShapeType="1"/>
          </p:cNvCxnSpPr>
          <p:nvPr/>
        </p:nvCxnSpPr>
        <p:spPr bwMode="auto">
          <a:xfrm>
            <a:off x="1600200" y="762000"/>
            <a:ext cx="7086600" cy="1588"/>
          </a:xfrm>
          <a:prstGeom prst="line">
            <a:avLst/>
          </a:prstGeom>
          <a:noFill/>
          <a:ln w="9525" algn="ctr">
            <a:solidFill>
              <a:schemeClr val="tx1"/>
            </a:solidFill>
            <a:round/>
            <a:headEnd/>
            <a:tailEnd/>
          </a:ln>
        </p:spPr>
      </p:cxnSp>
      <p:sp>
        <p:nvSpPr>
          <p:cNvPr id="5" name="Rectangle 7"/>
          <p:cNvSpPr txBox="1">
            <a:spLocks noChangeArrowheads="1"/>
          </p:cNvSpPr>
          <p:nvPr/>
        </p:nvSpPr>
        <p:spPr>
          <a:xfrm>
            <a:off x="1600200" y="228600"/>
            <a:ext cx="7162800" cy="1066800"/>
          </a:xfrm>
          <a:prstGeom prst="rect">
            <a:avLst/>
          </a:prstGeom>
        </p:spPr>
        <p:txBody>
          <a:bodyPr>
            <a:normAutofit fontScale="97500"/>
          </a:bodyPr>
          <a:lstStyle/>
          <a:p>
            <a:pPr algn="ctr" eaLnBrk="1" fontAlgn="auto" hangingPunct="1">
              <a:spcAft>
                <a:spcPts val="0"/>
              </a:spcAft>
              <a:defRPr/>
            </a:pPr>
            <a:r>
              <a:rPr lang="en-US" sz="3200" dirty="0">
                <a:latin typeface="+mj-lt"/>
                <a:ea typeface="+mj-ea"/>
                <a:cs typeface="+mj-cs"/>
              </a:rPr>
              <a:t>Measuring Stream Discharge</a:t>
            </a:r>
          </a:p>
        </p:txBody>
      </p:sp>
      <p:sp>
        <p:nvSpPr>
          <p:cNvPr id="6" name="Rectangle 8"/>
          <p:cNvSpPr txBox="1">
            <a:spLocks noChangeArrowheads="1"/>
          </p:cNvSpPr>
          <p:nvPr/>
        </p:nvSpPr>
        <p:spPr>
          <a:xfrm>
            <a:off x="1333500" y="874713"/>
            <a:ext cx="7239000" cy="2630487"/>
          </a:xfrm>
          <a:prstGeom prst="rect">
            <a:avLst/>
          </a:prstGeom>
        </p:spPr>
        <p:txBody>
          <a:bodyPr/>
          <a:lstStyle/>
          <a:p>
            <a:pPr marL="342900" indent="-342900" eaLnBrk="1" hangingPunct="1">
              <a:lnSpc>
                <a:spcPct val="80000"/>
              </a:lnSpc>
              <a:spcBef>
                <a:spcPct val="20000"/>
              </a:spcBef>
              <a:buFont typeface="Arial" charset="0"/>
              <a:buChar char="•"/>
              <a:defRPr/>
            </a:pPr>
            <a:r>
              <a:rPr lang="en-US" sz="2000" dirty="0">
                <a:latin typeface="+mn-lt"/>
              </a:rPr>
              <a:t>USGS stream gaging stations collect discharge (flow) data which are compiled and published.</a:t>
            </a:r>
          </a:p>
          <a:p>
            <a:pPr marL="800100" lvl="1" indent="-342900" eaLnBrk="1" hangingPunct="1">
              <a:lnSpc>
                <a:spcPct val="80000"/>
              </a:lnSpc>
              <a:spcBef>
                <a:spcPct val="20000"/>
              </a:spcBef>
              <a:buFont typeface="Arial" charset="0"/>
              <a:buChar char="•"/>
              <a:defRPr/>
            </a:pPr>
            <a:r>
              <a:rPr lang="en-US" sz="2000" dirty="0">
                <a:latin typeface="+mn-lt"/>
              </a:rPr>
              <a:t>USGS is the most widely used in applications because  the data has already been collected.</a:t>
            </a:r>
          </a:p>
          <a:p>
            <a:pPr marL="342900" indent="-342900" eaLnBrk="1" hangingPunct="1">
              <a:lnSpc>
                <a:spcPct val="80000"/>
              </a:lnSpc>
              <a:spcBef>
                <a:spcPct val="20000"/>
              </a:spcBef>
              <a:buFont typeface="Arial" pitchFamily="34" charset="0"/>
              <a:buChar char="•"/>
              <a:defRPr/>
            </a:pPr>
            <a:r>
              <a:rPr lang="en-US" sz="2000" dirty="0">
                <a:latin typeface="+mn-lt"/>
              </a:rPr>
              <a:t>Other forms of discharge measurement allowable as well.</a:t>
            </a:r>
          </a:p>
          <a:p>
            <a:pPr marL="800100" lvl="1" indent="-342900" eaLnBrk="1" hangingPunct="1">
              <a:lnSpc>
                <a:spcPct val="80000"/>
              </a:lnSpc>
              <a:spcBef>
                <a:spcPct val="20000"/>
              </a:spcBef>
              <a:buFont typeface="Arial" pitchFamily="34" charset="0"/>
              <a:buChar char="•"/>
              <a:defRPr/>
            </a:pPr>
            <a:r>
              <a:rPr lang="en-US" sz="2000" dirty="0">
                <a:latin typeface="+mn-lt"/>
              </a:rPr>
              <a:t>Examples: BLM, ADF&amp;G, consultants</a:t>
            </a:r>
          </a:p>
          <a:p>
            <a:pPr marL="1257300" lvl="2" indent="-342900" eaLnBrk="1" hangingPunct="1">
              <a:lnSpc>
                <a:spcPct val="80000"/>
              </a:lnSpc>
              <a:spcBef>
                <a:spcPct val="20000"/>
              </a:spcBef>
              <a:buFont typeface="Arial" pitchFamily="34" charset="0"/>
              <a:buChar char="•"/>
              <a:defRPr/>
            </a:pPr>
            <a:r>
              <a:rPr lang="en-US" sz="2000" dirty="0">
                <a:latin typeface="+mn-lt"/>
              </a:rPr>
              <a:t>For data unavailable via online, the full data set/analysis will be required for DNR hydrologists to review.</a:t>
            </a:r>
          </a:p>
          <a:p>
            <a:pPr marL="342900" indent="-342900" eaLnBrk="1" hangingPunct="1">
              <a:lnSpc>
                <a:spcPct val="80000"/>
              </a:lnSpc>
              <a:spcBef>
                <a:spcPct val="20000"/>
              </a:spcBef>
              <a:buFont typeface="Wingdings" pitchFamily="2" charset="2"/>
              <a:buNone/>
              <a:defRPr/>
            </a:pPr>
            <a:endParaRPr lang="en-US" sz="2800" dirty="0">
              <a:latin typeface="+mn-lt"/>
            </a:endParaRPr>
          </a:p>
        </p:txBody>
      </p:sp>
      <p:pic>
        <p:nvPicPr>
          <p:cNvPr id="7" name="Picture 14" descr="02 - Staff Gage"/>
          <p:cNvPicPr>
            <a:picLocks noChangeAspect="1" noChangeArrowheads="1"/>
          </p:cNvPicPr>
          <p:nvPr/>
        </p:nvPicPr>
        <p:blipFill>
          <a:blip r:embed="rId4" cstate="print"/>
          <a:srcRect/>
          <a:stretch>
            <a:fillRect/>
          </a:stretch>
        </p:blipFill>
        <p:spPr bwMode="auto">
          <a:xfrm>
            <a:off x="457200" y="3657600"/>
            <a:ext cx="4191000" cy="2687638"/>
          </a:xfrm>
          <a:prstGeom prst="rect">
            <a:avLst/>
          </a:prstGeom>
          <a:noFill/>
          <a:ln w="9525">
            <a:noFill/>
            <a:miter lim="800000"/>
            <a:headEnd/>
            <a:tailEnd/>
          </a:ln>
          <a:effectLst>
            <a:softEdge rad="127000"/>
          </a:effectLst>
        </p:spPr>
      </p:pic>
      <p:pic>
        <p:nvPicPr>
          <p:cNvPr id="8" name="Picture 12"/>
          <p:cNvPicPr>
            <a:picLocks noChangeAspect="1" noChangeArrowheads="1"/>
          </p:cNvPicPr>
          <p:nvPr/>
        </p:nvPicPr>
        <p:blipFill>
          <a:blip r:embed="rId5" cstate="print"/>
          <a:srcRect/>
          <a:stretch>
            <a:fillRect/>
          </a:stretch>
        </p:blipFill>
        <p:spPr bwMode="auto">
          <a:xfrm>
            <a:off x="4953000" y="3657600"/>
            <a:ext cx="3897313" cy="2667000"/>
          </a:xfrm>
          <a:prstGeom prst="rect">
            <a:avLst/>
          </a:prstGeom>
          <a:noFill/>
          <a:ln w="9525">
            <a:noFill/>
            <a:miter lim="800000"/>
            <a:headEnd/>
            <a:tailEnd/>
          </a:ln>
          <a:effectLst>
            <a:softEdge rad="127000"/>
          </a:effectLst>
        </p:spPr>
      </p:pic>
      <p:sp>
        <p:nvSpPr>
          <p:cNvPr id="19464" name="Text Box 13"/>
          <p:cNvSpPr txBox="1">
            <a:spLocks noChangeArrowheads="1"/>
          </p:cNvSpPr>
          <p:nvPr/>
        </p:nvSpPr>
        <p:spPr bwMode="auto">
          <a:xfrm>
            <a:off x="7772400" y="6019800"/>
            <a:ext cx="1066800" cy="214313"/>
          </a:xfrm>
          <a:prstGeom prst="rect">
            <a:avLst/>
          </a:prstGeom>
          <a:noFill/>
          <a:ln w="9525">
            <a:noFill/>
            <a:miter lim="800000"/>
            <a:headEnd/>
            <a:tailEnd/>
          </a:ln>
        </p:spPr>
        <p:txBody>
          <a:bodyPr>
            <a:spAutoFit/>
          </a:bodyPr>
          <a:lstStyle/>
          <a:p>
            <a:pPr algn="ctr" eaLnBrk="1" hangingPunct="1">
              <a:spcBef>
                <a:spcPct val="50000"/>
              </a:spcBef>
            </a:pPr>
            <a:r>
              <a:rPr lang="en-US" altLang="en-US" sz="800">
                <a:latin typeface="Times New Roman" pitchFamily="18" charset="0"/>
              </a:rPr>
              <a:t>ADNR</a:t>
            </a:r>
          </a:p>
        </p:txBody>
      </p:sp>
      <p:sp>
        <p:nvSpPr>
          <p:cNvPr id="19465" name="Text Box 11"/>
          <p:cNvSpPr txBox="1">
            <a:spLocks noChangeArrowheads="1"/>
          </p:cNvSpPr>
          <p:nvPr/>
        </p:nvSpPr>
        <p:spPr bwMode="auto">
          <a:xfrm>
            <a:off x="457200" y="6096000"/>
            <a:ext cx="990600" cy="214313"/>
          </a:xfrm>
          <a:prstGeom prst="rect">
            <a:avLst/>
          </a:prstGeom>
          <a:noFill/>
          <a:ln w="9525">
            <a:noFill/>
            <a:miter lim="800000"/>
            <a:headEnd/>
            <a:tailEnd/>
          </a:ln>
        </p:spPr>
        <p:txBody>
          <a:bodyPr>
            <a:spAutoFit/>
          </a:bodyPr>
          <a:lstStyle/>
          <a:p>
            <a:pPr algn="ctr" eaLnBrk="1" hangingPunct="1">
              <a:spcBef>
                <a:spcPct val="50000"/>
              </a:spcBef>
            </a:pPr>
            <a:r>
              <a:rPr lang="en-US" altLang="en-US" sz="800">
                <a:latin typeface="Times New Roman" pitchFamily="18" charset="0"/>
              </a:rPr>
              <a:t>USGS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053" descr="dnrlogo_medium_trans"/>
          <p:cNvPicPr>
            <a:picLocks noChangeAspect="1" noChangeArrowheads="1"/>
          </p:cNvPicPr>
          <p:nvPr/>
        </p:nvPicPr>
        <p:blipFill>
          <a:blip r:embed="rId3" cstate="print"/>
          <a:srcRect/>
          <a:stretch>
            <a:fillRect/>
          </a:stretch>
        </p:blipFill>
        <p:spPr bwMode="auto">
          <a:xfrm>
            <a:off x="304800" y="228600"/>
            <a:ext cx="1125538" cy="1143000"/>
          </a:xfrm>
          <a:prstGeom prst="rect">
            <a:avLst/>
          </a:prstGeom>
          <a:noFill/>
          <a:ln w="9525">
            <a:noFill/>
            <a:miter lim="800000"/>
            <a:headEnd/>
            <a:tailEnd/>
          </a:ln>
        </p:spPr>
      </p:pic>
      <p:sp>
        <p:nvSpPr>
          <p:cNvPr id="21507" name="TextBox 4"/>
          <p:cNvSpPr txBox="1">
            <a:spLocks noChangeArrowheads="1"/>
          </p:cNvSpPr>
          <p:nvPr/>
        </p:nvSpPr>
        <p:spPr bwMode="auto">
          <a:xfrm>
            <a:off x="1905000" y="228600"/>
            <a:ext cx="6019800" cy="708025"/>
          </a:xfrm>
          <a:prstGeom prst="rect">
            <a:avLst/>
          </a:prstGeom>
          <a:noFill/>
          <a:ln w="9525">
            <a:noFill/>
            <a:miter lim="800000"/>
            <a:headEnd/>
            <a:tailEnd/>
          </a:ln>
        </p:spPr>
        <p:txBody>
          <a:bodyPr>
            <a:spAutoFit/>
          </a:bodyPr>
          <a:lstStyle/>
          <a:p>
            <a:pPr algn="ctr" eaLnBrk="1" hangingPunct="1"/>
            <a:r>
              <a:rPr lang="en-US" altLang="en-US" sz="4000" u="sng"/>
              <a:t>Measuring Water Level</a:t>
            </a:r>
          </a:p>
        </p:txBody>
      </p:sp>
      <p:sp>
        <p:nvSpPr>
          <p:cNvPr id="21508" name="TextBox 5"/>
          <p:cNvSpPr txBox="1">
            <a:spLocks noChangeArrowheads="1"/>
          </p:cNvSpPr>
          <p:nvPr/>
        </p:nvSpPr>
        <p:spPr bwMode="auto">
          <a:xfrm>
            <a:off x="569913" y="936625"/>
            <a:ext cx="8058150" cy="4524375"/>
          </a:xfrm>
          <a:prstGeom prst="rect">
            <a:avLst/>
          </a:prstGeom>
          <a:noFill/>
          <a:ln w="9525">
            <a:noFill/>
            <a:miter lim="800000"/>
            <a:headEnd/>
            <a:tailEnd/>
          </a:ln>
        </p:spPr>
        <p:txBody>
          <a:bodyPr>
            <a:spAutoFit/>
          </a:bodyPr>
          <a:lstStyle/>
          <a:p>
            <a:r>
              <a:rPr lang="en-US" altLang="en-US"/>
              <a:t>	Example: </a:t>
            </a:r>
          </a:p>
          <a:p>
            <a:endParaRPr lang="en-US" altLang="en-US"/>
          </a:p>
          <a:p>
            <a:pPr marL="742950" lvl="1" indent="-285750">
              <a:buFont typeface="Wingdings" pitchFamily="2" charset="2"/>
              <a:buChar char="§"/>
            </a:pPr>
            <a:r>
              <a:rPr lang="en-US" altLang="en-US"/>
              <a:t>X Lake is 10.2 miles long, has a surface elevation of approximately 75 feet above mean sea level, and surface area of approximately 1, 305 hectares.</a:t>
            </a:r>
          </a:p>
          <a:p>
            <a:pPr marL="742950" lvl="1" indent="-285750">
              <a:buFont typeface="Wingdings" pitchFamily="2" charset="2"/>
              <a:buChar char="§"/>
            </a:pPr>
            <a:r>
              <a:rPr lang="en-US" altLang="en-US"/>
              <a:t>The lake is steep sided with a max depth of 752 feet</a:t>
            </a:r>
          </a:p>
          <a:p>
            <a:pPr marL="742950" lvl="1" indent="-285750">
              <a:buFont typeface="Wingdings" pitchFamily="2" charset="2"/>
              <a:buChar char="§"/>
            </a:pPr>
            <a:r>
              <a:rPr lang="en-US" altLang="en-US"/>
              <a:t>Requested quantities are lake elevations relative to a reference mark</a:t>
            </a:r>
          </a:p>
          <a:p>
            <a:pPr marL="742950" lvl="1" indent="-285750">
              <a:buFont typeface="Wingdings" pitchFamily="2" charset="2"/>
              <a:buChar char="§"/>
            </a:pPr>
            <a:r>
              <a:rPr lang="en-US" altLang="en-US"/>
              <a:t>A galvanized expansion bolt, secured into bedrock at the gage site serves as the primary reference mark that lake elevations are measured relative to.</a:t>
            </a:r>
          </a:p>
          <a:p>
            <a:pPr marL="742950" lvl="1" indent="-285750">
              <a:buFont typeface="Wingdings" pitchFamily="2" charset="2"/>
              <a:buChar char="§"/>
            </a:pPr>
            <a:r>
              <a:rPr lang="en-US" altLang="en-US"/>
              <a:t>The reference mark is assigned an arbitrary elevation of 10 ft.</a:t>
            </a:r>
          </a:p>
          <a:p>
            <a:pPr marL="1200150" lvl="2" indent="-285750">
              <a:buFont typeface="Wingdings" pitchFamily="2" charset="2"/>
              <a:buChar char="§"/>
            </a:pPr>
            <a:r>
              <a:rPr lang="en-US" altLang="en-US"/>
              <a:t>The difference between the reference mark and the vertical distance to the water surface is the lake elevation measured by the gage. </a:t>
            </a:r>
          </a:p>
          <a:p>
            <a:pPr marL="742950" lvl="1" indent="-285750">
              <a:buFont typeface="Wingdings" pitchFamily="2" charset="2"/>
              <a:buChar char="§"/>
            </a:pPr>
            <a:endParaRPr lang="en-US" altLang="en-US"/>
          </a:p>
          <a:p>
            <a:endParaRPr lang="en-US" altLang="en-US"/>
          </a:p>
        </p:txBody>
      </p:sp>
      <p:pic>
        <p:nvPicPr>
          <p:cNvPr id="21509" name="Picture 6"/>
          <p:cNvPicPr>
            <a:picLocks noChangeAspect="1"/>
          </p:cNvPicPr>
          <p:nvPr/>
        </p:nvPicPr>
        <p:blipFill>
          <a:blip r:embed="rId4" cstate="print"/>
          <a:srcRect/>
          <a:stretch>
            <a:fillRect/>
          </a:stretch>
        </p:blipFill>
        <p:spPr bwMode="auto">
          <a:xfrm>
            <a:off x="3352800" y="4648200"/>
            <a:ext cx="2641600" cy="1981200"/>
          </a:xfrm>
          <a:prstGeom prst="rect">
            <a:avLst/>
          </a:prstGeom>
          <a:noFill/>
          <a:ln w="9525">
            <a:noFill/>
            <a:miter lim="800000"/>
            <a:headEnd/>
            <a:tailEnd/>
          </a:ln>
        </p:spPr>
      </p:pic>
      <p:sp>
        <p:nvSpPr>
          <p:cNvPr id="21510" name="TextBox 7"/>
          <p:cNvSpPr txBox="1">
            <a:spLocks noChangeArrowheads="1"/>
          </p:cNvSpPr>
          <p:nvPr/>
        </p:nvSpPr>
        <p:spPr bwMode="auto">
          <a:xfrm>
            <a:off x="3632200" y="6629400"/>
            <a:ext cx="2362200" cy="184150"/>
          </a:xfrm>
          <a:prstGeom prst="rect">
            <a:avLst/>
          </a:prstGeom>
          <a:noFill/>
          <a:ln w="9525">
            <a:noFill/>
            <a:miter lim="800000"/>
            <a:headEnd/>
            <a:tailEnd/>
          </a:ln>
        </p:spPr>
        <p:txBody>
          <a:bodyPr>
            <a:spAutoFit/>
          </a:bodyPr>
          <a:lstStyle/>
          <a:p>
            <a:r>
              <a:rPr lang="en-US" altLang="en-US" sz="600"/>
              <a:t>https://www.geocaching.com/mark/details.aspx?PID=QD1860</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5223</TotalTime>
  <Words>1890</Words>
  <Application>Microsoft Office PowerPoint</Application>
  <PresentationFormat>On-screen Show (4:3)</PresentationFormat>
  <Paragraphs>515</Paragraphs>
  <Slides>24</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3" baseType="lpstr">
      <vt:lpstr>Arial</vt:lpstr>
      <vt:lpstr>Calibri</vt:lpstr>
      <vt:lpstr>Constantia</vt:lpstr>
      <vt:lpstr>Times New Roman</vt:lpstr>
      <vt:lpstr>Wingdings</vt:lpstr>
      <vt:lpstr>Wingdings 2</vt:lpstr>
      <vt:lpstr>Flow</vt:lpstr>
      <vt:lpstr>Chart</vt:lpstr>
      <vt:lpstr>Document</vt:lpstr>
      <vt:lpstr>ADJUDICATION OF A  RESERVATION OF WATER APPLICATION The Process</vt:lpstr>
      <vt:lpstr>PowerPoint Presentation</vt:lpstr>
      <vt:lpstr>Example from ADF&amp;G applications:  “The primary purpose of this proposed reservation is to protect fish habitat, migration, and propagation within XXXX Creek and its watershed.  This reach of XXXX Creek has been specified as important to anadromous fish under Alaska state statue AS 16.05.871, as AWC stream number XXX-XX-XXXXX-XXXX by the Alaska Department of Fish and Game.  Chinook salmon (Oncorhynchus tshawytscha), coho salmon (O. kisutch), chum salmon (O. keta), rainbow trout (O. mykiss), and Dolly Varden (Salvelinus malma) utilize these reaches of the XXXX Creek for a portion of, or all of their spawning, incubation, rearing, and passage life phases.  These species contribute to sport and commercial fisheries in the area and provide recreational opportunities' and values as well.”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Certificate Criteria AS 46.15.145 (c)</vt:lpstr>
      <vt:lpstr>PowerPoint Presentation</vt:lpstr>
      <vt:lpstr>PowerPoint Presentation</vt:lpstr>
      <vt:lpstr>PowerPoint Presentation</vt:lpstr>
      <vt:lpstr>PowerPoint Presentation</vt:lpstr>
    </vt:vector>
  </TitlesOfParts>
  <Company>Dept of Natural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FOR RESERVATION OF WATER</dc:title>
  <dc:creator>krsager</dc:creator>
  <cp:lastModifiedBy>Ed M. Kazzimir</cp:lastModifiedBy>
  <cp:revision>132</cp:revision>
  <cp:lastPrinted>2016-10-26T23:39:03Z</cp:lastPrinted>
  <dcterms:created xsi:type="dcterms:W3CDTF">2010-11-15T19:53:48Z</dcterms:created>
  <dcterms:modified xsi:type="dcterms:W3CDTF">2017-11-06T18:03:03Z</dcterms:modified>
</cp:coreProperties>
</file>