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60" r:id="rId4"/>
    <p:sldId id="272" r:id="rId5"/>
    <p:sldId id="258" r:id="rId6"/>
    <p:sldId id="265" r:id="rId7"/>
    <p:sldId id="278" r:id="rId8"/>
    <p:sldId id="256" r:id="rId9"/>
    <p:sldId id="279" r:id="rId10"/>
    <p:sldId id="273" r:id="rId11"/>
    <p:sldId id="262" r:id="rId12"/>
    <p:sldId id="269" r:id="rId13"/>
    <p:sldId id="264" r:id="rId14"/>
    <p:sldId id="271" r:id="rId15"/>
    <p:sldId id="280" r:id="rId16"/>
    <p:sldId id="281" r:id="rId17"/>
    <p:sldId id="267" r:id="rId18"/>
    <p:sldId id="274" r:id="rId19"/>
    <p:sldId id="266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77" autoAdjust="0"/>
  </p:normalViewPr>
  <p:slideViewPr>
    <p:cSldViewPr>
      <p:cViewPr varScale="1">
        <p:scale>
          <a:sx n="77" d="100"/>
          <a:sy n="77" d="100"/>
        </p:scale>
        <p:origin x="69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6BEB0-2748-4B2A-AB66-78277A7589E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F6A27-5503-42CB-9DBB-78276ED1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40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Refuge system/service</a:t>
            </a:r>
            <a:r>
              <a:rPr lang="en-US" baseline="0" dirty="0" smtClean="0"/>
              <a:t> mission</a:t>
            </a:r>
          </a:p>
          <a:p>
            <a:r>
              <a:rPr lang="en-US" baseline="0" dirty="0" smtClean="0"/>
              <a:t>ANILCA- 1. Natural diversity, 2. Subsistence, 3. Water, 4. International Treaties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70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05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05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uses: recreation, research, oil/gas…guide/transporters, commercial filming, hunting/fishing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05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AK</a:t>
            </a:r>
          </a:p>
          <a:p>
            <a:r>
              <a:rPr lang="en-US" dirty="0" smtClean="0"/>
              <a:t>I am…..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16</a:t>
            </a:r>
            <a:r>
              <a:rPr lang="en-US" baseline="0" dirty="0" smtClean="0"/>
              <a:t> refuges, 78 million acres (80% of refuge lands)</a:t>
            </a:r>
          </a:p>
          <a:p>
            <a:r>
              <a:rPr lang="en-US" dirty="0" smtClean="0"/>
              <a:t>18.5 million acres wilderness </a:t>
            </a:r>
          </a:p>
          <a:p>
            <a:r>
              <a:rPr lang="en-US" dirty="0" smtClean="0"/>
              <a:t>40% of nations surface waters in AK and 60% of nations wetlands</a:t>
            </a:r>
          </a:p>
          <a:p>
            <a:r>
              <a:rPr lang="en-US" dirty="0" smtClean="0"/>
              <a:t>16 million acres of private lands within refuge boundaries (village corporations, allotments, 81 villages) </a:t>
            </a:r>
          </a:p>
          <a:p>
            <a:r>
              <a:rPr lang="en-US" dirty="0" smtClean="0"/>
              <a:t>A few items that are unique- work with only one state,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82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AK</a:t>
            </a:r>
          </a:p>
          <a:p>
            <a:r>
              <a:rPr lang="en-US" dirty="0" smtClean="0"/>
              <a:t>I am…..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16</a:t>
            </a:r>
            <a:r>
              <a:rPr lang="en-US" baseline="0" dirty="0" smtClean="0"/>
              <a:t> refuges, 78 million acres (80% of refuge lands)</a:t>
            </a:r>
          </a:p>
          <a:p>
            <a:r>
              <a:rPr lang="en-US" dirty="0" smtClean="0"/>
              <a:t>18.5 million acres wilderness </a:t>
            </a:r>
          </a:p>
          <a:p>
            <a:r>
              <a:rPr lang="en-US" dirty="0" smtClean="0"/>
              <a:t>40% of nations surface waters in AK and 60% of nations wetlands</a:t>
            </a:r>
          </a:p>
          <a:p>
            <a:r>
              <a:rPr lang="en-US" dirty="0" smtClean="0"/>
              <a:t>16 million acres of private lands within refuge boundaries (village corporations, allotments, 81 villages) </a:t>
            </a:r>
          </a:p>
          <a:p>
            <a:r>
              <a:rPr lang="en-US" dirty="0" smtClean="0"/>
              <a:t>A few items that are unique- work with only one state,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82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05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05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05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AK</a:t>
            </a:r>
          </a:p>
          <a:p>
            <a:r>
              <a:rPr lang="en-US" dirty="0" smtClean="0"/>
              <a:t>I am…..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16</a:t>
            </a:r>
            <a:r>
              <a:rPr lang="en-US" baseline="0" dirty="0" smtClean="0"/>
              <a:t> refuges, 78 million acres (80% of refuge lands)</a:t>
            </a:r>
          </a:p>
          <a:p>
            <a:r>
              <a:rPr lang="en-US" dirty="0" smtClean="0"/>
              <a:t>18.5 million acres wilderness </a:t>
            </a:r>
          </a:p>
          <a:p>
            <a:r>
              <a:rPr lang="en-US" dirty="0" smtClean="0"/>
              <a:t>40% of nations surface waters in AK and 60% of nations wetlands</a:t>
            </a:r>
          </a:p>
          <a:p>
            <a:r>
              <a:rPr lang="en-US" dirty="0" smtClean="0"/>
              <a:t>16 million acres of private lands within refuge boundaries (village corporations, allotments, 81 villages) </a:t>
            </a:r>
          </a:p>
          <a:p>
            <a:r>
              <a:rPr lang="en-US" dirty="0" smtClean="0"/>
              <a:t>A few items that are unique- work with only one state,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82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Protection of water </a:t>
            </a:r>
            <a:r>
              <a:rPr lang="en-US" dirty="0" err="1" smtClean="0"/>
              <a:t>q&amp;q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05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05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05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AK</a:t>
            </a:r>
          </a:p>
          <a:p>
            <a:r>
              <a:rPr lang="en-US" dirty="0" smtClean="0"/>
              <a:t>I am…..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16</a:t>
            </a:r>
            <a:r>
              <a:rPr lang="en-US" baseline="0" dirty="0" smtClean="0"/>
              <a:t> refuges, 78 million acres (80% of refuge lands)</a:t>
            </a:r>
          </a:p>
          <a:p>
            <a:r>
              <a:rPr lang="en-US" dirty="0" smtClean="0"/>
              <a:t>18.5 million acres wilderness </a:t>
            </a:r>
          </a:p>
          <a:p>
            <a:r>
              <a:rPr lang="en-US" dirty="0" smtClean="0"/>
              <a:t>40% of nations surface waters in AK and 60% of nations wetlands</a:t>
            </a:r>
          </a:p>
          <a:p>
            <a:r>
              <a:rPr lang="en-US" dirty="0" smtClean="0"/>
              <a:t>16 million acres of private lands within refuge boundaries (village corporations, allotments, 81 villages) </a:t>
            </a:r>
          </a:p>
          <a:p>
            <a:r>
              <a:rPr lang="en-US" dirty="0" smtClean="0"/>
              <a:t>A few items that are unique- work with only one state,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82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AK</a:t>
            </a:r>
          </a:p>
          <a:p>
            <a:r>
              <a:rPr lang="en-US" dirty="0" smtClean="0"/>
              <a:t>I am…..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16</a:t>
            </a:r>
            <a:r>
              <a:rPr lang="en-US" baseline="0" dirty="0" smtClean="0"/>
              <a:t> refuges, 78 million acres (80% of refuge lands)</a:t>
            </a:r>
          </a:p>
          <a:p>
            <a:r>
              <a:rPr lang="en-US" dirty="0" smtClean="0"/>
              <a:t>18.5 million acres wilderness </a:t>
            </a:r>
          </a:p>
          <a:p>
            <a:r>
              <a:rPr lang="en-US" dirty="0" smtClean="0"/>
              <a:t>40% of nations surface waters in AK and 60% of nations wetlands</a:t>
            </a:r>
          </a:p>
          <a:p>
            <a:r>
              <a:rPr lang="en-US" dirty="0" smtClean="0"/>
              <a:t>16 million acres of private lands within refuge boundaries (village corporations, allotments, 81 villages) </a:t>
            </a:r>
          </a:p>
          <a:p>
            <a:r>
              <a:rPr lang="en-US" dirty="0" smtClean="0"/>
              <a:t>A few items that are unique- work with only one state,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8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AK</a:t>
            </a:r>
          </a:p>
          <a:p>
            <a:r>
              <a:rPr lang="en-US" dirty="0" smtClean="0"/>
              <a:t>I am…..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16</a:t>
            </a:r>
            <a:r>
              <a:rPr lang="en-US" baseline="0" dirty="0" smtClean="0"/>
              <a:t> refuges, 78 million acres (80% of refuge lands)</a:t>
            </a:r>
          </a:p>
          <a:p>
            <a:r>
              <a:rPr lang="en-US" dirty="0" smtClean="0"/>
              <a:t>18.5 million acres wilderness </a:t>
            </a:r>
          </a:p>
          <a:p>
            <a:r>
              <a:rPr lang="en-US" dirty="0" smtClean="0"/>
              <a:t>40% of nations surface waters in AK and 60% of nations wetlands</a:t>
            </a:r>
          </a:p>
          <a:p>
            <a:r>
              <a:rPr lang="en-US" dirty="0" smtClean="0"/>
              <a:t>16 million acres of private lands within refuge boundaries (village corporations, allotments, 81 villages) </a:t>
            </a:r>
          </a:p>
          <a:p>
            <a:r>
              <a:rPr lang="en-US" dirty="0" smtClean="0"/>
              <a:t>A few items that are unique- work with only one state,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8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05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subsistence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F6A27-5503-42CB-9DBB-78276ED198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0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1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81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0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04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6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19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53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1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62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79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6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03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35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01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08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85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62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74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6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28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29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2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61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35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26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27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5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4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8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5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A87F-B5BB-4427-BAD1-EF5BDF6BC37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7382-C44A-4593-AC7F-1AA199ADF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9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9A87F-B5BB-4427-BAD1-EF5BDF6BC37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27382-C44A-4593-AC7F-1AA199ADF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8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9A87F-B5BB-4427-BAD1-EF5BDF6BC3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27382-C44A-4593-AC7F-1AA199ADF6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9A87F-B5BB-4427-BAD1-EF5BDF6BC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27382-C44A-4593-AC7F-1AA199ADF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microsoft.com/office/2007/relationships/hdphoto" Target="../media/hdphoto1.wdp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microsoft.com/office/2007/relationships/hdphoto" Target="../media/hdphoto1.wdp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microsoft.com/office/2007/relationships/hdphoto" Target="../media/hdphoto1.wdp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microsoft.com/office/2007/relationships/hdphoto" Target="../media/hdphoto1.wdp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6" y="228290"/>
            <a:ext cx="4209545" cy="262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27" y="460375"/>
            <a:ext cx="32004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6" y="3954189"/>
            <a:ext cx="4130675" cy="276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21" y="2286000"/>
            <a:ext cx="3555380" cy="266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71401"/>
            <a:ext cx="2629227" cy="374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39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W:\Presentations\Photos\KYK Rat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93014"/>
            <a:ext cx="411480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24" y="503682"/>
            <a:ext cx="3895451" cy="21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14" y="2971800"/>
            <a:ext cx="4324180" cy="197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88" y="3579685"/>
            <a:ext cx="3180242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W:\Presentations\Photos\Group_at_Devils_Ho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78630"/>
            <a:ext cx="3181653" cy="230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96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51" y="208916"/>
            <a:ext cx="3092949" cy="174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604" y="152400"/>
            <a:ext cx="4379912" cy="295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49" y="4897366"/>
            <a:ext cx="259573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W:\Presentations\Photos\5. Taglin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642" y="3826109"/>
            <a:ext cx="4350642" cy="299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W:\Presentations\Photos\Lower Bever Creek, Yukon Flat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1" y="1605526"/>
            <a:ext cx="487680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W:\Presentations\Photos\River Glaz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15000"/>
            <a:ext cx="1250899" cy="82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W:\Presentations\Photos\YukonR.BreakupFlood.RussianMission.1989.1744pic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49" y="1295400"/>
            <a:ext cx="4584700" cy="304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6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114800" cy="249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116" y="489073"/>
            <a:ext cx="2133600" cy="27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3661110" cy="293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W:\Presentations\Karluk Workshop\pictures\IMG_00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26" y="4095892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02" y="1450324"/>
            <a:ext cx="3208795" cy="215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35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Relevant</a:t>
            </a:r>
          </a:p>
          <a:p>
            <a:r>
              <a:rPr lang="en-US" dirty="0" smtClean="0"/>
              <a:t>Speak your agencies language</a:t>
            </a:r>
          </a:p>
          <a:p>
            <a:r>
              <a:rPr lang="en-US" dirty="0" smtClean="0"/>
              <a:t>Participate in planning</a:t>
            </a:r>
          </a:p>
          <a:p>
            <a:r>
              <a:rPr lang="en-US" dirty="0" err="1" smtClean="0"/>
              <a:t>Inreach</a:t>
            </a:r>
            <a:r>
              <a:rPr lang="en-US" dirty="0" smtClean="0"/>
              <a:t> and Outreach- tell your story</a:t>
            </a:r>
          </a:p>
          <a:p>
            <a:r>
              <a:rPr lang="en-US" dirty="0" smtClean="0"/>
              <a:t>Water rights are pro-active- hard sell</a:t>
            </a:r>
          </a:p>
          <a:p>
            <a:r>
              <a:rPr lang="en-US" dirty="0" smtClean="0"/>
              <a:t>Communicate</a:t>
            </a:r>
          </a:p>
          <a:p>
            <a:r>
              <a:rPr lang="en-US" dirty="0" smtClean="0"/>
              <a:t>The Legal Protection of Water Matters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3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ntrawicki\Pictures\i0118a097c1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1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255"/>
            <a:ext cx="4590948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88" y="2133598"/>
            <a:ext cx="5511337" cy="381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" y="4038598"/>
            <a:ext cx="3258905" cy="21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200"/>
            <a:ext cx="3153325" cy="18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84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:\Presentations\2016_NFPP\IMG_1418_temp_hous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37661"/>
            <a:ext cx="2458192" cy="184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W:\Presentations\2016_NFPP\100_0837_Wayne_withTempHousing_KarlukR_KodiakNW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76250"/>
            <a:ext cx="3262563" cy="43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18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:\Presentations\AFS\Presentation photos\WQ Sampler_wading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8150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W:\Presentations\AFS\Presentation photos\WQ filtering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"/>
            <a:ext cx="4139891" cy="27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:\Presentations\Karluk Workshop\pictures\100_00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3912705" cy="260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3" y="4487059"/>
            <a:ext cx="1860857" cy="125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41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8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581400"/>
            <a:ext cx="3838575" cy="259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W:\Presentations\Karluk Workshop\pictures\IMG_59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8" y="685800"/>
            <a:ext cx="351234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:\Presentations\Karluk Workshop\pictures\100_08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3048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W:\Presentations\Karluk Workshop\pictures\IMG_10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45828"/>
            <a:ext cx="33528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37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028362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W:\Presentations\Photos\Kodiak South Olga outlet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228600"/>
            <a:ext cx="4495800" cy="308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76" y="1739265"/>
            <a:ext cx="4866255" cy="292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03" y="3416955"/>
            <a:ext cx="4520690" cy="319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W:\Presentations\Photos\KYK Rati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67080"/>
            <a:ext cx="3533535" cy="24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W:\Presentations\AFS\Presentation photos\Survey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9" y="152400"/>
            <a:ext cx="3300761" cy="22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3657600" cy="274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W:\Presentations\Photos\KYK61 ADCP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9" y="41910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W:\Presentations\Photos\Kanuti NWR lower Kanuti Kilolitna 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W:\Presentations\Photos\FlowTrack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396240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35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914400"/>
            <a:ext cx="6553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“The mission of the National Wildlife Refuge System is </a:t>
            </a:r>
            <a:r>
              <a:rPr lang="en-US" sz="3200" b="1" dirty="0"/>
              <a:t>to administer a national network of lands and waters </a:t>
            </a:r>
            <a:r>
              <a:rPr lang="en-US" sz="3200" dirty="0"/>
              <a:t>for the conservation, management, and where appropriate restoration of fish, wildlife and plant resources and their habitats within the United States for the benefit of present and </a:t>
            </a:r>
            <a:r>
              <a:rPr lang="en-US" sz="3200" b="1" dirty="0"/>
              <a:t>future generations</a:t>
            </a:r>
            <a:r>
              <a:rPr lang="en-US" sz="3200" dirty="0"/>
              <a:t> of Americans.”  </a:t>
            </a:r>
          </a:p>
        </p:txBody>
      </p:sp>
    </p:spTree>
    <p:extLst>
      <p:ext uri="{BB962C8B-B14F-4D97-AF65-F5344CB8AC3E}">
        <p14:creationId xmlns:p14="http://schemas.microsoft.com/office/powerpoint/2010/main" val="22693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0" y="381000"/>
            <a:ext cx="8657039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6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828800"/>
            <a:ext cx="7543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>
              <a:buAutoNum type="romanLcPeriod"/>
            </a:pPr>
            <a:r>
              <a:rPr lang="en-US" sz="2400" dirty="0" smtClean="0"/>
              <a:t>“to </a:t>
            </a:r>
            <a:r>
              <a:rPr lang="en-US" sz="2400" dirty="0"/>
              <a:t>conserve fish and wildlife populations and habitats in their natural diversity…” </a:t>
            </a:r>
            <a:endParaRPr lang="en-US" sz="2400" dirty="0" smtClean="0"/>
          </a:p>
          <a:p>
            <a:pPr marL="400050" lvl="0" indent="-400050">
              <a:buAutoNum type="romanLcPeriod"/>
            </a:pPr>
            <a:endParaRPr lang="en-US" sz="2400" dirty="0"/>
          </a:p>
          <a:p>
            <a:pPr lvl="0"/>
            <a:endParaRPr lang="en-US" sz="2400" dirty="0"/>
          </a:p>
          <a:p>
            <a:r>
              <a:rPr lang="en-US" sz="2400" dirty="0" smtClean="0"/>
              <a:t>iv.  </a:t>
            </a:r>
            <a:r>
              <a:rPr lang="en-US" sz="2400" b="1" dirty="0" smtClean="0"/>
              <a:t>“to </a:t>
            </a:r>
            <a:r>
              <a:rPr lang="en-US" sz="2400" b="1" dirty="0"/>
              <a:t>ensure, to the maximum </a:t>
            </a:r>
            <a:r>
              <a:rPr lang="en-US" sz="2400" b="1" dirty="0" smtClean="0"/>
              <a:t>extent practicable </a:t>
            </a:r>
            <a:r>
              <a:rPr lang="en-US" sz="2400" b="1" dirty="0"/>
              <a:t>and in a manner consistent with the purposes set forth in paragraph (</a:t>
            </a:r>
            <a:r>
              <a:rPr lang="en-US" sz="2400" b="1" dirty="0" err="1"/>
              <a:t>i</a:t>
            </a:r>
            <a:r>
              <a:rPr lang="en-US" sz="2400" b="1" dirty="0"/>
              <a:t>), water quality and necessary water quantity within the </a:t>
            </a:r>
            <a:r>
              <a:rPr lang="en-US" sz="2400" b="1" dirty="0" smtClean="0"/>
              <a:t>refuge”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6858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ANILCA Purposes, for all Refuges in Alaska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86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:\Presentations\Karluk Workshop\pictures\Copy of IMG_22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32766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W:\Presentations\AFS\Presentation photos\boat sling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6007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W:\Presentations\Photos\2. Bugs on Windshiel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81223"/>
            <a:ext cx="2896072" cy="183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:\Presentations\AFS\Presentation photos\Gage instrument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368300"/>
            <a:ext cx="35433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W:\Presentations\Photos\Kanuti NWR Wayne Henshaw Ck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07204"/>
            <a:ext cx="2235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W:\Presentations\Photos\Kodiak NWR Volunteer Akalura 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8" y="4064818"/>
            <a:ext cx="3764585" cy="250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W:\Presentations\Photos\River Glaz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2603928" cy="21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" y="304800"/>
            <a:ext cx="324961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744" y="3516630"/>
            <a:ext cx="291465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5" y="3200400"/>
            <a:ext cx="2779713" cy="276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69" y="110490"/>
            <a:ext cx="255235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261620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51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2954</TotalTime>
  <Words>608</Words>
  <Application>Microsoft Office PowerPoint</Application>
  <PresentationFormat>On-screen Show (4:3)</PresentationFormat>
  <Paragraphs>85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Fish &amp; Wildlife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Trawicki, John</dc:creator>
  <cp:lastModifiedBy>Ed M. Kazzimir</cp:lastModifiedBy>
  <cp:revision>42</cp:revision>
  <dcterms:created xsi:type="dcterms:W3CDTF">2016-07-28T22:01:58Z</dcterms:created>
  <dcterms:modified xsi:type="dcterms:W3CDTF">2017-11-01T23:30:43Z</dcterms:modified>
</cp:coreProperties>
</file>