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7" r:id="rId8"/>
    <p:sldId id="263" r:id="rId9"/>
    <p:sldId id="268" r:id="rId10"/>
    <p:sldId id="264" r:id="rId11"/>
    <p:sldId id="269" r:id="rId12"/>
    <p:sldId id="265" r:id="rId13"/>
    <p:sldId id="270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3E00-2F1E-4330-A9F9-154DF1BA45ED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90E6-9A16-4070-8397-B882A9E63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2908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3E00-2F1E-4330-A9F9-154DF1BA45ED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90E6-9A16-4070-8397-B882A9E63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310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3E00-2F1E-4330-A9F9-154DF1BA45ED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90E6-9A16-4070-8397-B882A9E63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351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3E00-2F1E-4330-A9F9-154DF1BA45ED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90E6-9A16-4070-8397-B882A9E63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9743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3E00-2F1E-4330-A9F9-154DF1BA45ED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90E6-9A16-4070-8397-B882A9E63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418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3E00-2F1E-4330-A9F9-154DF1BA45ED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90E6-9A16-4070-8397-B882A9E63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6711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3E00-2F1E-4330-A9F9-154DF1BA45ED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90E6-9A16-4070-8397-B882A9E63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969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3E00-2F1E-4330-A9F9-154DF1BA45ED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90E6-9A16-4070-8397-B882A9E63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653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3E00-2F1E-4330-A9F9-154DF1BA45ED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90E6-9A16-4070-8397-B882A9E63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547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3E00-2F1E-4330-A9F9-154DF1BA45ED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90E6-9A16-4070-8397-B882A9E63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816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3E00-2F1E-4330-A9F9-154DF1BA45ED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90E6-9A16-4070-8397-B882A9E63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35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B3E00-2F1E-4330-A9F9-154DF1BA45ED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990E6-9A16-4070-8397-B882A9E63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163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trobert\Downloads\FullSizeRender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3962400"/>
            <a:ext cx="9144000" cy="2438400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16880" y="743664"/>
            <a:ext cx="2510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the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4709" y="4104382"/>
            <a:ext cx="7134581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 the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Training Center – Bureau of Land Management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collaboration with the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Forest Service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 Parks Service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US Fish &amp; Wildlife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0" y="1792446"/>
            <a:ext cx="79628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Alaska </a:t>
            </a:r>
          </a:p>
          <a:p>
            <a:pPr algn="ctr"/>
            <a:r>
              <a:rPr lang="en-US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Water Rights Course</a:t>
            </a:r>
          </a:p>
        </p:txBody>
      </p:sp>
    </p:spTree>
    <p:extLst>
      <p:ext uri="{BB962C8B-B14F-4D97-AF65-F5344CB8AC3E}">
        <p14:creationId xmlns="" xmlns:p14="http://schemas.microsoft.com/office/powerpoint/2010/main" val="288215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8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trobert\Downloads\FullSizeRender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" y="1471910"/>
            <a:ext cx="9144000" cy="5309890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1471910"/>
            <a:ext cx="8991600" cy="576055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8:00  Intro to Day</a:t>
            </a:r>
          </a:p>
          <a:p>
            <a:pPr>
              <a:lnSpc>
                <a:spcPts val="1700"/>
              </a:lnSpc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agency representative</a:t>
            </a:r>
          </a:p>
          <a:p>
            <a:pPr>
              <a:lnSpc>
                <a:spcPts val="1700"/>
              </a:lnSpc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700"/>
              </a:lnSpc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8:15  Panel: Developing an Agency-wide</a:t>
            </a:r>
          </a:p>
          <a:p>
            <a:pPr>
              <a:lnSpc>
                <a:spcPts val="1700"/>
              </a:lnSpc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Water Rights Strategy</a:t>
            </a:r>
          </a:p>
          <a:p>
            <a:pPr>
              <a:lnSpc>
                <a:spcPts val="1700"/>
              </a:lnSpc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Roy Smith, Facilitator &amp; Agency Leads</a:t>
            </a:r>
          </a:p>
          <a:p>
            <a:pPr>
              <a:lnSpc>
                <a:spcPts val="1700"/>
              </a:lnSpc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700"/>
              </a:lnSpc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8:45  Federal Agency Break-Out Sessions.</a:t>
            </a:r>
          </a:p>
          <a:p>
            <a:pPr>
              <a:lnSpc>
                <a:spcPts val="1700"/>
              </a:lnSpc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BLM, USFS, FWS, and NPS meet in</a:t>
            </a:r>
          </a:p>
          <a:p>
            <a:pPr>
              <a:lnSpc>
                <a:spcPts val="1700"/>
              </a:lnSpc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separate groups to discuss strategy, </a:t>
            </a:r>
          </a:p>
          <a:p>
            <a:pPr>
              <a:lnSpc>
                <a:spcPts val="1700"/>
              </a:lnSpc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policy, and workload.                     </a:t>
            </a:r>
          </a:p>
          <a:p>
            <a:pPr>
              <a:lnSpc>
                <a:spcPts val="1700"/>
              </a:lnSpc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Agency Leads &amp; Agency Personnel</a:t>
            </a:r>
          </a:p>
          <a:p>
            <a:pPr>
              <a:lnSpc>
                <a:spcPts val="1700"/>
              </a:lnSpc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700"/>
              </a:lnSpc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#1: Obtaining &amp; Managing State Appropriative Water Rights</a:t>
            </a:r>
          </a:p>
          <a:p>
            <a:pPr>
              <a:lnSpc>
                <a:spcPts val="1700"/>
              </a:lnSpc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700"/>
              </a:lnSpc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11:00  Field Data for Water Rights Applications</a:t>
            </a:r>
          </a:p>
          <a:p>
            <a:pPr>
              <a:lnSpc>
                <a:spcPts val="1700"/>
              </a:lnSpc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Lin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Fehlmann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700"/>
              </a:lnSpc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700"/>
              </a:lnSpc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11:30  Lunch ($11/person buffet)</a:t>
            </a:r>
          </a:p>
          <a:p>
            <a:pPr>
              <a:lnSpc>
                <a:spcPts val="1700"/>
              </a:lnSpc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700"/>
              </a:lnSpc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12:45  Exercise: Generating a Water Right</a:t>
            </a:r>
          </a:p>
          <a:p>
            <a:pPr>
              <a:lnSpc>
                <a:spcPts val="1700"/>
              </a:lnSpc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Application for a Federal Facility in</a:t>
            </a:r>
          </a:p>
          <a:p>
            <a:pPr>
              <a:lnSpc>
                <a:spcPts val="1700"/>
              </a:lnSpc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Alaska      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Fehlmann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700"/>
              </a:lnSpc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700"/>
              </a:lnSpc>
            </a:pPr>
            <a:endPara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700"/>
              </a:lnSpc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1:15     Break</a:t>
            </a:r>
          </a:p>
          <a:p>
            <a:pPr>
              <a:lnSpc>
                <a:spcPts val="1700"/>
              </a:lnSpc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700"/>
              </a:lnSpc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1:30  Land Use Authorizations on Federal </a:t>
            </a:r>
          </a:p>
          <a:p>
            <a:pPr>
              <a:lnSpc>
                <a:spcPts val="1700"/>
              </a:lnSpc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Lands for Third Party Water Users</a:t>
            </a:r>
          </a:p>
          <a:p>
            <a:pPr>
              <a:lnSpc>
                <a:spcPts val="1700"/>
              </a:lnSpc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Roy Smith</a:t>
            </a:r>
          </a:p>
          <a:p>
            <a:pPr>
              <a:lnSpc>
                <a:spcPts val="1700"/>
              </a:lnSpc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700"/>
              </a:lnSpc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2:15     Break</a:t>
            </a:r>
          </a:p>
          <a:p>
            <a:pPr>
              <a:lnSpc>
                <a:spcPts val="1700"/>
              </a:lnSpc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700"/>
              </a:lnSpc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2:30  Water Rights in Land Tenure </a:t>
            </a:r>
          </a:p>
          <a:p>
            <a:pPr>
              <a:lnSpc>
                <a:spcPts val="1700"/>
              </a:lnSpc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Adjustments</a:t>
            </a:r>
          </a:p>
          <a:p>
            <a:pPr>
              <a:lnSpc>
                <a:spcPts val="1700"/>
              </a:lnSpc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Lin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Fehlmann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700"/>
              </a:lnSpc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700"/>
              </a:lnSpc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3:15     Break</a:t>
            </a:r>
          </a:p>
          <a:p>
            <a:pPr>
              <a:lnSpc>
                <a:spcPts val="1700"/>
              </a:lnSpc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700"/>
              </a:lnSpc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3:30  Exercise:  Water Rights in Lands Actions,</a:t>
            </a:r>
          </a:p>
          <a:p>
            <a:pPr>
              <a:lnSpc>
                <a:spcPts val="1700"/>
              </a:lnSpc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using a case study</a:t>
            </a:r>
          </a:p>
          <a:p>
            <a:pPr>
              <a:lnSpc>
                <a:spcPts val="1700"/>
              </a:lnSpc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Lin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Fehlmann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Roy Smith</a:t>
            </a:r>
          </a:p>
          <a:p>
            <a:pPr>
              <a:lnSpc>
                <a:spcPts val="1700"/>
              </a:lnSpc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700"/>
              </a:lnSpc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4:30  Wrap The Day &amp; Daily Evaluation via</a:t>
            </a:r>
          </a:p>
          <a:p>
            <a:pPr>
              <a:lnSpc>
                <a:spcPts val="1700"/>
              </a:lnSpc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Survey Monkey</a:t>
            </a:r>
          </a:p>
          <a:p>
            <a:pPr>
              <a:lnSpc>
                <a:spcPts val="1700"/>
              </a:lnSpc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https://www.surveymonkey.com/r/1730-26-Wednesday</a:t>
            </a:r>
          </a:p>
          <a:p>
            <a:pPr>
              <a:lnSpc>
                <a:spcPts val="1700"/>
              </a:lnSpc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612" y="76200"/>
            <a:ext cx="878638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Agenda</a:t>
            </a:r>
          </a:p>
          <a:p>
            <a:r>
              <a:rPr lang="en-US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Day’s Objective:  Students will be able to formulate water right applications and understand how to manage water rights as part of federal land management functions in Alaska.</a:t>
            </a:r>
            <a:endParaRPr lang="en-US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496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trobert\Downloads\FullSizeRender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" y="1471911"/>
            <a:ext cx="9144000" cy="3557290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2016710"/>
            <a:ext cx="876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endParaRPr lang="fr-F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800"/>
              </a:lnSpc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Wrap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Day &amp; Daily Evaluation via Survey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Monkey</a:t>
            </a:r>
          </a:p>
          <a:p>
            <a:pPr>
              <a:lnSpc>
                <a:spcPts val="2800"/>
              </a:lnSpc>
            </a:pP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</a:t>
            </a: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www.surveymonkey.com/r/1730-26-Wednesday</a:t>
            </a:r>
          </a:p>
          <a:p>
            <a:pPr>
              <a:lnSpc>
                <a:spcPts val="2800"/>
              </a:lnSpc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use your electronic notebook link or type the above link into your browser.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612" y="76200"/>
            <a:ext cx="87863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Tasks</a:t>
            </a:r>
          </a:p>
          <a:p>
            <a:endParaRPr lang="en-US" sz="5400" b="1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1" y="548640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i="1" dirty="0" smtClean="0">
                <a:solidFill>
                  <a:schemeClr val="bg1"/>
                </a:solidFill>
              </a:rPr>
              <a:t>Have a great and safe evening everyone!  </a:t>
            </a:r>
          </a:p>
          <a:p>
            <a:pPr algn="ctr">
              <a:lnSpc>
                <a:spcPts val="1800"/>
              </a:lnSpc>
            </a:pPr>
            <a:r>
              <a:rPr lang="en-US" i="1" dirty="0" smtClean="0">
                <a:solidFill>
                  <a:schemeClr val="bg1"/>
                </a:solidFill>
              </a:rPr>
              <a:t>We begin at 8:30 am tomorrow!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79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trobert\Downloads\FullSizeRender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" y="1471910"/>
            <a:ext cx="9144000" cy="5309890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1471911"/>
            <a:ext cx="8991600" cy="540147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</a:rPr>
              <a:t>8:30  Intro to Day</a:t>
            </a:r>
          </a:p>
          <a:p>
            <a:pPr>
              <a:lnSpc>
                <a:spcPts val="1800"/>
              </a:lnSpc>
            </a:pPr>
            <a:r>
              <a:rPr lang="en-US" sz="1400" b="1" i="1" dirty="0" smtClean="0">
                <a:solidFill>
                  <a:schemeClr val="bg1"/>
                </a:solidFill>
              </a:rPr>
              <a:t>        Federal </a:t>
            </a:r>
            <a:r>
              <a:rPr lang="en-US" sz="1400" b="1" i="1" dirty="0">
                <a:solidFill>
                  <a:schemeClr val="bg1"/>
                </a:solidFill>
              </a:rPr>
              <a:t>agency representative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ts val="1800"/>
              </a:lnSpc>
            </a:pPr>
            <a:r>
              <a:rPr lang="en-US" b="1" i="1" dirty="0">
                <a:solidFill>
                  <a:schemeClr val="bg1"/>
                </a:solidFill>
              </a:rPr>
              <a:t> </a:t>
            </a: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</a:rPr>
              <a:t>Workshop #2: Instream Flow &amp; Lake Protection</a:t>
            </a:r>
          </a:p>
          <a:p>
            <a:pPr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</a:rPr>
              <a:t> </a:t>
            </a:r>
          </a:p>
          <a:p>
            <a:pPr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</a:rPr>
              <a:t>8:45  Obtaining Instream </a:t>
            </a:r>
            <a:r>
              <a:rPr lang="en-US" b="1" dirty="0" smtClean="0">
                <a:solidFill>
                  <a:schemeClr val="bg1"/>
                </a:solidFill>
              </a:rPr>
              <a:t>Reservations: </a:t>
            </a:r>
            <a:r>
              <a:rPr lang="en-US" b="1" dirty="0">
                <a:solidFill>
                  <a:schemeClr val="bg1"/>
                </a:solidFill>
              </a:rPr>
              <a:t>a FWS Case Study of the </a:t>
            </a:r>
            <a:r>
              <a:rPr lang="en-US" b="1" dirty="0" err="1">
                <a:solidFill>
                  <a:schemeClr val="bg1"/>
                </a:solidFill>
              </a:rPr>
              <a:t>Uganik</a:t>
            </a:r>
            <a:r>
              <a:rPr lang="en-US" b="1" dirty="0">
                <a:solidFill>
                  <a:schemeClr val="bg1"/>
                </a:solidFill>
              </a:rPr>
              <a:t> River</a:t>
            </a:r>
          </a:p>
          <a:p>
            <a:pPr>
              <a:lnSpc>
                <a:spcPts val="1800"/>
              </a:lnSpc>
            </a:pPr>
            <a:r>
              <a:rPr lang="en-US" sz="1400" b="1" i="1" dirty="0" smtClean="0">
                <a:solidFill>
                  <a:schemeClr val="bg1"/>
                </a:solidFill>
              </a:rPr>
              <a:t>          Cathleen </a:t>
            </a:r>
            <a:r>
              <a:rPr lang="en-US" sz="1400" b="1" i="1" dirty="0" err="1">
                <a:solidFill>
                  <a:schemeClr val="bg1"/>
                </a:solidFill>
              </a:rPr>
              <a:t>Flannagan</a:t>
            </a:r>
            <a:r>
              <a:rPr lang="en-US" sz="1400" b="1" i="1" dirty="0">
                <a:solidFill>
                  <a:schemeClr val="bg1"/>
                </a:solidFill>
              </a:rPr>
              <a:t>, FWS, &amp; Kim Sager, Alaska DNR</a:t>
            </a:r>
            <a:endParaRPr lang="en-US" sz="1400" b="1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en-US" b="1" i="1" dirty="0">
                <a:solidFill>
                  <a:schemeClr val="bg1"/>
                </a:solidFill>
              </a:rPr>
              <a:t> </a:t>
            </a: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</a:rPr>
              <a:t>10:00  Break</a:t>
            </a:r>
          </a:p>
          <a:p>
            <a:pPr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</a:rPr>
              <a:t> </a:t>
            </a:r>
          </a:p>
          <a:p>
            <a:pPr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</a:rPr>
              <a:t>10:15  Alaska DF&amp;G Perspective on Reservations of Water</a:t>
            </a:r>
          </a:p>
          <a:p>
            <a:pPr>
              <a:lnSpc>
                <a:spcPts val="1800"/>
              </a:lnSpc>
            </a:pPr>
            <a:r>
              <a:rPr lang="en-US" sz="1400" b="1" i="1" dirty="0" smtClean="0">
                <a:solidFill>
                  <a:schemeClr val="bg1"/>
                </a:solidFill>
              </a:rPr>
              <a:t>          Joe </a:t>
            </a:r>
            <a:r>
              <a:rPr lang="en-US" sz="1400" b="1" i="1" dirty="0">
                <a:solidFill>
                  <a:schemeClr val="bg1"/>
                </a:solidFill>
              </a:rPr>
              <a:t>Klein, DF&amp;G</a:t>
            </a:r>
            <a:endParaRPr lang="en-US" sz="1400" b="1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en-US" b="1" i="1" dirty="0">
                <a:solidFill>
                  <a:schemeClr val="bg1"/>
                </a:solidFill>
              </a:rPr>
              <a:t> </a:t>
            </a: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</a:rPr>
              <a:t>11:45  Working Lunch ($11/person box lunch) &amp; Field Discussion of Instream Flow Reservations on Campbell </a:t>
            </a:r>
            <a:r>
              <a:rPr lang="en-US" b="1" dirty="0" smtClean="0">
                <a:solidFill>
                  <a:schemeClr val="bg1"/>
                </a:solidFill>
              </a:rPr>
              <a:t>Creek</a:t>
            </a:r>
          </a:p>
          <a:p>
            <a:pPr>
              <a:lnSpc>
                <a:spcPts val="1800"/>
              </a:lnSpc>
            </a:pP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1:00  </a:t>
            </a:r>
            <a:r>
              <a:rPr lang="en-US" b="1" dirty="0">
                <a:solidFill>
                  <a:schemeClr val="bg1"/>
                </a:solidFill>
              </a:rPr>
              <a:t>DNR Technical Review Process for Reservation Applications</a:t>
            </a:r>
          </a:p>
          <a:p>
            <a:pPr>
              <a:lnSpc>
                <a:spcPts val="1800"/>
              </a:lnSpc>
            </a:pPr>
            <a:r>
              <a:rPr lang="en-US" sz="1400" b="1" i="1" dirty="0" smtClean="0">
                <a:solidFill>
                  <a:schemeClr val="bg1"/>
                </a:solidFill>
              </a:rPr>
              <a:t>         Kim </a:t>
            </a:r>
            <a:r>
              <a:rPr lang="en-US" sz="1400" b="1" i="1" dirty="0">
                <a:solidFill>
                  <a:schemeClr val="bg1"/>
                </a:solidFill>
              </a:rPr>
              <a:t>Sager, DNR</a:t>
            </a:r>
            <a:endParaRPr lang="en-US" sz="1400" b="1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en-US" b="1" i="1" dirty="0">
                <a:solidFill>
                  <a:schemeClr val="bg1"/>
                </a:solidFill>
              </a:rPr>
              <a:t> </a:t>
            </a:r>
            <a:r>
              <a:rPr lang="en-US" sz="1400" b="1" dirty="0" smtClean="0">
                <a:solidFill>
                  <a:schemeClr val="bg1"/>
                </a:solidFill>
              </a:rPr>
              <a:t>1:30  </a:t>
            </a:r>
            <a:r>
              <a:rPr lang="en-US" sz="1400" b="1" dirty="0">
                <a:solidFill>
                  <a:schemeClr val="bg1"/>
                </a:solidFill>
              </a:rPr>
              <a:t>Break</a:t>
            </a:r>
          </a:p>
          <a:p>
            <a:pPr>
              <a:lnSpc>
                <a:spcPts val="1800"/>
              </a:lnSpc>
            </a:pPr>
            <a:r>
              <a:rPr lang="en-US" b="1" i="1" dirty="0">
                <a:solidFill>
                  <a:schemeClr val="bg1"/>
                </a:solidFill>
              </a:rPr>
              <a:t> </a:t>
            </a: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</a:rPr>
              <a:t>1:45  Evolution of Alaska’s Water Reservation Program &amp; Future Challenges/Opportunities</a:t>
            </a:r>
          </a:p>
          <a:p>
            <a:pPr>
              <a:lnSpc>
                <a:spcPts val="1800"/>
              </a:lnSpc>
            </a:pPr>
            <a:r>
              <a:rPr lang="en-US" sz="1400" b="1" i="1" dirty="0" smtClean="0">
                <a:solidFill>
                  <a:schemeClr val="bg1"/>
                </a:solidFill>
              </a:rPr>
              <a:t>        Christopher Estes,</a:t>
            </a:r>
          </a:p>
          <a:p>
            <a:pPr>
              <a:lnSpc>
                <a:spcPts val="1800"/>
              </a:lnSpc>
            </a:pPr>
            <a:r>
              <a:rPr lang="en-US" sz="1400" b="1" i="1" dirty="0" smtClean="0">
                <a:solidFill>
                  <a:schemeClr val="bg1"/>
                </a:solidFill>
              </a:rPr>
              <a:t>        retired </a:t>
            </a:r>
            <a:r>
              <a:rPr lang="en-US" sz="1400" b="1" i="1" dirty="0">
                <a:solidFill>
                  <a:schemeClr val="bg1"/>
                </a:solidFill>
              </a:rPr>
              <a:t>Alaska </a:t>
            </a:r>
            <a:r>
              <a:rPr lang="en-US" sz="1400" b="1" i="1" dirty="0" err="1">
                <a:solidFill>
                  <a:schemeClr val="bg1"/>
                </a:solidFill>
              </a:rPr>
              <a:t>Dept</a:t>
            </a:r>
            <a:r>
              <a:rPr lang="en-US" sz="1400" b="1" i="1" dirty="0">
                <a:solidFill>
                  <a:schemeClr val="bg1"/>
                </a:solidFill>
              </a:rPr>
              <a:t> of Fish &amp; Game (DFG)</a:t>
            </a:r>
            <a:endParaRPr lang="en-US" sz="1400" b="1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en-US" b="1" i="1" dirty="0">
                <a:solidFill>
                  <a:schemeClr val="bg1"/>
                </a:solidFill>
              </a:rPr>
              <a:t> </a:t>
            </a: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en-US" sz="1400" b="1" dirty="0">
                <a:solidFill>
                  <a:schemeClr val="bg1"/>
                </a:solidFill>
              </a:rPr>
              <a:t>3:15  Break</a:t>
            </a:r>
          </a:p>
          <a:p>
            <a:pPr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</a:rPr>
              <a:t> </a:t>
            </a:r>
          </a:p>
          <a:p>
            <a:pPr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</a:rPr>
              <a:t>3:30  Panel: State &amp; Feds Working Together on Instream Flow Reservations</a:t>
            </a:r>
          </a:p>
          <a:p>
            <a:pPr>
              <a:lnSpc>
                <a:spcPts val="1800"/>
              </a:lnSpc>
            </a:pPr>
            <a:r>
              <a:rPr lang="en-US" sz="1400" b="1" i="1" dirty="0" smtClean="0">
                <a:solidFill>
                  <a:schemeClr val="bg1"/>
                </a:solidFill>
              </a:rPr>
              <a:t>       Roy </a:t>
            </a:r>
            <a:r>
              <a:rPr lang="en-US" sz="1400" b="1" i="1" dirty="0">
                <a:solidFill>
                  <a:schemeClr val="bg1"/>
                </a:solidFill>
              </a:rPr>
              <a:t>Smith, Facilitator, with Dave </a:t>
            </a:r>
            <a:r>
              <a:rPr lang="en-US" sz="1400" b="1" i="1" dirty="0" err="1">
                <a:solidFill>
                  <a:schemeClr val="bg1"/>
                </a:solidFill>
              </a:rPr>
              <a:t>Schade</a:t>
            </a:r>
            <a:r>
              <a:rPr lang="en-US" sz="1400" b="1" i="1" dirty="0">
                <a:solidFill>
                  <a:schemeClr val="bg1"/>
                </a:solidFill>
              </a:rPr>
              <a:t>, Kim Sager, </a:t>
            </a:r>
            <a:endParaRPr lang="en-US" sz="1400" b="1" i="1" dirty="0" smtClean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en-US" sz="1400" b="1" i="1" dirty="0">
                <a:solidFill>
                  <a:schemeClr val="bg1"/>
                </a:solidFill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</a:rPr>
              <a:t>      Joe </a:t>
            </a:r>
            <a:r>
              <a:rPr lang="en-US" sz="1400" b="1" i="1" dirty="0">
                <a:solidFill>
                  <a:schemeClr val="bg1"/>
                </a:solidFill>
              </a:rPr>
              <a:t>Klein, Cathy </a:t>
            </a:r>
            <a:r>
              <a:rPr lang="en-US" sz="1400" b="1" i="1" dirty="0" err="1">
                <a:solidFill>
                  <a:schemeClr val="bg1"/>
                </a:solidFill>
              </a:rPr>
              <a:t>Flannagan</a:t>
            </a:r>
            <a:r>
              <a:rPr lang="en-US" sz="1400" b="1" i="1" dirty="0">
                <a:solidFill>
                  <a:schemeClr val="bg1"/>
                </a:solidFill>
              </a:rPr>
              <a:t>, Alan Peck</a:t>
            </a:r>
            <a:endParaRPr lang="en-US" sz="1400" b="1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en-US" b="1" i="1" dirty="0">
                <a:solidFill>
                  <a:schemeClr val="bg1"/>
                </a:solidFill>
              </a:rPr>
              <a:t> </a:t>
            </a: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</a:rPr>
              <a:t>4:30  Wrap the Day &amp; Daily Evaluation via Survey </a:t>
            </a:r>
            <a:r>
              <a:rPr lang="en-US" b="1" dirty="0" smtClean="0">
                <a:solidFill>
                  <a:schemeClr val="bg1"/>
                </a:solidFill>
              </a:rPr>
              <a:t>Monkey</a:t>
            </a:r>
          </a:p>
          <a:p>
            <a:pPr>
              <a:lnSpc>
                <a:spcPts val="1800"/>
              </a:lnSpc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https://www.surveymonkey.com/r/1730-26-Thursday</a:t>
            </a:r>
          </a:p>
          <a:p>
            <a:pPr>
              <a:lnSpc>
                <a:spcPts val="1800"/>
              </a:lnSpc>
            </a:pP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ts val="1700"/>
              </a:lnSpc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612" y="76200"/>
            <a:ext cx="878638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Agenda</a:t>
            </a:r>
          </a:p>
          <a:p>
            <a:r>
              <a:rPr lang="en-US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Day’s Objective: Participants will be able to understand how to obtain and manage state reservations of water as part of federal land management functions in Alaska.</a:t>
            </a:r>
          </a:p>
        </p:txBody>
      </p:sp>
    </p:spTree>
    <p:extLst>
      <p:ext uri="{BB962C8B-B14F-4D97-AF65-F5344CB8AC3E}">
        <p14:creationId xmlns="" xmlns:p14="http://schemas.microsoft.com/office/powerpoint/2010/main" val="212230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trobert\Downloads\FullSizeRender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" y="1471911"/>
            <a:ext cx="9144000" cy="2947689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016710"/>
            <a:ext cx="81534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endParaRPr lang="fr-F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600"/>
              </a:lnSpc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Wrap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Day &amp; Daily Evaluation via Survey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Monkey</a:t>
            </a:r>
          </a:p>
          <a:p>
            <a:pPr>
              <a:lnSpc>
                <a:spcPts val="2600"/>
              </a:lnSpc>
            </a:pP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</a:t>
            </a: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www.surveymonkey.com/r/1730-26-Thursday</a:t>
            </a:r>
          </a:p>
          <a:p>
            <a:pPr>
              <a:lnSpc>
                <a:spcPts val="2600"/>
              </a:lnSpc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use your electronic notebook link or type the above link into your browser.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612" y="76200"/>
            <a:ext cx="87863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Tasks</a:t>
            </a:r>
          </a:p>
          <a:p>
            <a:endParaRPr lang="en-US" sz="5400" b="1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2519" y="5564659"/>
            <a:ext cx="6278962" cy="7257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800" i="1" dirty="0" smtClean="0">
                <a:solidFill>
                  <a:schemeClr val="bg1"/>
                </a:solidFill>
              </a:rPr>
              <a:t>Have a great and safe evening everyone!  </a:t>
            </a:r>
          </a:p>
          <a:p>
            <a:pPr algn="ctr">
              <a:lnSpc>
                <a:spcPts val="2400"/>
              </a:lnSpc>
            </a:pPr>
            <a:r>
              <a:rPr lang="en-US" sz="2800" i="1" dirty="0" smtClean="0">
                <a:solidFill>
                  <a:schemeClr val="bg1"/>
                </a:solidFill>
              </a:rPr>
              <a:t>We begin at 8am tomorrow!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67397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7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trobert\Downloads\FullSizeRender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" y="1471910"/>
            <a:ext cx="9144000" cy="3709690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787540"/>
            <a:ext cx="8458200" cy="30931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8:00  Intro to Day</a:t>
            </a:r>
          </a:p>
          <a:p>
            <a:pPr>
              <a:lnSpc>
                <a:spcPts val="1800"/>
              </a:lnSpc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Agency representative</a:t>
            </a:r>
          </a:p>
          <a:p>
            <a:pPr>
              <a:lnSpc>
                <a:spcPts val="1800"/>
              </a:lnSpc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8:15  Facilitated Discussion of Participant Topics/Issues</a:t>
            </a:r>
          </a:p>
          <a:p>
            <a:pPr>
              <a:lnSpc>
                <a:spcPts val="18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Discussion schedule and topics will be determined by participants.  This session </a:t>
            </a:r>
          </a:p>
          <a:p>
            <a:pPr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is focused on addressing specific needs with experts through group or one-on-one</a:t>
            </a:r>
          </a:p>
          <a:p>
            <a:pPr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discussions.  Participants should bring materials related to their issue(s) to class.</a:t>
            </a:r>
          </a:p>
          <a:p>
            <a:pPr>
              <a:lnSpc>
                <a:spcPts val="1800"/>
              </a:lnSpc>
            </a:pP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Roy Smith, Facilitator</a:t>
            </a:r>
          </a:p>
          <a:p>
            <a:pPr>
              <a:lnSpc>
                <a:spcPts val="1800"/>
              </a:lnSpc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11:15  Daily Evaluation via Survey Monkey</a:t>
            </a:r>
          </a:p>
          <a:p>
            <a:pPr>
              <a:lnSpc>
                <a:spcPts val="1800"/>
              </a:lnSpc>
            </a:pPr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https://www.surveymonkey.com/r/1730-26-Friday</a:t>
            </a:r>
          </a:p>
          <a:p>
            <a:pPr>
              <a:lnSpc>
                <a:spcPts val="1800"/>
              </a:lnSpc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11:30  Course Adjourns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612" y="76200"/>
            <a:ext cx="878638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Agenda</a:t>
            </a:r>
          </a:p>
          <a:p>
            <a:r>
              <a:rPr lang="en-US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Day’s Objective: Participants will be able to apply new water rights process knowledge to on-the ground situations.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1" y="5556422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i="1" dirty="0" smtClean="0">
                <a:solidFill>
                  <a:schemeClr val="bg1"/>
                </a:solidFill>
              </a:rPr>
              <a:t>Thank you for Participating!!</a:t>
            </a:r>
          </a:p>
          <a:p>
            <a:pPr algn="ctr">
              <a:lnSpc>
                <a:spcPts val="1800"/>
              </a:lnSpc>
            </a:pPr>
            <a:endParaRPr lang="en-US" i="1" dirty="0" smtClean="0">
              <a:solidFill>
                <a:schemeClr val="bg1"/>
              </a:solidFill>
            </a:endParaRPr>
          </a:p>
          <a:p>
            <a:pPr algn="ctr">
              <a:lnSpc>
                <a:spcPts val="1800"/>
              </a:lnSpc>
            </a:pPr>
            <a:r>
              <a:rPr lang="en-US" i="1" dirty="0" smtClean="0">
                <a:solidFill>
                  <a:schemeClr val="bg1"/>
                </a:solidFill>
              </a:rPr>
              <a:t>Safe Travels and Have a wonderful weekend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04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trobert\Downloads\FullSizeRender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057400"/>
            <a:ext cx="9144000" cy="1676400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6651" y="2285762"/>
            <a:ext cx="847007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 </a:t>
            </a:r>
            <a:r>
              <a:rPr lang="en-US" sz="2000" dirty="0">
                <a:solidFill>
                  <a:schemeClr val="bg1"/>
                </a:solidFill>
              </a:rPr>
              <a:t>overall course goal is to provide </a:t>
            </a:r>
            <a:r>
              <a:rPr lang="en-US" sz="2000" dirty="0" smtClean="0">
                <a:solidFill>
                  <a:schemeClr val="bg1"/>
                </a:solidFill>
              </a:rPr>
              <a:t>participants with </a:t>
            </a:r>
            <a:r>
              <a:rPr lang="en-US" sz="2000" dirty="0">
                <a:solidFill>
                  <a:schemeClr val="bg1"/>
                </a:solidFill>
              </a:rPr>
              <a:t>the knowledge </a:t>
            </a:r>
            <a:r>
              <a:rPr lang="en-US" sz="2000" dirty="0" smtClean="0">
                <a:solidFill>
                  <a:schemeClr val="bg1"/>
                </a:solidFill>
              </a:rPr>
              <a:t>and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practical </a:t>
            </a:r>
            <a:r>
              <a:rPr lang="en-US" sz="2000" dirty="0">
                <a:solidFill>
                  <a:schemeClr val="bg1"/>
                </a:solidFill>
              </a:rPr>
              <a:t>skills </a:t>
            </a:r>
            <a:r>
              <a:rPr lang="en-US" sz="2000" dirty="0" smtClean="0">
                <a:solidFill>
                  <a:schemeClr val="bg1"/>
                </a:solidFill>
              </a:rPr>
              <a:t>necessary to </a:t>
            </a:r>
            <a:r>
              <a:rPr lang="en-US" sz="2000" dirty="0">
                <a:solidFill>
                  <a:schemeClr val="bg1"/>
                </a:solidFill>
              </a:rPr>
              <a:t>protect, manage, </a:t>
            </a:r>
            <a:r>
              <a:rPr lang="en-US" sz="2000" dirty="0" smtClean="0">
                <a:solidFill>
                  <a:schemeClr val="bg1"/>
                </a:solidFill>
              </a:rPr>
              <a:t>and </a:t>
            </a:r>
            <a:r>
              <a:rPr lang="en-US" sz="2000" dirty="0">
                <a:solidFill>
                  <a:schemeClr val="bg1"/>
                </a:solidFill>
              </a:rPr>
              <a:t>obtain water rights </a:t>
            </a:r>
            <a:r>
              <a:rPr lang="en-US" sz="2000" dirty="0" smtClean="0">
                <a:solidFill>
                  <a:schemeClr val="bg1"/>
                </a:solidFill>
              </a:rPr>
              <a:t>associated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with </a:t>
            </a:r>
            <a:r>
              <a:rPr lang="en-US" sz="2000" dirty="0">
                <a:solidFill>
                  <a:schemeClr val="bg1"/>
                </a:solidFill>
              </a:rPr>
              <a:t>water resources on federal public lands in </a:t>
            </a:r>
            <a:r>
              <a:rPr lang="en-US" sz="2000" dirty="0" smtClean="0">
                <a:solidFill>
                  <a:schemeClr val="bg1"/>
                </a:solidFill>
              </a:rPr>
              <a:t>Alaska, in </a:t>
            </a:r>
            <a:r>
              <a:rPr lang="en-US" sz="2000" dirty="0">
                <a:solidFill>
                  <a:schemeClr val="bg1"/>
                </a:solidFill>
              </a:rPr>
              <a:t>accordance </a:t>
            </a:r>
            <a:r>
              <a:rPr lang="en-US" sz="2000" dirty="0" smtClean="0">
                <a:solidFill>
                  <a:schemeClr val="bg1"/>
                </a:solidFill>
              </a:rPr>
              <a:t>with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agency </a:t>
            </a:r>
            <a:r>
              <a:rPr lang="en-US" sz="2000" dirty="0">
                <a:solidFill>
                  <a:schemeClr val="bg1"/>
                </a:solidFill>
              </a:rPr>
              <a:t>policies.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990600"/>
            <a:ext cx="60548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 Course Goal:</a:t>
            </a:r>
          </a:p>
        </p:txBody>
      </p:sp>
    </p:spTree>
    <p:extLst>
      <p:ext uri="{BB962C8B-B14F-4D97-AF65-F5344CB8AC3E}">
        <p14:creationId xmlns="" xmlns:p14="http://schemas.microsoft.com/office/powerpoint/2010/main" val="324483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trobert\Downloads\FullSizeRender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057400"/>
            <a:ext cx="9144000" cy="1676400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6651" y="2285762"/>
            <a:ext cx="85718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This course is based on a review of case studies relevant to the agencies, as well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as instruction in Alaska State and Federal water law and policies. Participants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will discuss and apply water rights policies, processes, methods, forms, and tools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to protect a diversity of water-dependent values and a diversity of water uses.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990600"/>
            <a:ext cx="57299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Description:</a:t>
            </a:r>
          </a:p>
        </p:txBody>
      </p:sp>
    </p:spTree>
    <p:extLst>
      <p:ext uri="{BB962C8B-B14F-4D97-AF65-F5344CB8AC3E}">
        <p14:creationId xmlns="" xmlns:p14="http://schemas.microsoft.com/office/powerpoint/2010/main" val="159635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trobert\Downloads\FullSizeRender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" y="1455985"/>
            <a:ext cx="9144000" cy="4792415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3305651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3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will be able to formulate water right applications and understand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how to manage water rights as part of federal land management functions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in Alaska.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86694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Participants will understand how federal responsibilities can be implemented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by working through the state water rights system.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2509" y="2328135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   Participants will understand how the Alaska water rights system works and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be able to identify water rights procedures to meet specific land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management objectives.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4296251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rabicPeriod" startAt="4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Participants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able to understand how to obtain and manage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</a:p>
          <a:p>
            <a:pPr lvl="0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reservations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water as part of federal land management functions in 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Alaska.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81000" y="5235714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rabicPeriod" startAt="5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Participants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able to apply new water rights process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</a:t>
            </a:r>
          </a:p>
          <a:p>
            <a:pPr lvl="0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to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on-the-ground situations.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612" y="228600"/>
            <a:ext cx="68051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Objectives: </a:t>
            </a:r>
            <a:endParaRPr lang="en-US" sz="5400" b="1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3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  <p:bldP spid="4" grpId="0"/>
      <p:bldP spid="5" grpId="0"/>
      <p:bldP spid="9" grpId="0"/>
      <p:bldP spid="10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trobert\Downloads\FullSizeRender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" y="1532931"/>
            <a:ext cx="9144000" cy="5248869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2867561"/>
            <a:ext cx="853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should not limit the learning of others.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- Be respectful of classmates and faculty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- Give others a chance – don’t try to dominate the class discussion.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- Be attentive when other’s are talking.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- Actively listen by paying attention and listening to what others are saying.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- Critique the idea buy not the person presenting the idea.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- In group activities, be an active contributor – prepare for and attend 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meetings.  Do your fair share of the work.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572161"/>
            <a:ext cx="80386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should participants in learning opportunities.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- Be an active participant in the classroom, don’t be a passive leaner.</a:t>
            </a:r>
          </a:p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Volunteer a response rather than waiting to be called upon – don’t be </a:t>
            </a:r>
          </a:p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a reluctant participant.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5382161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disrupt the class.</a:t>
            </a:r>
          </a:p>
          <a:p>
            <a:pPr lvl="0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Turn off or silence your cell phone(s).</a:t>
            </a:r>
          </a:p>
          <a:p>
            <a:pPr lvl="0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Only use your laptop for course-related activities – checking emails/surfing</a:t>
            </a:r>
          </a:p>
          <a:p>
            <a:pPr lvl="0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the internet can be done during breaks, before/after class.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612" y="228600"/>
            <a:ext cx="68051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Classroom Etiquette: </a:t>
            </a:r>
            <a:endParaRPr lang="en-US" sz="5400" b="1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200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  <p:bldP spid="4" grpId="0"/>
      <p:bldP spid="10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trobert\Downloads\FullSizeRender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" y="1471910"/>
            <a:ext cx="9144000" cy="5167113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80595" y="1471910"/>
            <a:ext cx="7564700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12:00 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Welcome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Orientation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Jolene 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Tallsalt Robertson, BLM NTC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12:45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Course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Introduction: Why Are Water Rights Important in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Alaska? </a:t>
            </a:r>
          </a:p>
          <a:p>
            <a:pPr>
              <a:lnSpc>
                <a:spcPts val="1800"/>
              </a:lnSpc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manager – John </a:t>
            </a:r>
            <a:r>
              <a:rPr lang="en-US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Trawicki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FWS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1:00 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</a:t>
            </a:r>
          </a:p>
          <a:p>
            <a:pPr>
              <a:lnSpc>
                <a:spcPts val="1800"/>
              </a:lnSpc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1:15 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Basic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Concepts &amp; Procedures of Alaska Water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</a:t>
            </a:r>
          </a:p>
          <a:p>
            <a:pPr>
              <a:lnSpc>
                <a:spcPts val="1800"/>
              </a:lnSpc>
            </a:pP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Lin </a:t>
            </a:r>
            <a:r>
              <a:rPr lang="en-US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Fehlmann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BLM contract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2:15 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</a:t>
            </a:r>
          </a:p>
          <a:p>
            <a:pPr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2:30 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Understanding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Reserved Water Rights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Roy 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Smith, BLM Colorado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3:30 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</a:t>
            </a:r>
          </a:p>
          <a:p>
            <a:pPr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3:45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Case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Question &amp;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fr-FR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Lin </a:t>
            </a:r>
            <a:r>
              <a:rPr lang="fr-FR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Fehlmann</a:t>
            </a:r>
            <a:r>
              <a:rPr lang="fr-FR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Roy Smith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4:30 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Wrap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Day &amp; Daily Evaluation via Survey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Monkey</a:t>
            </a:r>
          </a:p>
          <a:p>
            <a:pPr>
              <a:lnSpc>
                <a:spcPts val="18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                       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://www.surveymonkey.com/r/1730-26-Monday</a:t>
            </a:r>
          </a:p>
          <a:p>
            <a:pPr>
              <a:lnSpc>
                <a:spcPts val="1800"/>
              </a:lnSpc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612" y="76200"/>
            <a:ext cx="878638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Agenda</a:t>
            </a:r>
          </a:p>
          <a:p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Day’s Objective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Participants will understand how federal responsibilities fit into state water rights systems. </a:t>
            </a:r>
          </a:p>
        </p:txBody>
      </p:sp>
    </p:spTree>
    <p:extLst>
      <p:ext uri="{BB962C8B-B14F-4D97-AF65-F5344CB8AC3E}">
        <p14:creationId xmlns="" xmlns:p14="http://schemas.microsoft.com/office/powerpoint/2010/main" val="36276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trobert\Downloads\FullSizeRender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" y="1471911"/>
            <a:ext cx="9144000" cy="4090689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1524000"/>
            <a:ext cx="87630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a 3" x 5" card,  please write down any questions that you may have</a:t>
            </a:r>
          </a:p>
          <a:p>
            <a:pPr>
              <a:lnSpc>
                <a:spcPts val="2200"/>
              </a:lnSpc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Alaska Department of Natural Resources regarding the water right</a:t>
            </a:r>
          </a:p>
          <a:p>
            <a:pPr>
              <a:lnSpc>
                <a:spcPts val="2200"/>
              </a:lnSpc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concepts and procedures discussed during their presentation.</a:t>
            </a:r>
          </a:p>
          <a:p>
            <a:pPr>
              <a:lnSpc>
                <a:spcPts val="2200"/>
              </a:lnSpc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questions will be considered during a facilitated question and</a:t>
            </a:r>
          </a:p>
          <a:p>
            <a:pPr>
              <a:lnSpc>
                <a:spcPts val="2200"/>
              </a:lnSpc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session on Tuesday.    (The cards are located in your folder)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>
              <a:lnSpc>
                <a:spcPts val="2200"/>
              </a:lnSpc>
            </a:pPr>
            <a:endParaRPr 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200"/>
              </a:lnSpc>
            </a:pPr>
            <a:endParaRPr 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200"/>
              </a:lnSpc>
            </a:pP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Jolene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Marlo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collecting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donations for the ‘Coffee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 $5 and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payments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week’s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lunches,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$11.  CASH ONLY.</a:t>
            </a:r>
          </a:p>
          <a:p>
            <a:pPr>
              <a:lnSpc>
                <a:spcPts val="1800"/>
              </a:lnSpc>
            </a:pPr>
            <a:endParaRPr lang="fr-F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000"/>
              </a:lnSpc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Wrap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Day &amp; Daily Evaluation via Survey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Monkey</a:t>
            </a:r>
          </a:p>
          <a:p>
            <a:pPr>
              <a:lnSpc>
                <a:spcPts val="2000"/>
              </a:lnSpc>
            </a:pP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www.surveymonkey.com/r/1730-26-Monday</a:t>
            </a:r>
          </a:p>
          <a:p>
            <a:pPr>
              <a:lnSpc>
                <a:spcPts val="2000"/>
              </a:lnSpc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use your electronic notebook link or type the above link into your browser.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612" y="76200"/>
            <a:ext cx="87863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Tasks</a:t>
            </a:r>
          </a:p>
          <a:p>
            <a:endParaRPr lang="en-US" sz="5400" b="1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8655" y="5715000"/>
            <a:ext cx="4106702" cy="55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i="1" dirty="0" smtClean="0">
                <a:solidFill>
                  <a:schemeClr val="bg1"/>
                </a:solidFill>
              </a:rPr>
              <a:t>Have a great and safe evening everyone!  </a:t>
            </a:r>
          </a:p>
          <a:p>
            <a:pPr algn="ctr">
              <a:lnSpc>
                <a:spcPts val="1800"/>
              </a:lnSpc>
            </a:pPr>
            <a:r>
              <a:rPr lang="en-US" i="1" dirty="0" smtClean="0">
                <a:solidFill>
                  <a:schemeClr val="bg1"/>
                </a:solidFill>
              </a:rPr>
              <a:t>We begin at 8am tomorrow!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574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trobert\Downloads\FullSizeRender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" y="1471910"/>
            <a:ext cx="9144000" cy="5167113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" y="1471910"/>
            <a:ext cx="9067800" cy="55608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8:00  Intro to Day  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Agency representative</a:t>
            </a:r>
          </a:p>
          <a:p>
            <a:pPr>
              <a:lnSpc>
                <a:spcPts val="1800"/>
              </a:lnSpc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8:15  Alaska’s State Appropriative System: Obtaining Consumptive &amp; Non-Consumptive Water Rights </a:t>
            </a:r>
          </a:p>
          <a:p>
            <a:pPr>
              <a:lnSpc>
                <a:spcPts val="1800"/>
              </a:lnSpc>
            </a:pP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Dave </a:t>
            </a:r>
            <a:r>
              <a:rPr lang="en-US" sz="1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Schade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Alaska DNR</a:t>
            </a:r>
          </a:p>
          <a:p>
            <a:pPr>
              <a:lnSpc>
                <a:spcPts val="1800"/>
              </a:lnSpc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10:00  Break</a:t>
            </a:r>
          </a:p>
          <a:p>
            <a:pPr>
              <a:lnSpc>
                <a:spcPts val="1800"/>
              </a:lnSpc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10:15  Alaska’s State Appropriative System: Obtaining Reservations of Water</a:t>
            </a:r>
          </a:p>
          <a:p>
            <a:pPr>
              <a:lnSpc>
                <a:spcPts val="1800"/>
              </a:lnSpc>
            </a:pP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 Sager &amp; Dave </a:t>
            </a:r>
            <a:r>
              <a:rPr lang="en-US" sz="1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Schade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Alaska DNR </a:t>
            </a:r>
          </a:p>
          <a:p>
            <a:pPr>
              <a:lnSpc>
                <a:spcPts val="1800"/>
              </a:lnSpc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11:30  Working Lunch ($11/person buffet):  Accessing Water Rights Information on Alaska DNR Internet site</a:t>
            </a:r>
          </a:p>
          <a:p>
            <a:pPr>
              <a:lnSpc>
                <a:spcPts val="1800"/>
              </a:lnSpc>
            </a:pP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 Walton, Alaska DNR</a:t>
            </a:r>
          </a:p>
          <a:p>
            <a:pPr>
              <a:lnSpc>
                <a:spcPts val="1800"/>
              </a:lnSpc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12:45 Moderated Question &amp; Answer Session with Alaska DNR</a:t>
            </a:r>
          </a:p>
          <a:p>
            <a:pPr>
              <a:lnSpc>
                <a:spcPts val="1800"/>
              </a:lnSpc>
            </a:pP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Moderators Lin </a:t>
            </a:r>
            <a:r>
              <a:rPr lang="en-US" sz="1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Fehlmann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Roy Smith &amp; Jolene Robertson</a:t>
            </a:r>
          </a:p>
          <a:p>
            <a:pPr>
              <a:lnSpc>
                <a:spcPts val="1800"/>
              </a:lnSpc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endPara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2:00  Break</a:t>
            </a:r>
          </a:p>
          <a:p>
            <a:pPr>
              <a:lnSpc>
                <a:spcPts val="1800"/>
              </a:lnSpc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2:15  Perspective from Alaska DNR: Federal agencies working within the Alaska water rights system</a:t>
            </a:r>
          </a:p>
          <a:p>
            <a:pPr>
              <a:lnSpc>
                <a:spcPts val="1800"/>
              </a:lnSpc>
            </a:pP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Dave </a:t>
            </a:r>
            <a:r>
              <a:rPr lang="en-US" sz="1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Schade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Alaska DNR</a:t>
            </a:r>
          </a:p>
          <a:p>
            <a:pPr>
              <a:lnSpc>
                <a:spcPts val="1800"/>
              </a:lnSpc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2:45  Break</a:t>
            </a:r>
          </a:p>
          <a:p>
            <a:pPr>
              <a:lnSpc>
                <a:spcPts val="1800"/>
              </a:lnSpc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3:00  Exercise: Using a case study, identify water rights tools available to a federal land management unit in Alaska</a:t>
            </a:r>
          </a:p>
          <a:p>
            <a:pPr>
              <a:lnSpc>
                <a:spcPts val="1800"/>
              </a:lnSpc>
            </a:pP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 </a:t>
            </a:r>
            <a:r>
              <a:rPr lang="en-US" sz="1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Fehlmann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Roy Smith</a:t>
            </a:r>
          </a:p>
          <a:p>
            <a:pPr>
              <a:lnSpc>
                <a:spcPts val="1800"/>
              </a:lnSpc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4:00  Wrap The Day &amp; Daily Evaluation via Survey Monkey</a:t>
            </a:r>
          </a:p>
          <a:p>
            <a:pPr>
              <a:lnSpc>
                <a:spcPts val="1800"/>
              </a:lnSpc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https://www.surveymonkey.com/r/1730-26-Tuesday</a:t>
            </a:r>
          </a:p>
          <a:p>
            <a:pPr>
              <a:lnSpc>
                <a:spcPts val="1800"/>
              </a:lnSpc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612" y="76200"/>
            <a:ext cx="878638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Agenda</a:t>
            </a:r>
          </a:p>
          <a:p>
            <a:r>
              <a:rPr lang="en-US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Day’s Objective:  Participants will understand how Alaska water rights system works and be able to identify water rights procedures to meet specific land management objectives. </a:t>
            </a:r>
            <a:endParaRPr lang="en-US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89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trobert\Downloads\FullSizeRender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" y="1471911"/>
            <a:ext cx="9144000" cy="4243090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1524000"/>
            <a:ext cx="89154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3" x 5" card,  please write down any questions that you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have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Alaska Department of Natural Resources regarding the water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concepts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procedures discussed during their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presentation.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will be considered during a facilitated question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on Tuesday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(The cards are located in your folder)</a:t>
            </a:r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fr-FR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200"/>
              </a:lnSpc>
            </a:pPr>
            <a:endParaRPr lang="fr-FR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200"/>
              </a:lnSpc>
            </a:pPr>
            <a:endParaRPr lang="fr-FR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200"/>
              </a:lnSpc>
            </a:pPr>
            <a:r>
              <a:rPr lang="fr-FR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Jolene</a:t>
            </a:r>
            <a:r>
              <a:rPr lang="fr-F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fr-FR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Marlo</a:t>
            </a:r>
            <a:r>
              <a:rPr lang="fr-F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collecting donations for the ‘Coffee Fund’  $5 and payments for this week’s lunches, each $11.  CASH ONLY.</a:t>
            </a:r>
          </a:p>
          <a:p>
            <a:pPr>
              <a:lnSpc>
                <a:spcPts val="1800"/>
              </a:lnSpc>
            </a:pPr>
            <a:endParaRPr lang="fr-F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400"/>
              </a:lnSpc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Wrap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Day &amp; Daily Evaluation via Survey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Monkey</a:t>
            </a:r>
          </a:p>
          <a:p>
            <a:pPr>
              <a:lnSpc>
                <a:spcPts val="2400"/>
              </a:lnSpc>
            </a:pP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</a:t>
            </a: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www.surveymonkey.com/r/1730-26-Tuesday</a:t>
            </a:r>
          </a:p>
          <a:p>
            <a:pPr>
              <a:lnSpc>
                <a:spcPts val="2400"/>
              </a:lnSpc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use your electronic notebook link or type the above link into your browser.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612" y="76200"/>
            <a:ext cx="87863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Tasks</a:t>
            </a:r>
          </a:p>
          <a:p>
            <a:endParaRPr lang="en-US" sz="5400" b="1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818" y="5943600"/>
            <a:ext cx="8649675" cy="644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Have a great and safe evening everyone!  </a:t>
            </a:r>
          </a:p>
          <a:p>
            <a:pPr algn="ctr">
              <a:lnSpc>
                <a:spcPts val="21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We begin at 8am tomorrow!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10971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7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1130</Words>
  <Application>Microsoft Office PowerPoint</Application>
  <PresentationFormat>On-screen Show (4:3)</PresentationFormat>
  <Paragraphs>254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Robertson, Jolene T</dc:creator>
  <cp:lastModifiedBy>User</cp:lastModifiedBy>
  <cp:revision>46</cp:revision>
  <dcterms:created xsi:type="dcterms:W3CDTF">2016-10-20T17:07:28Z</dcterms:created>
  <dcterms:modified xsi:type="dcterms:W3CDTF">2016-10-27T22:45:33Z</dcterms:modified>
</cp:coreProperties>
</file>