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7"/>
  </p:notesMasterIdLst>
  <p:sldIdLst>
    <p:sldId id="295" r:id="rId2"/>
    <p:sldId id="306" r:id="rId3"/>
    <p:sldId id="299" r:id="rId4"/>
    <p:sldId id="345" r:id="rId5"/>
    <p:sldId id="354" r:id="rId6"/>
    <p:sldId id="347" r:id="rId7"/>
    <p:sldId id="355" r:id="rId8"/>
    <p:sldId id="309" r:id="rId9"/>
    <p:sldId id="350" r:id="rId10"/>
    <p:sldId id="366" r:id="rId11"/>
    <p:sldId id="348" r:id="rId12"/>
    <p:sldId id="365" r:id="rId13"/>
    <p:sldId id="360" r:id="rId14"/>
    <p:sldId id="362" r:id="rId15"/>
    <p:sldId id="344" r:id="rId16"/>
    <p:sldId id="343" r:id="rId17"/>
    <p:sldId id="367" r:id="rId18"/>
    <p:sldId id="357" r:id="rId19"/>
    <p:sldId id="358" r:id="rId20"/>
    <p:sldId id="353" r:id="rId21"/>
    <p:sldId id="356" r:id="rId22"/>
    <p:sldId id="349" r:id="rId23"/>
    <p:sldId id="351" r:id="rId24"/>
    <p:sldId id="352" r:id="rId25"/>
    <p:sldId id="361"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xmlns="">
        <p14:section name="Default Section" id="{7A79C500-428E-4369-A9FA-17DF254AC232}">
          <p14:sldIdLst>
            <p14:sldId id="295"/>
            <p14:sldId id="306"/>
            <p14:sldId id="299"/>
            <p14:sldId id="345"/>
            <p14:sldId id="354"/>
            <p14:sldId id="347"/>
            <p14:sldId id="355"/>
            <p14:sldId id="309"/>
            <p14:sldId id="350"/>
            <p14:sldId id="366"/>
            <p14:sldId id="348"/>
          </p14:sldIdLst>
        </p14:section>
        <p14:section name="Untitled Section" id="{F18A0BC4-86CD-4253-8F9D-B2D45ED052B3}">
          <p14:sldIdLst>
            <p14:sldId id="365"/>
            <p14:sldId id="360"/>
            <p14:sldId id="362"/>
          </p14:sldIdLst>
        </p14:section>
        <p14:section name="Untitled Section" id="{0E0DDB45-1724-416E-B669-09F5B38D750F}">
          <p14:sldIdLst>
            <p14:sldId id="344"/>
            <p14:sldId id="343"/>
            <p14:sldId id="367"/>
            <p14:sldId id="357"/>
            <p14:sldId id="358"/>
            <p14:sldId id="353"/>
            <p14:sldId id="356"/>
            <p14:sldId id="349"/>
            <p14:sldId id="351"/>
            <p14:sldId id="352"/>
            <p14:sldId id="361"/>
          </p14:sldIdLst>
        </p14:section>
      </p14:sectionLst>
    </p:ex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wicki, John" initials="T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a:srgbClr val="00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05" autoAdjust="0"/>
    <p:restoredTop sz="95394" autoAdjust="0"/>
  </p:normalViewPr>
  <p:slideViewPr>
    <p:cSldViewPr>
      <p:cViewPr>
        <p:scale>
          <a:sx n="100" d="100"/>
          <a:sy n="100" d="100"/>
        </p:scale>
        <p:origin x="-18" y="6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notesViewPr>
    <p:cSldViewPr>
      <p:cViewPr varScale="1">
        <p:scale>
          <a:sx n="41" d="100"/>
          <a:sy n="41" d="100"/>
        </p:scale>
        <p:origin x="-282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27A0200-2D3B-417D-8731-64BCB36A84CE}" type="slidenum">
              <a:rPr lang="en-US" altLang="en-US"/>
              <a:pPr>
                <a:defRPr/>
              </a:pPr>
              <a:t>‹#›</a:t>
            </a:fld>
            <a:endParaRPr lang="en-US" altLang="en-US"/>
          </a:p>
        </p:txBody>
      </p:sp>
    </p:spTree>
    <p:extLst>
      <p:ext uri="{BB962C8B-B14F-4D97-AF65-F5344CB8AC3E}">
        <p14:creationId xmlns:p14="http://schemas.microsoft.com/office/powerpoint/2010/main" xmlns="" val="3232774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143000" y="685800"/>
            <a:ext cx="4572000" cy="3429000"/>
          </a:xfrm>
          <a:ln/>
        </p:spPr>
      </p:sp>
      <p:sp>
        <p:nvSpPr>
          <p:cNvPr id="512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1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AAB98F-971C-43A2-8B77-25B9B291E2E8}"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a:t>
            </a:r>
            <a:r>
              <a:rPr lang="en-US" baseline="0" dirty="0"/>
              <a:t> determination can only result with compromise and consideration of each agencies purposes and responsibilities to the public</a:t>
            </a:r>
            <a:endParaRPr lang="en-US" dirty="0"/>
          </a:p>
        </p:txBody>
      </p:sp>
      <p:sp>
        <p:nvSpPr>
          <p:cNvPr id="4" name="Slide Number Placeholder 3"/>
          <p:cNvSpPr>
            <a:spLocks noGrp="1"/>
          </p:cNvSpPr>
          <p:nvPr>
            <p:ph type="sldNum" sz="quarter" idx="10"/>
          </p:nvPr>
        </p:nvSpPr>
        <p:spPr/>
        <p:txBody>
          <a:bodyPr/>
          <a:lstStyle/>
          <a:p>
            <a:pPr>
              <a:defRPr/>
            </a:pPr>
            <a:fld id="{927A0200-2D3B-417D-8731-64BCB36A84CE}" type="slidenum">
              <a:rPr lang="en-US" altLang="en-US" smtClean="0"/>
              <a:pPr>
                <a:defRPr/>
              </a:pPr>
              <a:t>18</a:t>
            </a:fld>
            <a:endParaRPr lang="en-US" altLang="en-US"/>
          </a:p>
        </p:txBody>
      </p:sp>
    </p:spTree>
    <p:extLst>
      <p:ext uri="{BB962C8B-B14F-4D97-AF65-F5344CB8AC3E}">
        <p14:creationId xmlns:p14="http://schemas.microsoft.com/office/powerpoint/2010/main" xmlns="" val="1010712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43000" y="685800"/>
            <a:ext cx="4572000" cy="3429000"/>
          </a:xfrm>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EA0E3-4BD4-4EA2-99C7-C3574166D42E}" type="slidenum">
              <a:rPr lang="en-US" altLang="en-US"/>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43000" y="685800"/>
            <a:ext cx="4572000" cy="3429000"/>
          </a:xfrm>
          <a:ln/>
        </p:spPr>
      </p:sp>
      <p:sp>
        <p:nvSpPr>
          <p:cNvPr id="717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D03DC0-09D6-4909-8234-5562E4EF4E69}"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D4EEDB-9969-4EA6-B82B-F9987D084615}" type="slidenum">
              <a:rPr lang="en-US" altLang="en-US"/>
              <a:pPr/>
              <a:t>3</a:t>
            </a:fld>
            <a:endParaRPr lang="en-US" altLang="en-US"/>
          </a:p>
        </p:txBody>
      </p:sp>
      <p:sp>
        <p:nvSpPr>
          <p:cNvPr id="21507" name="Rectangle 2"/>
          <p:cNvSpPr>
            <a:spLocks noGrp="1" noRot="1" noChangeAspect="1" noChangeArrowheads="1" noTextEdit="1"/>
          </p:cNvSpPr>
          <p:nvPr>
            <p:ph type="sldImg"/>
          </p:nvPr>
        </p:nvSpPr>
        <p:spPr>
          <a:xfrm>
            <a:off x="1143000" y="685800"/>
            <a:ext cx="4572000" cy="3429000"/>
          </a:xfrm>
          <a:ln/>
        </p:spPr>
      </p:sp>
      <p:sp>
        <p:nvSpPr>
          <p:cNvPr id="21508" name="Rectangle 3"/>
          <p:cNvSpPr>
            <a:spLocks noGrp="1" noChangeArrowheads="1"/>
          </p:cNvSpPr>
          <p:nvPr>
            <p:ph type="body" idx="1"/>
          </p:nvPr>
        </p:nvSpPr>
        <p:spPr>
          <a:xfrm>
            <a:off x="914400" y="4343400"/>
            <a:ext cx="5029200" cy="4114800"/>
          </a:xfrm>
          <a:noFill/>
        </p:spPr>
        <p:txBody>
          <a:bodyPr/>
          <a:lstStyle/>
          <a:p>
            <a:pPr marL="228600" indent="-228600" eaLnBrk="1" hangingPunct="1"/>
            <a:r>
              <a:rPr lang="en-US" altLang="en-US" dirty="0">
                <a:latin typeface="Arial" panose="020B0604020202020204" pitchFamily="34" charset="0"/>
              </a:rPr>
              <a:t>Assortment of thoughts in no particular order re Alaska and water rights.  Unique, odd, peculiar, different characteristics and considerations related to instream water rights in Alaska</a:t>
            </a:r>
          </a:p>
          <a:p>
            <a:pPr marL="228600" indent="-228600" eaLnBrk="1" hangingPunct="1"/>
            <a:endParaRPr lang="en-US" altLang="en-US" dirty="0">
              <a:latin typeface="Arial" panose="020B0604020202020204" pitchFamily="34" charset="0"/>
            </a:endParaRPr>
          </a:p>
          <a:p>
            <a:pPr marL="228600" indent="-228600" eaLnBrk="1" hangingPunct="1">
              <a:buFontTx/>
              <a:buChar char="•"/>
            </a:pPr>
            <a:r>
              <a:rPr lang="en-US" altLang="en-US" dirty="0">
                <a:latin typeface="Arial" panose="020B0604020202020204" pitchFamily="34" charset="0"/>
              </a:rPr>
              <a:t>It is apart; does not abut another state; no possibility of interstate water dispute or need for compact or negotiation.  (No international trans-boundary issues yet)</a:t>
            </a:r>
          </a:p>
          <a:p>
            <a:pPr marL="228600" indent="-228600" eaLnBrk="1" hangingPunct="1">
              <a:buFontTx/>
              <a:buChar char="•"/>
            </a:pPr>
            <a:r>
              <a:rPr lang="en-US" altLang="en-US" dirty="0">
                <a:latin typeface="Arial" panose="020B0604020202020204" pitchFamily="34" charset="0"/>
              </a:rPr>
              <a:t>Lowest population density of any state (650,000 people)  </a:t>
            </a:r>
            <a:r>
              <a:rPr lang="en-US" altLang="en-US" dirty="0" err="1">
                <a:latin typeface="Arial" panose="020B0604020202020204" pitchFamily="34" charset="0"/>
              </a:rPr>
              <a:t>avg</a:t>
            </a:r>
            <a:r>
              <a:rPr lang="en-US" altLang="en-US" dirty="0">
                <a:latin typeface="Arial" panose="020B0604020202020204" pitchFamily="34" charset="0"/>
              </a:rPr>
              <a:t> </a:t>
            </a:r>
            <a:r>
              <a:rPr lang="en-US" altLang="en-US" dirty="0" err="1">
                <a:latin typeface="Arial" panose="020B0604020202020204" pitchFamily="34" charset="0"/>
              </a:rPr>
              <a:t>approx</a:t>
            </a:r>
            <a:r>
              <a:rPr lang="en-US" altLang="en-US" dirty="0">
                <a:latin typeface="Arial" panose="020B0604020202020204" pitchFamily="34" charset="0"/>
              </a:rPr>
              <a:t> 1 person/square mile vs lower 48 w/ 100 people/square mile</a:t>
            </a:r>
          </a:p>
          <a:p>
            <a:pPr marL="228600" indent="-228600" eaLnBrk="1" hangingPunct="1">
              <a:buFontTx/>
              <a:buChar char="•"/>
            </a:pPr>
            <a:r>
              <a:rPr lang="en-US" altLang="en-US" dirty="0">
                <a:latin typeface="Arial" panose="020B0604020202020204" pitchFamily="34" charset="0"/>
              </a:rPr>
              <a:t>In contrast to most western, prior appropriation states, Alaska is not water deprived or over appropriated.</a:t>
            </a:r>
          </a:p>
          <a:p>
            <a:pPr marL="228600" indent="-228600" eaLnBrk="1" hangingPunct="1">
              <a:buFontTx/>
              <a:buChar char="•"/>
            </a:pPr>
            <a:r>
              <a:rPr lang="en-US" altLang="en-US" dirty="0">
                <a:latin typeface="Arial" panose="020B0604020202020204" pitchFamily="34" charset="0"/>
              </a:rPr>
              <a:t>Relatively little out of stream appropriation</a:t>
            </a:r>
          </a:p>
          <a:p>
            <a:pPr marL="228600" indent="-228600" eaLnBrk="1" hangingPunct="1">
              <a:buFontTx/>
              <a:buChar char="•"/>
            </a:pPr>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1143000" y="685800"/>
            <a:ext cx="4572000" cy="3429000"/>
          </a:xfrm>
          <a:ln/>
        </p:spPr>
      </p:sp>
      <p:sp>
        <p:nvSpPr>
          <p:cNvPr id="921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592D34-1CA4-4064-BEE8-023C5CB2B578}"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1143000" y="685800"/>
            <a:ext cx="4572000" cy="3429000"/>
          </a:xfrm>
          <a:ln/>
        </p:spPr>
      </p:sp>
      <p:sp>
        <p:nvSpPr>
          <p:cNvPr id="1126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219906-4E70-483A-83DA-C56E5A8DF252}"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143000" y="685800"/>
            <a:ext cx="4572000" cy="3429000"/>
          </a:xfrm>
          <a:ln/>
        </p:spPr>
      </p:sp>
      <p:sp>
        <p:nvSpPr>
          <p:cNvPr id="13315" name="Notes Placeholder 2"/>
          <p:cNvSpPr>
            <a:spLocks noGrp="1"/>
          </p:cNvSpPr>
          <p:nvPr>
            <p:ph type="body" idx="1"/>
          </p:nvPr>
        </p:nvSpPr>
        <p:spPr>
          <a:noFill/>
        </p:spPr>
        <p:txBody>
          <a:bodyPr/>
          <a:lstStyle/>
          <a:p>
            <a:r>
              <a:rPr lang="en-US" altLang="en-US" dirty="0">
                <a:latin typeface="Arial" panose="020B0604020202020204" pitchFamily="34" charset="0"/>
              </a:rPr>
              <a:t>Opportunity</a:t>
            </a:r>
            <a:r>
              <a:rPr lang="en-US" altLang="en-US" baseline="0" dirty="0">
                <a:latin typeface="Arial" panose="020B0604020202020204" pitchFamily="34" charset="0"/>
              </a:rPr>
              <a:t> due to </a:t>
            </a:r>
            <a:r>
              <a:rPr lang="en-US" altLang="en-US" baseline="0" dirty="0" err="1">
                <a:latin typeface="Arial" panose="020B0604020202020204" pitchFamily="34" charset="0"/>
              </a:rPr>
              <a:t>ak</a:t>
            </a:r>
            <a:r>
              <a:rPr lang="en-US" altLang="en-US" baseline="0" dirty="0">
                <a:latin typeface="Arial" panose="020B0604020202020204" pitchFamily="34" charset="0"/>
              </a:rPr>
              <a:t> water law is progressive and waters aren’t over appropriated.</a:t>
            </a:r>
            <a:endParaRPr lang="en-US" altLang="en-US" dirty="0">
              <a:latin typeface="Arial" panose="020B0604020202020204" pitchFamily="34" charset="0"/>
            </a:endParaRPr>
          </a:p>
        </p:txBody>
      </p:sp>
      <p:sp>
        <p:nvSpPr>
          <p:cNvPr id="133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472244-CB61-43C7-9B45-83814E7D648C}"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43000" y="685800"/>
            <a:ext cx="4572000" cy="3429000"/>
          </a:xfrm>
          <a:ln/>
        </p:spPr>
      </p:sp>
      <p:sp>
        <p:nvSpPr>
          <p:cNvPr id="15363" name="Notes Placeholder 2"/>
          <p:cNvSpPr>
            <a:spLocks noGrp="1"/>
          </p:cNvSpPr>
          <p:nvPr>
            <p:ph type="body" idx="1"/>
          </p:nvPr>
        </p:nvSpPr>
        <p:spPr>
          <a:noFill/>
        </p:spPr>
        <p:txBody>
          <a:bodyPr/>
          <a:lstStyle/>
          <a:p>
            <a:r>
              <a:rPr lang="en-US" altLang="en-US" dirty="0">
                <a:latin typeface="Arial" panose="020B0604020202020204" pitchFamily="34" charset="0"/>
              </a:rPr>
              <a:t>Obtain:  sufficient quantities of water and the legal right to use that water to develop, use, and manage refuge lands and facilities, protect endangered species, and maintain </a:t>
            </a:r>
            <a:r>
              <a:rPr lang="en-US" altLang="en-US" dirty="0" err="1">
                <a:latin typeface="Arial" panose="020B0604020202020204" pitchFamily="34" charset="0"/>
              </a:rPr>
              <a:t>instream</a:t>
            </a:r>
            <a:r>
              <a:rPr lang="en-US" altLang="en-US" dirty="0">
                <a:latin typeface="Arial" panose="020B0604020202020204" pitchFamily="34" charset="0"/>
              </a:rPr>
              <a:t> flows.</a:t>
            </a:r>
          </a:p>
          <a:p>
            <a:endParaRPr lang="en-US" altLang="en-US" dirty="0">
              <a:latin typeface="Arial" panose="020B0604020202020204" pitchFamily="34" charset="0"/>
            </a:endParaRPr>
          </a:p>
          <a:p>
            <a:r>
              <a:rPr lang="en-US" altLang="en-US" dirty="0">
                <a:latin typeface="Arial" panose="020B0604020202020204" pitchFamily="34" charset="0"/>
              </a:rPr>
              <a:t>Secure:  All water rights needed for Service facilities and programs should be secured under State laws and procedures when available.</a:t>
            </a:r>
          </a:p>
          <a:p>
            <a:endParaRPr lang="en-US" altLang="en-US" dirty="0">
              <a:latin typeface="Arial" panose="020B0604020202020204" pitchFamily="34" charset="0"/>
            </a:endParaRPr>
          </a:p>
          <a:p>
            <a:r>
              <a:rPr lang="en-US" altLang="en-US" dirty="0">
                <a:latin typeface="Arial" panose="020B0604020202020204" pitchFamily="34" charset="0"/>
              </a:rPr>
              <a:t>Assert:   Assert when necessary to protect federal interests in water.</a:t>
            </a:r>
          </a:p>
          <a:p>
            <a:endParaRPr lang="en-US" altLang="en-US" dirty="0">
              <a:latin typeface="Arial" panose="020B0604020202020204" pitchFamily="34" charset="0"/>
            </a:endParaRPr>
          </a:p>
          <a:p>
            <a:r>
              <a:rPr lang="en-US" altLang="en-US" dirty="0">
                <a:latin typeface="Arial" panose="020B0604020202020204" pitchFamily="34" charset="0"/>
              </a:rPr>
              <a:t>Review:  Review and comment on notices for water right applications filed by others on or near refuges.</a:t>
            </a:r>
          </a:p>
          <a:p>
            <a:endParaRPr lang="en-US" altLang="en-US" dirty="0">
              <a:latin typeface="Arial" panose="020B0604020202020204" pitchFamily="34" charset="0"/>
            </a:endParaRPr>
          </a:p>
          <a:p>
            <a:r>
              <a:rPr lang="en-US" altLang="en-US" dirty="0">
                <a:latin typeface="Arial" panose="020B0604020202020204" pitchFamily="34" charset="0"/>
              </a:rPr>
              <a:t>Identify:  Identify and evaluate water rights on lands proposed for acquisition or disposal</a:t>
            </a:r>
          </a:p>
          <a:p>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5930FF-E1A1-4EBF-BB42-8BDA0C0FA334}"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98F2BA-A352-415E-8CD8-795BAE50D7D7}" type="slidenum">
              <a:rPr lang="en-US" altLang="en-US"/>
              <a:pPr/>
              <a:t>8</a:t>
            </a:fld>
            <a:endParaRPr lang="en-US" altLang="en-US"/>
          </a:p>
        </p:txBody>
      </p:sp>
      <p:sp>
        <p:nvSpPr>
          <p:cNvPr id="19459" name="Rectangle 2"/>
          <p:cNvSpPr>
            <a:spLocks noGrp="1" noRot="1" noChangeAspect="1" noChangeArrowheads="1" noTextEdit="1"/>
          </p:cNvSpPr>
          <p:nvPr>
            <p:ph type="sldImg"/>
          </p:nvPr>
        </p:nvSpPr>
        <p:spPr>
          <a:xfrm>
            <a:off x="1143000" y="685800"/>
            <a:ext cx="4572000" cy="3429000"/>
          </a:xfrm>
          <a:ln/>
        </p:spPr>
      </p:sp>
      <p:sp>
        <p:nvSpPr>
          <p:cNvPr id="19460" name="Rectangle 3"/>
          <p:cNvSpPr>
            <a:spLocks noGrp="1" noChangeArrowheads="1"/>
          </p:cNvSpPr>
          <p:nvPr>
            <p:ph type="body" idx="1"/>
          </p:nvPr>
        </p:nvSpPr>
        <p:spPr>
          <a:xfrm>
            <a:off x="914400" y="4343400"/>
            <a:ext cx="5029200" cy="4114800"/>
          </a:xfrm>
          <a:noFill/>
        </p:spPr>
        <p:txBody>
          <a:bodyPr/>
          <a:lstStyle/>
          <a:p>
            <a:pPr eaLnBrk="1" hangingPunct="1"/>
            <a:endParaRPr lang="en-US" altLang="en-US" dirty="0">
              <a:latin typeface="Arial" panose="020B0604020202020204" pitchFamily="34" charset="0"/>
            </a:endParaRPr>
          </a:p>
          <a:p>
            <a:pPr lvl="1"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3000" y="685800"/>
            <a:ext cx="4572000" cy="3429000"/>
          </a:xfrm>
          <a:ln/>
        </p:spPr>
      </p:sp>
      <p:sp>
        <p:nvSpPr>
          <p:cNvPr id="24579" name="Notes Placeholder 2"/>
          <p:cNvSpPr>
            <a:spLocks noGrp="1"/>
          </p:cNvSpPr>
          <p:nvPr>
            <p:ph type="body" idx="1"/>
          </p:nvPr>
        </p:nvSpPr>
        <p:spPr>
          <a:noFill/>
        </p:spPr>
        <p:txBody>
          <a:bodyPr/>
          <a:lstStyle/>
          <a:p>
            <a:r>
              <a:rPr lang="en-US" altLang="en-US">
                <a:latin typeface="Arial" panose="020B0604020202020204" pitchFamily="34" charset="0"/>
              </a:rPr>
              <a:t>The Kodiak NWR was originally established to protect brown bear habitat, especially feeding and breeding habitat. Conservation of brown bear and their habitat is a purpose of Kodiak NWR under ANILCA.</a:t>
            </a:r>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462590-8AF1-478F-9DAA-CA706802F967}" type="slidenum">
              <a:rPr lang="en-US" altLang="en-US"/>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sp>
        <p:nvSpPr>
          <p:cNvPr id="162827" name="Rectangle 11"/>
          <p:cNvSpPr>
            <a:spLocks noGrp="1" noChangeArrowheads="1"/>
          </p:cNvSpPr>
          <p:nvPr>
            <p:ph type="ctrTitle"/>
          </p:nvPr>
        </p:nvSpPr>
        <p:spPr>
          <a:xfrm>
            <a:off x="2057400" y="1143000"/>
            <a:ext cx="6629400" cy="2209800"/>
          </a:xfrm>
        </p:spPr>
        <p:txBody>
          <a:bodyPr/>
          <a:lstStyle>
            <a:lvl1pPr>
              <a:defRPr/>
            </a:lvl1pPr>
          </a:lstStyle>
          <a:p>
            <a:pPr lvl="0"/>
            <a:r>
              <a:rPr lang="en-US" altLang="en-US" noProof="0"/>
              <a:t>Click to edit Master title style</a:t>
            </a:r>
          </a:p>
        </p:txBody>
      </p:sp>
      <p:sp>
        <p:nvSpPr>
          <p:cNvPr id="16282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altLang="en-US" noProof="0"/>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lt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ltLang="en-US"/>
          </a:p>
        </p:txBody>
      </p:sp>
      <p:sp>
        <p:nvSpPr>
          <p:cNvPr id="15" name="Rectangle 15"/>
          <p:cNvSpPr>
            <a:spLocks noGrp="1" noChangeArrowheads="1"/>
          </p:cNvSpPr>
          <p:nvPr>
            <p:ph type="sldNum" sz="quarter" idx="12"/>
          </p:nvPr>
        </p:nvSpPr>
        <p:spPr/>
        <p:txBody>
          <a:bodyPr/>
          <a:lstStyle>
            <a:lvl1pPr>
              <a:defRPr smtClean="0"/>
            </a:lvl1pPr>
          </a:lstStyle>
          <a:p>
            <a:pPr>
              <a:defRPr/>
            </a:pPr>
            <a:fld id="{A54875A5-CF5C-4F16-A575-7B68604C88A5}" type="slidenum">
              <a:rPr lang="en-US" altLang="en-US"/>
              <a:pPr>
                <a:defRPr/>
              </a:pPr>
              <a:t>‹#›</a:t>
            </a:fld>
            <a:endParaRPr lang="en-US" altLang="en-US"/>
          </a:p>
        </p:txBody>
      </p:sp>
    </p:spTree>
    <p:extLst>
      <p:ext uri="{BB962C8B-B14F-4D97-AF65-F5344CB8AC3E}">
        <p14:creationId xmlns:p14="http://schemas.microsoft.com/office/powerpoint/2010/main" xmlns="" val="34109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AEBB2C7-1A4F-4A1D-A762-97CAB9662AA4}" type="slidenum">
              <a:rPr lang="en-US" altLang="en-US"/>
              <a:pPr>
                <a:defRPr/>
              </a:pPr>
              <a:t>‹#›</a:t>
            </a:fld>
            <a:endParaRPr lang="en-US" altLang="en-US"/>
          </a:p>
        </p:txBody>
      </p:sp>
    </p:spTree>
    <p:extLst>
      <p:ext uri="{BB962C8B-B14F-4D97-AF65-F5344CB8AC3E}">
        <p14:creationId xmlns:p14="http://schemas.microsoft.com/office/powerpoint/2010/main" xmlns="" val="224155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3" y="277815"/>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3" y="277815"/>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D4520668-962F-4C30-BFAC-57DD8EAD0ABA}" type="slidenum">
              <a:rPr lang="en-US" altLang="en-US"/>
              <a:pPr>
                <a:defRPr/>
              </a:pPr>
              <a:t>‹#›</a:t>
            </a:fld>
            <a:endParaRPr lang="en-US" altLang="en-US"/>
          </a:p>
        </p:txBody>
      </p:sp>
    </p:spTree>
    <p:extLst>
      <p:ext uri="{BB962C8B-B14F-4D97-AF65-F5344CB8AC3E}">
        <p14:creationId xmlns:p14="http://schemas.microsoft.com/office/powerpoint/2010/main" xmlns="" val="293086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5"/>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E43346E1-03A0-4208-AFFC-66DB00127190}" type="slidenum">
              <a:rPr lang="en-US" altLang="en-US"/>
              <a:pPr>
                <a:defRPr/>
              </a:pPr>
              <a:t>‹#›</a:t>
            </a:fld>
            <a:endParaRPr lang="en-US" altLang="en-US"/>
          </a:p>
        </p:txBody>
      </p:sp>
    </p:spTree>
    <p:extLst>
      <p:ext uri="{BB962C8B-B14F-4D97-AF65-F5344CB8AC3E}">
        <p14:creationId xmlns:p14="http://schemas.microsoft.com/office/powerpoint/2010/main" xmlns="" val="135512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E924BE00-2F6A-4A3A-92B3-5A66207258EE}" type="slidenum">
              <a:rPr lang="en-US" altLang="en-US"/>
              <a:pPr>
                <a:defRPr/>
              </a:pPr>
              <a:t>‹#›</a:t>
            </a:fld>
            <a:endParaRPr lang="en-US" altLang="en-US"/>
          </a:p>
        </p:txBody>
      </p:sp>
    </p:spTree>
    <p:extLst>
      <p:ext uri="{BB962C8B-B14F-4D97-AF65-F5344CB8AC3E}">
        <p14:creationId xmlns:p14="http://schemas.microsoft.com/office/powerpoint/2010/main" xmlns="" val="85735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E77726D-6EE0-4546-B760-92AE3DA4070E}" type="slidenum">
              <a:rPr lang="en-US" altLang="en-US"/>
              <a:pPr>
                <a:defRPr/>
              </a:pPr>
              <a:t>‹#›</a:t>
            </a:fld>
            <a:endParaRPr lang="en-US" altLang="en-US"/>
          </a:p>
        </p:txBody>
      </p:sp>
    </p:spTree>
    <p:extLst>
      <p:ext uri="{BB962C8B-B14F-4D97-AF65-F5344CB8AC3E}">
        <p14:creationId xmlns:p14="http://schemas.microsoft.com/office/powerpoint/2010/main" xmlns="" val="68093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4"/>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4"/>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3392942B-07CB-4D27-A6CF-EE3F30F2CF1E}" type="slidenum">
              <a:rPr lang="en-US" altLang="en-US"/>
              <a:pPr>
                <a:defRPr/>
              </a:pPr>
              <a:t>‹#›</a:t>
            </a:fld>
            <a:endParaRPr lang="en-US" altLang="en-US"/>
          </a:p>
        </p:txBody>
      </p:sp>
    </p:spTree>
    <p:extLst>
      <p:ext uri="{BB962C8B-B14F-4D97-AF65-F5344CB8AC3E}">
        <p14:creationId xmlns:p14="http://schemas.microsoft.com/office/powerpoint/2010/main" xmlns="" val="250558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09163A45-D383-4330-B190-47644B6467F1}" type="slidenum">
              <a:rPr lang="en-US" altLang="en-US"/>
              <a:pPr>
                <a:defRPr/>
              </a:pPr>
              <a:t>‹#›</a:t>
            </a:fld>
            <a:endParaRPr lang="en-US" altLang="en-US"/>
          </a:p>
        </p:txBody>
      </p:sp>
    </p:spTree>
    <p:extLst>
      <p:ext uri="{BB962C8B-B14F-4D97-AF65-F5344CB8AC3E}">
        <p14:creationId xmlns:p14="http://schemas.microsoft.com/office/powerpoint/2010/main" xmlns="" val="1114919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3B706C94-CA96-41D1-83F7-D754B521707D}" type="slidenum">
              <a:rPr lang="en-US" altLang="en-US"/>
              <a:pPr>
                <a:defRPr/>
              </a:pPr>
              <a:t>‹#›</a:t>
            </a:fld>
            <a:endParaRPr lang="en-US" altLang="en-US"/>
          </a:p>
        </p:txBody>
      </p:sp>
    </p:spTree>
    <p:extLst>
      <p:ext uri="{BB962C8B-B14F-4D97-AF65-F5344CB8AC3E}">
        <p14:creationId xmlns:p14="http://schemas.microsoft.com/office/powerpoint/2010/main" xmlns="" val="23731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49951DD8-76D0-4F27-887E-F990136F3396}" type="slidenum">
              <a:rPr lang="en-US" altLang="en-US"/>
              <a:pPr>
                <a:defRPr/>
              </a:pPr>
              <a:t>‹#›</a:t>
            </a:fld>
            <a:endParaRPr lang="en-US" altLang="en-US"/>
          </a:p>
        </p:txBody>
      </p:sp>
    </p:spTree>
    <p:extLst>
      <p:ext uri="{BB962C8B-B14F-4D97-AF65-F5344CB8AC3E}">
        <p14:creationId xmlns:p14="http://schemas.microsoft.com/office/powerpoint/2010/main" xmlns="" val="145528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86744727-71F7-4EF2-93AB-595CE5B3A903}" type="slidenum">
              <a:rPr lang="en-US" altLang="en-US"/>
              <a:pPr>
                <a:defRPr/>
              </a:pPr>
              <a:t>‹#›</a:t>
            </a:fld>
            <a:endParaRPr lang="en-US" altLang="en-US"/>
          </a:p>
        </p:txBody>
      </p:sp>
    </p:spTree>
    <p:extLst>
      <p:ext uri="{BB962C8B-B14F-4D97-AF65-F5344CB8AC3E}">
        <p14:creationId xmlns:p14="http://schemas.microsoft.com/office/powerpoint/2010/main" xmlns="" val="19933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AC7E4374-3B20-4692-8F8D-DD1AD9CAFC82}" type="slidenum">
              <a:rPr lang="en-US" altLang="en-US"/>
              <a:pPr>
                <a:defRPr/>
              </a:pPr>
              <a:t>‹#›</a:t>
            </a:fld>
            <a:endParaRPr lang="en-US" altLang="en-US"/>
          </a:p>
        </p:txBody>
      </p:sp>
    </p:spTree>
    <p:extLst>
      <p:ext uri="{BB962C8B-B14F-4D97-AF65-F5344CB8AC3E}">
        <p14:creationId xmlns:p14="http://schemas.microsoft.com/office/powerpoint/2010/main" xmlns="" val="343144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dirty="0">
                  <a:latin typeface="Times New Roman" panose="02020603050405020304"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914400" y="1600203"/>
            <a:ext cx="77724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1801" name="Rectangle 9"/>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161802" name="Rectangle 10"/>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161803" name="Rectangle 11"/>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0243E614-D28F-44E1-B264-3634B487245F}" type="slidenum">
              <a:rPr lang="en-US" altLang="en-US"/>
              <a:pPr>
                <a:defRPr/>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68"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178" algn="l" rtl="0" fontAlgn="base">
        <a:spcBef>
          <a:spcPct val="0"/>
        </a:spcBef>
        <a:spcAft>
          <a:spcPct val="0"/>
        </a:spcAft>
        <a:defRPr sz="4200">
          <a:solidFill>
            <a:schemeClr val="tx2"/>
          </a:solidFill>
          <a:latin typeface="Times New Roman" pitchFamily="18" charset="0"/>
        </a:defRPr>
      </a:lvl6pPr>
      <a:lvl7pPr marL="914354" algn="l" rtl="0" fontAlgn="base">
        <a:spcBef>
          <a:spcPct val="0"/>
        </a:spcBef>
        <a:spcAft>
          <a:spcPct val="0"/>
        </a:spcAft>
        <a:defRPr sz="4200">
          <a:solidFill>
            <a:schemeClr val="tx2"/>
          </a:solidFill>
          <a:latin typeface="Times New Roman" pitchFamily="18" charset="0"/>
        </a:defRPr>
      </a:lvl7pPr>
      <a:lvl8pPr marL="1371532" algn="l" rtl="0" fontAlgn="base">
        <a:spcBef>
          <a:spcPct val="0"/>
        </a:spcBef>
        <a:spcAft>
          <a:spcPct val="0"/>
        </a:spcAft>
        <a:defRPr sz="4200">
          <a:solidFill>
            <a:schemeClr val="tx2"/>
          </a:solidFill>
          <a:latin typeface="Times New Roman" pitchFamily="18" charset="0"/>
        </a:defRPr>
      </a:lvl8pPr>
      <a:lvl9pPr marL="1828709" algn="l" rtl="0" fontAlgn="base">
        <a:spcBef>
          <a:spcPct val="0"/>
        </a:spcBef>
        <a:spcAft>
          <a:spcPct val="0"/>
        </a:spcAft>
        <a:defRPr sz="4200">
          <a:solidFill>
            <a:schemeClr val="tx2"/>
          </a:solidFill>
          <a:latin typeface="Times New Roman" pitchFamily="18" charset="0"/>
        </a:defRPr>
      </a:lvl9pPr>
    </p:titleStyle>
    <p:bodyStyle>
      <a:lvl1pPr marL="342882" indent="-342882"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13" indent="-285737"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2942" indent="-228589"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120" indent="-228589"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298" indent="-228589"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474"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652"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8829"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006"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imberly.sager@alaska.gov" TargetMode="External"/><Relationship Id="rId2" Type="http://schemas.openxmlformats.org/officeDocument/2006/relationships/hyperlink" Target="mailto:cathleen_Flanagan@fw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6400" y="609600"/>
            <a:ext cx="7848600" cy="2895600"/>
          </a:xfrm>
        </p:spPr>
        <p:txBody>
          <a:bodyPr/>
          <a:lstStyle/>
          <a:p>
            <a:pPr eaLnBrk="1" hangingPunct="1"/>
            <a:r>
              <a:rPr lang="en-US" altLang="en-US">
                <a:latin typeface="Antique Olive" pitchFamily="34" charset="0"/>
              </a:rPr>
              <a:t>Protection </a:t>
            </a:r>
            <a:br>
              <a:rPr lang="en-US" altLang="en-US">
                <a:latin typeface="Antique Olive" pitchFamily="34" charset="0"/>
              </a:rPr>
            </a:br>
            <a:r>
              <a:rPr lang="en-US" altLang="en-US">
                <a:latin typeface="Antique Olive" pitchFamily="34" charset="0"/>
              </a:rPr>
              <a:t>of surface waters through the State of Alaska on </a:t>
            </a:r>
            <a:br>
              <a:rPr lang="en-US" altLang="en-US">
                <a:latin typeface="Antique Olive" pitchFamily="34" charset="0"/>
              </a:rPr>
            </a:br>
            <a:r>
              <a:rPr lang="en-US" altLang="en-US">
                <a:latin typeface="Antique Olive" pitchFamily="34" charset="0"/>
              </a:rPr>
              <a:t>Alaska Refuges </a:t>
            </a:r>
          </a:p>
        </p:txBody>
      </p:sp>
      <p:sp>
        <p:nvSpPr>
          <p:cNvPr id="4099" name="Rectangle 3"/>
          <p:cNvSpPr>
            <a:spLocks noGrp="1" noChangeArrowheads="1"/>
          </p:cNvSpPr>
          <p:nvPr>
            <p:ph type="subTitle" idx="1"/>
          </p:nvPr>
        </p:nvSpPr>
        <p:spPr>
          <a:xfrm>
            <a:off x="1143000" y="3733800"/>
            <a:ext cx="7467600" cy="2133600"/>
          </a:xfrm>
        </p:spPr>
        <p:txBody>
          <a:bodyPr/>
          <a:lstStyle/>
          <a:p>
            <a:pPr eaLnBrk="1" hangingPunct="1"/>
            <a:r>
              <a:rPr lang="en-US" altLang="en-US" sz="3600" i="1">
                <a:solidFill>
                  <a:srgbClr val="008000"/>
                </a:solidFill>
              </a:rPr>
              <a:t>Case study of Uganik River Reservation of Water within </a:t>
            </a:r>
          </a:p>
          <a:p>
            <a:pPr eaLnBrk="1" hangingPunct="1"/>
            <a:r>
              <a:rPr lang="en-US" altLang="en-US" sz="3600" i="1">
                <a:solidFill>
                  <a:srgbClr val="008000"/>
                </a:solidFill>
              </a:rPr>
              <a:t>Kodiak NWR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Uganik River?</a:t>
            </a:r>
            <a:br>
              <a:rPr lang="en-US" dirty="0"/>
            </a:br>
            <a:endParaRPr lang="en-US" dirty="0"/>
          </a:p>
        </p:txBody>
      </p:sp>
      <p:sp>
        <p:nvSpPr>
          <p:cNvPr id="3" name="Content Placeholder 2"/>
          <p:cNvSpPr>
            <a:spLocks noGrp="1"/>
          </p:cNvSpPr>
          <p:nvPr>
            <p:ph idx="1"/>
          </p:nvPr>
        </p:nvSpPr>
        <p:spPr/>
        <p:txBody>
          <a:bodyPr/>
          <a:lstStyle/>
          <a:p>
            <a:r>
              <a:rPr lang="en-US" dirty="0"/>
              <a:t>First adjudication between DNR and FWS</a:t>
            </a:r>
          </a:p>
          <a:p>
            <a:r>
              <a:rPr lang="en-US" dirty="0"/>
              <a:t>Data rich</a:t>
            </a:r>
          </a:p>
          <a:p>
            <a:r>
              <a:rPr lang="en-US" dirty="0"/>
              <a:t>Strong fisheries component</a:t>
            </a:r>
          </a:p>
          <a:p>
            <a:r>
              <a:rPr lang="en-US" dirty="0"/>
              <a:t>Low/No conflict issues that may arise in other FWS applications</a:t>
            </a:r>
          </a:p>
          <a:p>
            <a:r>
              <a:rPr lang="en-US" dirty="0"/>
              <a:t>Straightforward</a:t>
            </a:r>
          </a:p>
          <a:p>
            <a:r>
              <a:rPr lang="en-US" dirty="0"/>
              <a:t>An excellent start point</a:t>
            </a:r>
          </a:p>
          <a:p>
            <a:endParaRPr lang="en-US" dirty="0"/>
          </a:p>
        </p:txBody>
      </p:sp>
    </p:spTree>
    <p:extLst>
      <p:ext uri="{BB962C8B-B14F-4D97-AF65-F5344CB8AC3E}">
        <p14:creationId xmlns:p14="http://schemas.microsoft.com/office/powerpoint/2010/main" xmlns="" val="13652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err="1"/>
              <a:t>Uganik</a:t>
            </a:r>
            <a:r>
              <a:rPr lang="en-US" altLang="en-US" dirty="0"/>
              <a:t> River History &amp; Importance</a:t>
            </a:r>
          </a:p>
        </p:txBody>
      </p:sp>
      <p:sp>
        <p:nvSpPr>
          <p:cNvPr id="23555" name="Content Placeholder 2"/>
          <p:cNvSpPr>
            <a:spLocks noGrp="1"/>
          </p:cNvSpPr>
          <p:nvPr>
            <p:ph idx="1"/>
          </p:nvPr>
        </p:nvSpPr>
        <p:spPr/>
        <p:txBody>
          <a:bodyPr/>
          <a:lstStyle/>
          <a:p>
            <a:r>
              <a:rPr lang="en-US" altLang="en-US" sz="2400"/>
              <a:t>Provides migratory, spawning, and rearing habitat for sockeye, pink, chum, coho and chinook salmon, steelhead, and Dolly Varden </a:t>
            </a:r>
          </a:p>
          <a:p>
            <a:r>
              <a:rPr lang="en-US" altLang="en-US" sz="2400"/>
              <a:t>The Uganik River drainage basin is considered a major rainbow trout area </a:t>
            </a:r>
          </a:p>
          <a:p>
            <a:r>
              <a:rPr lang="en-US" altLang="en-US" sz="2400"/>
              <a:t>The lower river is high use, key habitat for brown bear</a:t>
            </a:r>
          </a:p>
          <a:p>
            <a:r>
              <a:rPr lang="en-US" altLang="en-US" sz="2400"/>
              <a:t>The East Arm of Uganik Bay, into which the Uganik River flows, provides prime wintering habitat for puddle ducks and maintains a high concentration of waterfowl.</a:t>
            </a:r>
          </a:p>
          <a:p>
            <a:r>
              <a:rPr lang="en-US" altLang="en-US" sz="2400"/>
              <a:t>Subsistence hunting and trapping for residents of Port Lions and Ouzinkie</a:t>
            </a:r>
          </a:p>
          <a:p>
            <a:endParaRPr lang="en-US" alt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xmlns="" val="253755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xmlns="" val="44369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1180" y="414021"/>
            <a:ext cx="8041640" cy="6029960"/>
          </a:xfrm>
          <a:prstGeom prst="rect">
            <a:avLst/>
          </a:prstGeom>
        </p:spPr>
      </p:pic>
      <p:sp>
        <p:nvSpPr>
          <p:cNvPr id="4" name="Title 1"/>
          <p:cNvSpPr>
            <a:spLocks noGrp="1"/>
          </p:cNvSpPr>
          <p:nvPr>
            <p:ph type="title"/>
          </p:nvPr>
        </p:nvSpPr>
        <p:spPr>
          <a:xfrm>
            <a:off x="914400" y="277813"/>
            <a:ext cx="7772400" cy="1143000"/>
          </a:xfrm>
        </p:spPr>
        <p:txBody>
          <a:bodyPr/>
          <a:lstStyle/>
          <a:p>
            <a:r>
              <a:rPr lang="en-US" altLang="en-US" dirty="0"/>
              <a:t>Uganik River</a:t>
            </a:r>
          </a:p>
        </p:txBody>
      </p:sp>
    </p:spTree>
    <p:extLst>
      <p:ext uri="{BB962C8B-B14F-4D97-AF65-F5344CB8AC3E}">
        <p14:creationId xmlns:p14="http://schemas.microsoft.com/office/powerpoint/2010/main" xmlns="" val="120435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p:txBody>
          <a:bodyPr/>
          <a:lstStyle/>
          <a:p>
            <a:pPr eaLnBrk="1" hangingPunct="1"/>
            <a:endParaRPr lang="en-US" altLang="en-US"/>
          </a:p>
        </p:txBody>
      </p:sp>
      <p:sp>
        <p:nvSpPr>
          <p:cNvPr id="25603" name="Title 2"/>
          <p:cNvSpPr>
            <a:spLocks noGrp="1"/>
          </p:cNvSpPr>
          <p:nvPr>
            <p:ph type="title"/>
          </p:nvPr>
        </p:nvSpPr>
        <p:spPr/>
        <p:txBody>
          <a:bodyPr/>
          <a:lstStyle/>
          <a:p>
            <a:pPr eaLnBrk="1" hangingPunct="1"/>
            <a:endParaRPr lang="en-US" altLang="en-US"/>
          </a:p>
        </p:txBody>
      </p:sp>
      <p:pic>
        <p:nvPicPr>
          <p:cNvPr id="2560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 y="2"/>
            <a:ext cx="9158927" cy="6842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altLang="en-US"/>
              <a:t>Uganik River Reservation Timeline </a:t>
            </a:r>
            <a:endParaRPr lang="en-US" altLang="en-US" u="sng"/>
          </a:p>
        </p:txBody>
      </p:sp>
      <p:sp>
        <p:nvSpPr>
          <p:cNvPr id="26627" name="Rectangle 3"/>
          <p:cNvSpPr>
            <a:spLocks noGrp="1" noChangeArrowheads="1"/>
          </p:cNvSpPr>
          <p:nvPr>
            <p:ph type="body" idx="1"/>
          </p:nvPr>
        </p:nvSpPr>
        <p:spPr>
          <a:xfrm>
            <a:off x="914400" y="1600200"/>
            <a:ext cx="7772400" cy="4953000"/>
          </a:xfrm>
        </p:spPr>
        <p:txBody>
          <a:bodyPr/>
          <a:lstStyle/>
          <a:p>
            <a:pPr eaLnBrk="1" hangingPunct="1"/>
            <a:r>
              <a:rPr lang="en-US" altLang="en-US"/>
              <a:t>Applied for on 9/27/2001</a:t>
            </a:r>
          </a:p>
          <a:p>
            <a:pPr eaLnBrk="1" hangingPunct="1"/>
            <a:r>
              <a:rPr lang="en-US" altLang="en-US"/>
              <a:t>Adjudication process began January 31, 2012</a:t>
            </a:r>
          </a:p>
          <a:p>
            <a:pPr eaLnBrk="1" hangingPunct="1"/>
            <a:r>
              <a:rPr lang="en-US" altLang="en-US"/>
              <a:t>Email and in face correspondence between DNR and USFWS March 20, 2012 – June 12, 2014.</a:t>
            </a:r>
          </a:p>
          <a:p>
            <a:pPr eaLnBrk="1" hangingPunct="1"/>
            <a:r>
              <a:rPr lang="en-US" altLang="en-US"/>
              <a:t>Public/Agency notice published August 1, 2014</a:t>
            </a:r>
          </a:p>
          <a:p>
            <a:pPr eaLnBrk="1" hangingPunct="1"/>
            <a:r>
              <a:rPr lang="en-US" altLang="en-US"/>
              <a:t>Certificates signed September 19, 2014</a:t>
            </a:r>
          </a:p>
          <a:p>
            <a:pPr eaLnBrk="1" hangingPunct="1"/>
            <a:r>
              <a:rPr lang="en-US" altLang="en-US"/>
              <a:t>Recorded certificates received January 14, 2015</a:t>
            </a:r>
          </a:p>
          <a:p>
            <a:pPr eaLnBrk="1" hangingPunct="1"/>
            <a:endParaRPr lang="en-US" altLang="en-US"/>
          </a:p>
          <a:p>
            <a:pPr eaLnBrk="1" hangingPunct="1"/>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8077200" cy="1143000"/>
          </a:xfrm>
        </p:spPr>
        <p:txBody>
          <a:bodyPr/>
          <a:lstStyle/>
          <a:p>
            <a:r>
              <a:rPr lang="en-US" dirty="0"/>
              <a:t>Considerations in Flow Discussions</a:t>
            </a:r>
          </a:p>
        </p:txBody>
      </p:sp>
      <p:sp>
        <p:nvSpPr>
          <p:cNvPr id="3" name="Content Placeholder 2"/>
          <p:cNvSpPr>
            <a:spLocks noGrp="1"/>
          </p:cNvSpPr>
          <p:nvPr>
            <p:ph idx="1"/>
          </p:nvPr>
        </p:nvSpPr>
        <p:spPr>
          <a:xfrm>
            <a:off x="609600" y="1452189"/>
            <a:ext cx="8305800" cy="5105397"/>
          </a:xfrm>
        </p:spPr>
        <p:txBody>
          <a:bodyPr numCol="2"/>
          <a:lstStyle/>
          <a:p>
            <a:r>
              <a:rPr lang="en-US" dirty="0"/>
              <a:t>USFWS</a:t>
            </a:r>
          </a:p>
          <a:p>
            <a:pPr lvl="1"/>
            <a:r>
              <a:rPr lang="en-US" sz="2300" dirty="0"/>
              <a:t>Fisheries/biological purpose</a:t>
            </a:r>
          </a:p>
          <a:p>
            <a:pPr lvl="1"/>
            <a:r>
              <a:rPr lang="en-US" sz="2300" dirty="0"/>
              <a:t>Critical habitat needs</a:t>
            </a:r>
          </a:p>
          <a:p>
            <a:pPr lvl="1"/>
            <a:r>
              <a:rPr lang="en-US" sz="2300" dirty="0"/>
              <a:t>Timing of flow events</a:t>
            </a:r>
          </a:p>
          <a:p>
            <a:pPr lvl="1"/>
            <a:r>
              <a:rPr lang="en-US" sz="2300" dirty="0"/>
              <a:t>Overwintering</a:t>
            </a:r>
          </a:p>
          <a:p>
            <a:pPr lvl="1"/>
            <a:r>
              <a:rPr lang="en-US" sz="2300" dirty="0"/>
              <a:t>Channel form and function</a:t>
            </a:r>
          </a:p>
          <a:p>
            <a:pPr lvl="1"/>
            <a:r>
              <a:rPr lang="en-US" sz="2300" dirty="0"/>
              <a:t>River continuum paradigm </a:t>
            </a:r>
          </a:p>
          <a:p>
            <a:pPr lvl="1"/>
            <a:endParaRPr lang="en-US" dirty="0"/>
          </a:p>
          <a:p>
            <a:pPr lvl="1"/>
            <a:endParaRPr lang="en-US" dirty="0"/>
          </a:p>
          <a:p>
            <a:pPr lvl="1"/>
            <a:r>
              <a:rPr lang="en-US" dirty="0"/>
              <a:t>DNR</a:t>
            </a:r>
          </a:p>
          <a:p>
            <a:pPr lvl="2"/>
            <a:r>
              <a:rPr lang="en-US" dirty="0"/>
              <a:t>Fisheries/biological purpose</a:t>
            </a:r>
          </a:p>
          <a:p>
            <a:pPr lvl="2"/>
            <a:r>
              <a:rPr lang="en-US" dirty="0"/>
              <a:t>Critical habitat needs</a:t>
            </a:r>
          </a:p>
          <a:p>
            <a:pPr lvl="2"/>
            <a:r>
              <a:rPr lang="en-US" dirty="0"/>
              <a:t>Timing of flow events</a:t>
            </a:r>
          </a:p>
          <a:p>
            <a:pPr lvl="2"/>
            <a:r>
              <a:rPr lang="en-US" dirty="0"/>
              <a:t>Competing uses (prior/future)</a:t>
            </a:r>
          </a:p>
          <a:p>
            <a:pPr lvl="2"/>
            <a:r>
              <a:rPr lang="en-US" dirty="0"/>
              <a:t>Unappropriated Flows </a:t>
            </a:r>
          </a:p>
          <a:p>
            <a:pPr lvl="2"/>
            <a:r>
              <a:rPr lang="en-US" dirty="0"/>
              <a:t>Laws</a:t>
            </a:r>
          </a:p>
          <a:p>
            <a:pPr lvl="2"/>
            <a:r>
              <a:rPr lang="en-US" dirty="0"/>
              <a:t>Public Resource</a:t>
            </a:r>
          </a:p>
          <a:p>
            <a:pPr lvl="2"/>
            <a:endParaRPr lang="en-US" dirty="0"/>
          </a:p>
          <a:p>
            <a:pPr lvl="2"/>
            <a:endParaRPr lang="en-US" dirty="0"/>
          </a:p>
        </p:txBody>
      </p:sp>
    </p:spTree>
    <p:extLst>
      <p:ext uri="{BB962C8B-B14F-4D97-AF65-F5344CB8AC3E}">
        <p14:creationId xmlns:p14="http://schemas.microsoft.com/office/powerpoint/2010/main" xmlns="" val="162466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4" y="-152400"/>
            <a:ext cx="7772400" cy="1143000"/>
          </a:xfrm>
        </p:spPr>
        <p:txBody>
          <a:bodyPr/>
          <a:lstStyle/>
          <a:p>
            <a:r>
              <a:rPr lang="en-US" altLang="en-US" dirty="0"/>
              <a:t>Uganik </a:t>
            </a:r>
            <a:r>
              <a:rPr lang="en-US" altLang="en-US"/>
              <a:t>Reservation Discussion</a:t>
            </a:r>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56578439"/>
              </p:ext>
            </p:extLst>
          </p:nvPr>
        </p:nvGraphicFramePr>
        <p:xfrm>
          <a:off x="76200" y="914400"/>
          <a:ext cx="9067800" cy="5791201"/>
        </p:xfrm>
        <a:graphic>
          <a:graphicData uri="http://schemas.openxmlformats.org/drawingml/2006/table">
            <a:tbl>
              <a:tblPr/>
              <a:tblGrid>
                <a:gridCol w="796835">
                  <a:extLst>
                    <a:ext uri="{9D8B030D-6E8A-4147-A177-3AD203B41FA5}">
                      <a16:colId xmlns="" xmlns:a16="http://schemas.microsoft.com/office/drawing/2014/main" val="20000"/>
                    </a:ext>
                  </a:extLst>
                </a:gridCol>
                <a:gridCol w="726230">
                  <a:extLst>
                    <a:ext uri="{9D8B030D-6E8A-4147-A177-3AD203B41FA5}">
                      <a16:colId xmlns="" xmlns:a16="http://schemas.microsoft.com/office/drawing/2014/main" val="20001"/>
                    </a:ext>
                  </a:extLst>
                </a:gridCol>
                <a:gridCol w="743883">
                  <a:extLst>
                    <a:ext uri="{9D8B030D-6E8A-4147-A177-3AD203B41FA5}">
                      <a16:colId xmlns="" xmlns:a16="http://schemas.microsoft.com/office/drawing/2014/main" val="20002"/>
                    </a:ext>
                  </a:extLst>
                </a:gridCol>
                <a:gridCol w="604520">
                  <a:extLst>
                    <a:ext uri="{9D8B030D-6E8A-4147-A177-3AD203B41FA5}">
                      <a16:colId xmlns="" xmlns:a16="http://schemas.microsoft.com/office/drawing/2014/main" val="20003"/>
                    </a:ext>
                  </a:extLst>
                </a:gridCol>
                <a:gridCol w="755651">
                  <a:extLst>
                    <a:ext uri="{9D8B030D-6E8A-4147-A177-3AD203B41FA5}">
                      <a16:colId xmlns="" xmlns:a16="http://schemas.microsoft.com/office/drawing/2014/main" val="20004"/>
                    </a:ext>
                  </a:extLst>
                </a:gridCol>
                <a:gridCol w="528955">
                  <a:extLst>
                    <a:ext uri="{9D8B030D-6E8A-4147-A177-3AD203B41FA5}">
                      <a16:colId xmlns="" xmlns:a16="http://schemas.microsoft.com/office/drawing/2014/main" val="20005"/>
                    </a:ext>
                  </a:extLst>
                </a:gridCol>
                <a:gridCol w="755651">
                  <a:extLst>
                    <a:ext uri="{9D8B030D-6E8A-4147-A177-3AD203B41FA5}">
                      <a16:colId xmlns="" xmlns:a16="http://schemas.microsoft.com/office/drawing/2014/main" val="20006"/>
                    </a:ext>
                  </a:extLst>
                </a:gridCol>
                <a:gridCol w="528955">
                  <a:extLst>
                    <a:ext uri="{9D8B030D-6E8A-4147-A177-3AD203B41FA5}">
                      <a16:colId xmlns="" xmlns:a16="http://schemas.microsoft.com/office/drawing/2014/main" val="20007"/>
                    </a:ext>
                  </a:extLst>
                </a:gridCol>
                <a:gridCol w="680085">
                  <a:extLst>
                    <a:ext uri="{9D8B030D-6E8A-4147-A177-3AD203B41FA5}">
                      <a16:colId xmlns="" xmlns:a16="http://schemas.microsoft.com/office/drawing/2014/main" val="20008"/>
                    </a:ext>
                  </a:extLst>
                </a:gridCol>
                <a:gridCol w="528955">
                  <a:extLst>
                    <a:ext uri="{9D8B030D-6E8A-4147-A177-3AD203B41FA5}">
                      <a16:colId xmlns="" xmlns:a16="http://schemas.microsoft.com/office/drawing/2014/main" val="20009"/>
                    </a:ext>
                  </a:extLst>
                </a:gridCol>
                <a:gridCol w="680085">
                  <a:extLst>
                    <a:ext uri="{9D8B030D-6E8A-4147-A177-3AD203B41FA5}">
                      <a16:colId xmlns="" xmlns:a16="http://schemas.microsoft.com/office/drawing/2014/main" val="20010"/>
                    </a:ext>
                  </a:extLst>
                </a:gridCol>
                <a:gridCol w="528955">
                  <a:extLst>
                    <a:ext uri="{9D8B030D-6E8A-4147-A177-3AD203B41FA5}">
                      <a16:colId xmlns="" xmlns:a16="http://schemas.microsoft.com/office/drawing/2014/main" val="20011"/>
                    </a:ext>
                  </a:extLst>
                </a:gridCol>
                <a:gridCol w="604519">
                  <a:extLst>
                    <a:ext uri="{9D8B030D-6E8A-4147-A177-3AD203B41FA5}">
                      <a16:colId xmlns="" xmlns:a16="http://schemas.microsoft.com/office/drawing/2014/main" val="20012"/>
                    </a:ext>
                  </a:extLst>
                </a:gridCol>
                <a:gridCol w="604521">
                  <a:extLst>
                    <a:ext uri="{9D8B030D-6E8A-4147-A177-3AD203B41FA5}">
                      <a16:colId xmlns="" xmlns:a16="http://schemas.microsoft.com/office/drawing/2014/main" val="20013"/>
                    </a:ext>
                  </a:extLst>
                </a:gridCol>
              </a:tblGrid>
              <a:tr h="880962">
                <a:tc>
                  <a:txBody>
                    <a:bodyPr/>
                    <a:lstStyle/>
                    <a:p>
                      <a:pPr algn="ctr" fontAlgn="ctr"/>
                      <a:r>
                        <a:rPr lang="en-US" sz="1300" b="1" i="0" u="none" strike="noStrike" dirty="0">
                          <a:solidFill>
                            <a:srgbClr val="000000"/>
                          </a:solidFill>
                          <a:effectLst/>
                          <a:latin typeface="Calibri"/>
                        </a:rPr>
                        <a:t>Time Period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1" i="0" u="none" strike="noStrike" dirty="0">
                          <a:solidFill>
                            <a:srgbClr val="000000"/>
                          </a:solidFill>
                          <a:effectLst/>
                          <a:latin typeface="Calibri"/>
                        </a:rPr>
                        <a:t>Mean Time</a:t>
                      </a:r>
                      <a:r>
                        <a:rPr lang="en-US" sz="1300" b="1" i="0" u="none" strike="noStrike" baseline="0" dirty="0">
                          <a:solidFill>
                            <a:srgbClr val="000000"/>
                          </a:solidFill>
                          <a:effectLst/>
                          <a:latin typeface="Calibri"/>
                        </a:rPr>
                        <a:t> Discharge</a:t>
                      </a:r>
                      <a:r>
                        <a:rPr lang="en-US" sz="1300" b="1" i="0" u="none" strike="noStrike" dirty="0">
                          <a:solidFill>
                            <a:srgbClr val="000000"/>
                          </a:solidFill>
                          <a:effectLst/>
                          <a:latin typeface="Calibri"/>
                        </a:rPr>
                        <a:t>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1" i="0" u="none" strike="noStrike" dirty="0">
                          <a:solidFill>
                            <a:srgbClr val="000000"/>
                          </a:solidFill>
                          <a:effectLst/>
                          <a:latin typeface="Calibri"/>
                        </a:rPr>
                        <a:t>USFWS Requested Flow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 </a:t>
                      </a:r>
                    </a:p>
                    <a:p>
                      <a:pPr algn="ctr" fontAlgn="ctr"/>
                      <a:r>
                        <a:rPr lang="en-US" sz="1300" b="1" i="0" u="none" strike="noStrike" dirty="0">
                          <a:solidFill>
                            <a:srgbClr val="000000"/>
                          </a:solidFill>
                          <a:effectLst/>
                          <a:latin typeface="Calibri"/>
                        </a:rPr>
                        <a:t>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ADNR 1/2014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USFWS (</a:t>
                      </a:r>
                      <a:r>
                        <a:rPr lang="en-US" sz="1300" b="1" i="0" u="none" strike="noStrike" dirty="0" err="1">
                          <a:solidFill>
                            <a:srgbClr val="000000"/>
                          </a:solidFill>
                          <a:effectLst/>
                          <a:latin typeface="Calibri"/>
                        </a:rPr>
                        <a:t>cfs</a:t>
                      </a:r>
                      <a:r>
                        <a:rPr lang="en-US" sz="1300" b="1" i="0" u="none" strike="noStrike" dirty="0">
                          <a:solidFill>
                            <a:srgbClr val="000000"/>
                          </a:solidFill>
                          <a:effectLst/>
                          <a:latin typeface="Calibri"/>
                        </a:rPr>
                        <a:t>)</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ADNR 4/3/2014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USFWS (cfs)</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1" i="0" u="none" strike="noStrike" dirty="0">
                          <a:solidFill>
                            <a:srgbClr val="000000"/>
                          </a:solidFill>
                          <a:effectLst/>
                          <a:latin typeface="Calibri"/>
                        </a:rPr>
                        <a:t>FWS alt  5/20/14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1" i="0" u="none" strike="noStrike" dirty="0">
                          <a:solidFill>
                            <a:srgbClr val="000000"/>
                          </a:solidFill>
                          <a:effectLst/>
                          <a:latin typeface="Calibri"/>
                        </a:rPr>
                        <a:t>% Exceed</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extLst>
                  <a:ext uri="{0D108BD9-81ED-4DB2-BD59-A6C34878D82A}">
                    <a16:rowId xmlns="" xmlns:a16="http://schemas.microsoft.com/office/drawing/2014/main" val="10000"/>
                  </a:ext>
                </a:extLst>
              </a:tr>
              <a:tr h="296907">
                <a:tc>
                  <a:txBody>
                    <a:bodyPr/>
                    <a:lstStyle/>
                    <a:p>
                      <a:pPr algn="ctr" fontAlgn="ctr"/>
                      <a:r>
                        <a:rPr lang="en-US" sz="1300" b="1" i="0" u="none" strike="noStrike" dirty="0">
                          <a:solidFill>
                            <a:srgbClr val="000000"/>
                          </a:solidFill>
                          <a:effectLst/>
                          <a:latin typeface="Calibri"/>
                        </a:rPr>
                        <a:t>January*</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232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18-20%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230*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0001"/>
                  </a:ext>
                </a:extLst>
              </a:tr>
              <a:tr h="296907">
                <a:tc>
                  <a:txBody>
                    <a:bodyPr/>
                    <a:lstStyle/>
                    <a:p>
                      <a:pPr algn="ctr" fontAlgn="ctr"/>
                      <a:r>
                        <a:rPr lang="en-US" sz="1300" b="1" i="0" u="none" strike="noStrike" dirty="0">
                          <a:solidFill>
                            <a:srgbClr val="000000"/>
                          </a:solidFill>
                          <a:effectLst/>
                          <a:latin typeface="Calibri"/>
                        </a:rPr>
                        <a:t>February*</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167</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180*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27%</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0002"/>
                  </a:ext>
                </a:extLst>
              </a:tr>
              <a:tr h="296907">
                <a:tc>
                  <a:txBody>
                    <a:bodyPr/>
                    <a:lstStyle/>
                    <a:p>
                      <a:pPr algn="ctr" fontAlgn="ctr"/>
                      <a:r>
                        <a:rPr lang="en-US" sz="1300" b="1" i="0" u="none" strike="noStrike" dirty="0">
                          <a:solidFill>
                            <a:srgbClr val="000000"/>
                          </a:solidFill>
                          <a:effectLst/>
                          <a:latin typeface="Calibri"/>
                        </a:rPr>
                        <a:t>March*</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125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147</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0003"/>
                  </a:ext>
                </a:extLst>
              </a:tr>
              <a:tr h="296907">
                <a:tc>
                  <a:txBody>
                    <a:bodyPr/>
                    <a:lstStyle/>
                    <a:p>
                      <a:pPr algn="ctr" fontAlgn="ctr"/>
                      <a:r>
                        <a:rPr lang="en-US" sz="1300" b="1" i="0" u="none" strike="noStrike" dirty="0">
                          <a:solidFill>
                            <a:srgbClr val="000000"/>
                          </a:solidFill>
                          <a:effectLst/>
                          <a:latin typeface="Calibri"/>
                        </a:rPr>
                        <a:t>April 1-14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172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119</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4"/>
                  </a:ext>
                </a:extLst>
              </a:tr>
              <a:tr h="296907">
                <a:tc>
                  <a:txBody>
                    <a:bodyPr/>
                    <a:lstStyle/>
                    <a:p>
                      <a:pPr algn="ctr" fontAlgn="ctr"/>
                      <a:r>
                        <a:rPr lang="en-US" sz="1300" b="1" i="0" u="none" strike="noStrike" dirty="0">
                          <a:solidFill>
                            <a:srgbClr val="000000"/>
                          </a:solidFill>
                          <a:effectLst/>
                          <a:latin typeface="Calibri"/>
                        </a:rPr>
                        <a:t>April 15-30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274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5"/>
                  </a:ext>
                </a:extLst>
              </a:tr>
              <a:tr h="350881">
                <a:tc>
                  <a:txBody>
                    <a:bodyPr/>
                    <a:lstStyle/>
                    <a:p>
                      <a:pPr algn="ctr" fontAlgn="ctr"/>
                      <a:r>
                        <a:rPr lang="en-US" sz="1300" b="1" i="0" u="none" strike="noStrike" dirty="0">
                          <a:solidFill>
                            <a:srgbClr val="000000"/>
                          </a:solidFill>
                          <a:effectLst/>
                          <a:latin typeface="Calibri"/>
                        </a:rPr>
                        <a:t>May 1-14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623</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589</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355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590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6"/>
                  </a:ext>
                </a:extLst>
              </a:tr>
              <a:tr h="350881">
                <a:tc>
                  <a:txBody>
                    <a:bodyPr/>
                    <a:lstStyle/>
                    <a:p>
                      <a:pPr algn="ctr" fontAlgn="ctr"/>
                      <a:r>
                        <a:rPr lang="en-US" sz="1300" b="1" i="0" u="none" strike="noStrike" dirty="0">
                          <a:solidFill>
                            <a:srgbClr val="000000"/>
                          </a:solidFill>
                          <a:effectLst/>
                          <a:latin typeface="Calibri"/>
                        </a:rPr>
                        <a:t>May 15-31</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1049</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958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730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960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960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960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960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7"/>
                  </a:ext>
                </a:extLst>
              </a:tr>
              <a:tr h="350881">
                <a:tc>
                  <a:txBody>
                    <a:bodyPr/>
                    <a:lstStyle/>
                    <a:p>
                      <a:pPr algn="ctr" fontAlgn="ctr"/>
                      <a:r>
                        <a:rPr lang="en-US" sz="1300" b="1" i="0" u="none" strike="noStrike" dirty="0">
                          <a:solidFill>
                            <a:srgbClr val="000000"/>
                          </a:solidFill>
                          <a:effectLst/>
                          <a:latin typeface="Calibri"/>
                        </a:rPr>
                        <a:t>June</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1770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64%</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1280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8"/>
                  </a:ext>
                </a:extLst>
              </a:tr>
              <a:tr h="350881">
                <a:tc>
                  <a:txBody>
                    <a:bodyPr/>
                    <a:lstStyle/>
                    <a:p>
                      <a:pPr algn="ctr" fontAlgn="ctr"/>
                      <a:r>
                        <a:rPr lang="en-US" sz="1300" b="1" i="0" u="none" strike="noStrike" dirty="0">
                          <a:solidFill>
                            <a:srgbClr val="000000"/>
                          </a:solidFill>
                          <a:effectLst/>
                          <a:latin typeface="Calibri"/>
                        </a:rPr>
                        <a:t>July</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1460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62-63%</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990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1160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60-65%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09"/>
                  </a:ext>
                </a:extLst>
              </a:tr>
              <a:tr h="350881">
                <a:tc>
                  <a:txBody>
                    <a:bodyPr/>
                    <a:lstStyle/>
                    <a:p>
                      <a:pPr algn="ctr" fontAlgn="ctr"/>
                      <a:r>
                        <a:rPr lang="en-US" sz="1300" b="1" i="0" u="none" strike="noStrike" dirty="0">
                          <a:solidFill>
                            <a:srgbClr val="000000"/>
                          </a:solidFill>
                          <a:effectLst/>
                          <a:latin typeface="Calibri"/>
                        </a:rPr>
                        <a:t>August</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896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55-56%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559</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690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0"/>
                  </a:ext>
                </a:extLst>
              </a:tr>
              <a:tr h="350881">
                <a:tc>
                  <a:txBody>
                    <a:bodyPr/>
                    <a:lstStyle/>
                    <a:p>
                      <a:pPr algn="ctr" fontAlgn="ctr"/>
                      <a:r>
                        <a:rPr lang="en-US" sz="1300" b="1" i="0" u="none" strike="noStrike" dirty="0">
                          <a:solidFill>
                            <a:srgbClr val="000000"/>
                          </a:solidFill>
                          <a:effectLst/>
                          <a:latin typeface="Calibri"/>
                        </a:rPr>
                        <a:t>September</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832</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416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600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1"/>
                  </a:ext>
                </a:extLst>
              </a:tr>
              <a:tr h="350881">
                <a:tc>
                  <a:txBody>
                    <a:bodyPr/>
                    <a:lstStyle/>
                    <a:p>
                      <a:pPr algn="ctr" fontAlgn="ctr"/>
                      <a:r>
                        <a:rPr lang="en-US" sz="1300" b="1" i="0" u="none" strike="noStrike" dirty="0">
                          <a:solidFill>
                            <a:srgbClr val="000000"/>
                          </a:solidFill>
                          <a:effectLst/>
                          <a:latin typeface="Calibri"/>
                        </a:rPr>
                        <a:t>October</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675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318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55-60%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2"/>
                  </a:ext>
                </a:extLst>
              </a:tr>
              <a:tr h="296907">
                <a:tc>
                  <a:txBody>
                    <a:bodyPr/>
                    <a:lstStyle/>
                    <a:p>
                      <a:pPr algn="ctr" fontAlgn="ctr"/>
                      <a:r>
                        <a:rPr lang="en-US" sz="1300" b="1" i="0" u="none" strike="noStrike" dirty="0">
                          <a:solidFill>
                            <a:srgbClr val="000000"/>
                          </a:solidFill>
                          <a:effectLst/>
                          <a:latin typeface="Calibri"/>
                        </a:rPr>
                        <a:t>November</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503</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275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54-55%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198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338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338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338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338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3"/>
                  </a:ext>
                </a:extLst>
              </a:tr>
              <a:tr h="296907">
                <a:tc>
                  <a:txBody>
                    <a:bodyPr/>
                    <a:lstStyle/>
                    <a:p>
                      <a:pPr algn="ctr" fontAlgn="ctr"/>
                      <a:r>
                        <a:rPr lang="en-US" sz="1300" b="1" i="0" u="none" strike="noStrike" dirty="0">
                          <a:solidFill>
                            <a:srgbClr val="000000"/>
                          </a:solidFill>
                          <a:effectLst/>
                          <a:latin typeface="Calibri"/>
                        </a:rPr>
                        <a:t>December</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300" b="0" i="0" u="none" strike="noStrike" dirty="0">
                          <a:solidFill>
                            <a:srgbClr val="000000"/>
                          </a:solidFill>
                          <a:effectLst/>
                          <a:latin typeface="Calibri"/>
                        </a:rPr>
                        <a:t>258</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300" b="0" i="0" u="none" strike="noStrike" dirty="0">
                          <a:solidFill>
                            <a:srgbClr val="000000"/>
                          </a:solidFill>
                          <a:effectLst/>
                          <a:latin typeface="Calibri"/>
                        </a:rPr>
                        <a:t>250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35-36%</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300" b="0" i="0" u="none" strike="noStrike" dirty="0">
                          <a:solidFill>
                            <a:srgbClr val="000000"/>
                          </a:solidFill>
                          <a:effectLst/>
                          <a:latin typeface="Calibri"/>
                        </a:rPr>
                        <a:t>120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70%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en-US" sz="1300" b="0" i="0" u="none" strike="noStrike" dirty="0">
                          <a:solidFill>
                            <a:srgbClr val="000000"/>
                          </a:solidFill>
                          <a:effectLst/>
                          <a:latin typeface="Calibri"/>
                        </a:rPr>
                        <a:t>200</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1300" b="0" i="0" u="none" strike="noStrike" dirty="0">
                          <a:solidFill>
                            <a:srgbClr val="000000"/>
                          </a:solidFill>
                          <a:effectLst/>
                          <a:latin typeface="Calibri"/>
                        </a:rPr>
                        <a:t>45%</a:t>
                      </a:r>
                    </a:p>
                  </a:txBody>
                  <a:tcPr marL="6491" marR="6491" marT="64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extLst>
                  <a:ext uri="{0D108BD9-81ED-4DB2-BD59-A6C34878D82A}">
                    <a16:rowId xmlns="" xmlns:a16="http://schemas.microsoft.com/office/drawing/2014/main" val="10014"/>
                  </a:ext>
                </a:extLst>
              </a:tr>
              <a:tr h="375723">
                <a:tc gridSpan="14">
                  <a:txBody>
                    <a:bodyPr/>
                    <a:lstStyle/>
                    <a:p>
                      <a:pPr algn="l" fontAlgn="ctr"/>
                      <a:r>
                        <a:rPr lang="en-US" sz="1100" b="1" i="0" u="none" strike="noStrike" dirty="0">
                          <a:solidFill>
                            <a:srgbClr val="000000"/>
                          </a:solidFill>
                          <a:effectLst/>
                          <a:latin typeface="Calibri"/>
                        </a:rPr>
                        <a:t>*Consents but acknowledges flows are insufficient to protect fish and</a:t>
                      </a:r>
                      <a:r>
                        <a:rPr lang="en-US" sz="1100" b="1" i="0" u="none" strike="noStrike" baseline="0" dirty="0">
                          <a:solidFill>
                            <a:srgbClr val="000000"/>
                          </a:solidFill>
                          <a:effectLst/>
                          <a:latin typeface="Calibri"/>
                        </a:rPr>
                        <a:t> w</a:t>
                      </a:r>
                      <a:r>
                        <a:rPr lang="en-US" sz="1100" b="1" i="0" u="none" strike="noStrike" dirty="0">
                          <a:solidFill>
                            <a:srgbClr val="000000"/>
                          </a:solidFill>
                          <a:effectLst/>
                          <a:latin typeface="Calibri"/>
                        </a:rPr>
                        <a:t>ildlife habitat, migration, and propagation</a:t>
                      </a:r>
                    </a:p>
                  </a:txBody>
                  <a:tcPr marL="6491" marR="6491" marT="6491"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n-US" sz="1100" b="0" i="0" u="none" strike="noStrike" dirty="0">
                        <a:solidFill>
                          <a:srgbClr val="000000"/>
                        </a:solidFill>
                        <a:effectLst/>
                        <a:latin typeface="Calibri"/>
                      </a:endParaRPr>
                    </a:p>
                  </a:txBody>
                  <a:tcPr marL="6491" marR="6491" marT="649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1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pPr algn="ctr"/>
            <a:r>
              <a:rPr lang="en-US" dirty="0"/>
              <a:t>Certificated Flows </a:t>
            </a:r>
          </a:p>
        </p:txBody>
      </p:sp>
      <p:graphicFrame>
        <p:nvGraphicFramePr>
          <p:cNvPr id="5" name="Table 4"/>
          <p:cNvGraphicFramePr>
            <a:graphicFrameLocks noGrp="1"/>
          </p:cNvGraphicFramePr>
          <p:nvPr>
            <p:extLst>
              <p:ext uri="{D42A27DB-BD31-4B8C-83A1-F6EECF244321}">
                <p14:modId xmlns:p14="http://schemas.microsoft.com/office/powerpoint/2010/main" xmlns="" val="1852975437"/>
              </p:ext>
            </p:extLst>
          </p:nvPr>
        </p:nvGraphicFramePr>
        <p:xfrm>
          <a:off x="76200" y="914401"/>
          <a:ext cx="8991599" cy="5945380"/>
        </p:xfrm>
        <a:graphic>
          <a:graphicData uri="http://schemas.openxmlformats.org/drawingml/2006/table">
            <a:tbl>
              <a:tblPr firstRow="1" firstCol="1" bandRow="1"/>
              <a:tblGrid>
                <a:gridCol w="1310976">
                  <a:extLst>
                    <a:ext uri="{9D8B030D-6E8A-4147-A177-3AD203B41FA5}">
                      <a16:colId xmlns="" xmlns:a16="http://schemas.microsoft.com/office/drawing/2014/main" val="3037034359"/>
                    </a:ext>
                  </a:extLst>
                </a:gridCol>
                <a:gridCol w="1310976">
                  <a:extLst>
                    <a:ext uri="{9D8B030D-6E8A-4147-A177-3AD203B41FA5}">
                      <a16:colId xmlns="" xmlns:a16="http://schemas.microsoft.com/office/drawing/2014/main" val="1030352634"/>
                    </a:ext>
                  </a:extLst>
                </a:gridCol>
                <a:gridCol w="1310976">
                  <a:extLst>
                    <a:ext uri="{9D8B030D-6E8A-4147-A177-3AD203B41FA5}">
                      <a16:colId xmlns="" xmlns:a16="http://schemas.microsoft.com/office/drawing/2014/main" val="4098966142"/>
                    </a:ext>
                  </a:extLst>
                </a:gridCol>
                <a:gridCol w="1168906">
                  <a:extLst>
                    <a:ext uri="{9D8B030D-6E8A-4147-A177-3AD203B41FA5}">
                      <a16:colId xmlns="" xmlns:a16="http://schemas.microsoft.com/office/drawing/2014/main" val="3817893265"/>
                    </a:ext>
                  </a:extLst>
                </a:gridCol>
                <a:gridCol w="1127545">
                  <a:extLst>
                    <a:ext uri="{9D8B030D-6E8A-4147-A177-3AD203B41FA5}">
                      <a16:colId xmlns="" xmlns:a16="http://schemas.microsoft.com/office/drawing/2014/main" val="4109369277"/>
                    </a:ext>
                  </a:extLst>
                </a:gridCol>
                <a:gridCol w="1381110">
                  <a:extLst>
                    <a:ext uri="{9D8B030D-6E8A-4147-A177-3AD203B41FA5}">
                      <a16:colId xmlns="" xmlns:a16="http://schemas.microsoft.com/office/drawing/2014/main" val="1862352610"/>
                    </a:ext>
                  </a:extLst>
                </a:gridCol>
                <a:gridCol w="1381110">
                  <a:extLst>
                    <a:ext uri="{9D8B030D-6E8A-4147-A177-3AD203B41FA5}">
                      <a16:colId xmlns="" xmlns:a16="http://schemas.microsoft.com/office/drawing/2014/main" val="2884266501"/>
                    </a:ext>
                  </a:extLst>
                </a:gridCol>
              </a:tblGrid>
              <a:tr h="929471">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TIME PERIOD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Mean Time Period Discharge (</a:t>
                      </a:r>
                      <a:r>
                        <a:rPr lang="en-US"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cfs</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Original Flow Requests (cfs)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Granted Reservation Flows (</a:t>
                      </a:r>
                      <a:r>
                        <a:rPr lang="en-US" sz="1400" b="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cfs</a:t>
                      </a:r>
                      <a:r>
                        <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Reservation Flows (gpd)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Remaining Flows for Appropriation (cfs)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Remaining Flows for Appropriation (gpd)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2015215854"/>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January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129,254,400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20,680,704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458668276"/>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February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96,940,800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10,986,624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15690768"/>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March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90,478,080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6,462,720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3603179641"/>
                  </a:ext>
                </a:extLst>
              </a:tr>
              <a:tr h="232368">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4">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00414875"/>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 1-14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90,478,080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20,680,704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707459272"/>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April 15-30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vMerge="1">
                  <a:txBody>
                    <a:bodyPr/>
                    <a:lstStyle/>
                    <a:p>
                      <a:endParaRPr lang="en-US"/>
                    </a:p>
                  </a:txBody>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158,336,640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18,741,888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2180962133"/>
                  </a:ext>
                </a:extLst>
              </a:tr>
              <a:tr h="232368">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gridSpan="4">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527000988"/>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 1-14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rowSpan="2">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381,300,480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21,326,976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2764458341"/>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May 15-31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vMerge="1">
                  <a:txBody>
                    <a:bodyPr/>
                    <a:lstStyle/>
                    <a:p>
                      <a:endParaRPr lang="en-US"/>
                    </a:p>
                  </a:txBody>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620,421,120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57,518,208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46632055"/>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June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943,557,120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200,344,320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947000312"/>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July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749,675,520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193,881,600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589098545"/>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August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445,927,680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133,132,032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3189376283"/>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September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387,763,200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149,935,104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690465163"/>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October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258,508,800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177,724,800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979360763"/>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November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218,439,936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106,634,880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1233035103"/>
                  </a:ext>
                </a:extLst>
              </a:tr>
              <a:tr h="319514">
                <a:tc>
                  <a:txBody>
                    <a:bodyPr/>
                    <a:lstStyle/>
                    <a:p>
                      <a:pPr marL="0" marR="0" algn="ctr">
                        <a:lnSpc>
                          <a:spcPct val="115000"/>
                        </a:lnSpc>
                        <a:spcBef>
                          <a:spcPts val="0"/>
                        </a:spcBef>
                        <a:spcAft>
                          <a:spcPts val="0"/>
                        </a:spcAft>
                      </a:pPr>
                      <a:r>
                        <a:rPr lang="en-US" sz="14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December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129,254,400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a:txBody>
                    <a:bodyPr/>
                    <a:lstStyle/>
                    <a:p>
                      <a:pPr marL="0" marR="0" algn="ctr">
                        <a:lnSpc>
                          <a:spcPct val="115000"/>
                        </a:lnSpc>
                        <a:spcBef>
                          <a:spcPts val="0"/>
                        </a:spcBef>
                        <a:spcAft>
                          <a:spcPts val="0"/>
                        </a:spcAft>
                      </a:pPr>
                      <a:r>
                        <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37,483,776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 xmlns:a16="http://schemas.microsoft.com/office/drawing/2014/main" val="3819983402"/>
                  </a:ext>
                </a:extLst>
              </a:tr>
            </a:tbl>
          </a:graphicData>
        </a:graphic>
      </p:graphicFrame>
    </p:spTree>
    <p:extLst>
      <p:ext uri="{BB962C8B-B14F-4D97-AF65-F5344CB8AC3E}">
        <p14:creationId xmlns:p14="http://schemas.microsoft.com/office/powerpoint/2010/main" xmlns="" val="114207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812801"/>
            <a:ext cx="7772400" cy="608013"/>
          </a:xfrm>
        </p:spPr>
        <p:txBody>
          <a:bodyPr/>
          <a:lstStyle/>
          <a:p>
            <a:pPr eaLnBrk="1" hangingPunct="1"/>
            <a:r>
              <a:rPr lang="en-US" altLang="en-US"/>
              <a:t>Statutory Mandates for Refuges</a:t>
            </a:r>
          </a:p>
        </p:txBody>
      </p:sp>
      <p:sp>
        <p:nvSpPr>
          <p:cNvPr id="117763" name="Rectangle 3"/>
          <p:cNvSpPr>
            <a:spLocks noGrp="1" noChangeArrowheads="1"/>
          </p:cNvSpPr>
          <p:nvPr>
            <p:ph type="body" idx="1"/>
          </p:nvPr>
        </p:nvSpPr>
        <p:spPr>
          <a:xfrm>
            <a:off x="914400" y="1524000"/>
            <a:ext cx="7772400" cy="5029200"/>
          </a:xfrm>
        </p:spPr>
        <p:txBody>
          <a:bodyPr/>
          <a:lstStyle/>
          <a:p>
            <a:pPr eaLnBrk="1" hangingPunct="1">
              <a:lnSpc>
                <a:spcPct val="90000"/>
              </a:lnSpc>
              <a:defRPr/>
            </a:pPr>
            <a:r>
              <a:rPr lang="en-US" altLang="en-US" u="sng" dirty="0"/>
              <a:t>N</a:t>
            </a:r>
            <a:r>
              <a:rPr lang="en-US" altLang="en-US" dirty="0"/>
              <a:t>ational </a:t>
            </a:r>
            <a:r>
              <a:rPr lang="en-US" altLang="en-US" u="sng" dirty="0"/>
              <a:t>W</a:t>
            </a:r>
            <a:r>
              <a:rPr lang="en-US" altLang="en-US" dirty="0"/>
              <a:t>ildlife </a:t>
            </a:r>
            <a:r>
              <a:rPr lang="en-US" altLang="en-US" u="sng" dirty="0"/>
              <a:t>R</a:t>
            </a:r>
            <a:r>
              <a:rPr lang="en-US" altLang="en-US" dirty="0"/>
              <a:t>efuge </a:t>
            </a:r>
            <a:r>
              <a:rPr lang="en-US" altLang="en-US" u="sng" dirty="0"/>
              <a:t>S</a:t>
            </a:r>
            <a:r>
              <a:rPr lang="en-US" altLang="en-US" dirty="0"/>
              <a:t>ystem </a:t>
            </a:r>
            <a:r>
              <a:rPr lang="en-US" altLang="en-US" u="sng" dirty="0"/>
              <a:t>I</a:t>
            </a:r>
            <a:r>
              <a:rPr lang="en-US" altLang="en-US" dirty="0"/>
              <a:t>mprovement </a:t>
            </a:r>
            <a:r>
              <a:rPr lang="en-US" altLang="en-US" u="sng" dirty="0"/>
              <a:t>A</a:t>
            </a:r>
            <a:r>
              <a:rPr lang="en-US" altLang="en-US" dirty="0"/>
              <a:t>ct (NWRSIA) (1997)</a:t>
            </a:r>
          </a:p>
          <a:p>
            <a:pPr lvl="1" eaLnBrk="1" hangingPunct="1">
              <a:lnSpc>
                <a:spcPct val="90000"/>
              </a:lnSpc>
              <a:defRPr/>
            </a:pPr>
            <a:r>
              <a:rPr lang="en-US" altLang="en-US" dirty="0"/>
              <a:t>Maintain biological integrity/diversity/health</a:t>
            </a:r>
          </a:p>
          <a:p>
            <a:pPr lvl="1" eaLnBrk="1" hangingPunct="1">
              <a:lnSpc>
                <a:spcPct val="90000"/>
              </a:lnSpc>
              <a:defRPr/>
            </a:pPr>
            <a:r>
              <a:rPr lang="en-US" altLang="en-US" dirty="0"/>
              <a:t>Maintain adequate water quantity - quality</a:t>
            </a:r>
          </a:p>
          <a:p>
            <a:pPr lvl="1" eaLnBrk="1" hangingPunct="1">
              <a:lnSpc>
                <a:spcPct val="90000"/>
              </a:lnSpc>
              <a:defRPr/>
            </a:pPr>
            <a:r>
              <a:rPr lang="en-US" altLang="en-US" dirty="0"/>
              <a:t>Acquire water rights under State law</a:t>
            </a:r>
          </a:p>
          <a:p>
            <a:pPr marL="457178" lvl="1" indent="0" eaLnBrk="1" hangingPunct="1">
              <a:lnSpc>
                <a:spcPct val="90000"/>
              </a:lnSpc>
              <a:buNone/>
              <a:defRPr/>
            </a:pPr>
            <a:endParaRPr lang="en-US" altLang="en-US" dirty="0"/>
          </a:p>
          <a:p>
            <a:pPr eaLnBrk="1" hangingPunct="1">
              <a:lnSpc>
                <a:spcPct val="90000"/>
              </a:lnSpc>
              <a:defRPr/>
            </a:pPr>
            <a:r>
              <a:rPr lang="en-US" altLang="en-US" u="sng" dirty="0"/>
              <a:t>A</a:t>
            </a:r>
            <a:r>
              <a:rPr lang="en-US" altLang="en-US" dirty="0"/>
              <a:t>laska </a:t>
            </a:r>
            <a:r>
              <a:rPr lang="en-US" altLang="en-US" u="sng" dirty="0"/>
              <a:t>N</a:t>
            </a:r>
            <a:r>
              <a:rPr lang="en-US" altLang="en-US" dirty="0"/>
              <a:t>ational </a:t>
            </a:r>
            <a:r>
              <a:rPr lang="en-US" altLang="en-US" u="sng" dirty="0"/>
              <a:t>I</a:t>
            </a:r>
            <a:r>
              <a:rPr lang="en-US" altLang="en-US" dirty="0"/>
              <a:t>nterest </a:t>
            </a:r>
            <a:r>
              <a:rPr lang="en-US" altLang="en-US" u="sng" dirty="0"/>
              <a:t>L</a:t>
            </a:r>
            <a:r>
              <a:rPr lang="en-US" altLang="en-US" dirty="0"/>
              <a:t>ands </a:t>
            </a:r>
            <a:r>
              <a:rPr lang="en-US" altLang="en-US" u="sng" dirty="0"/>
              <a:t>C</a:t>
            </a:r>
            <a:r>
              <a:rPr lang="en-US" altLang="en-US" dirty="0"/>
              <a:t>onservation </a:t>
            </a:r>
            <a:r>
              <a:rPr lang="en-US" altLang="en-US" u="sng" dirty="0"/>
              <a:t>A</a:t>
            </a:r>
            <a:r>
              <a:rPr lang="en-US" altLang="en-US" dirty="0"/>
              <a:t>ct (ANILCA) (1980)</a:t>
            </a:r>
          </a:p>
          <a:p>
            <a:pPr lvl="1" eaLnBrk="1" hangingPunct="1">
              <a:lnSpc>
                <a:spcPct val="90000"/>
              </a:lnSpc>
              <a:defRPr/>
            </a:pPr>
            <a:r>
              <a:rPr lang="en-US" altLang="en-US" dirty="0"/>
              <a:t>Primary purpose of each refuge in Alaska</a:t>
            </a:r>
          </a:p>
          <a:p>
            <a:pPr lvl="2" eaLnBrk="1" hangingPunct="1">
              <a:lnSpc>
                <a:spcPct val="90000"/>
              </a:lnSpc>
              <a:defRPr/>
            </a:pPr>
            <a:r>
              <a:rPr lang="en-US" altLang="en-US" sz="2400" dirty="0"/>
              <a:t>Conserve habitats in natural diversity</a:t>
            </a:r>
          </a:p>
          <a:p>
            <a:pPr lvl="2" eaLnBrk="1" hangingPunct="1">
              <a:lnSpc>
                <a:spcPct val="90000"/>
              </a:lnSpc>
              <a:defRPr/>
            </a:pPr>
            <a:r>
              <a:rPr lang="en-US" altLang="en-US" sz="2400" dirty="0"/>
              <a:t>Ensure “water quality and necessary water quantity”</a:t>
            </a:r>
          </a:p>
          <a:p>
            <a:pPr lvl="2" eaLnBrk="1" hangingPunct="1">
              <a:lnSpc>
                <a:spcPct val="90000"/>
              </a:lnSpc>
              <a:buFont typeface="Wingdings" panose="05000000000000000000" pitchFamily="2" charset="2"/>
              <a:buNone/>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77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77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1776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77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228600"/>
            <a:ext cx="7772400" cy="1143000"/>
          </a:xfrm>
        </p:spPr>
        <p:txBody>
          <a:bodyPr/>
          <a:lstStyle/>
          <a:p>
            <a:r>
              <a:rPr lang="en-US" altLang="en-US"/>
              <a:t>DNR Criteria</a:t>
            </a:r>
          </a:p>
        </p:txBody>
      </p:sp>
      <p:sp>
        <p:nvSpPr>
          <p:cNvPr id="16387" name="Content Placeholder 2"/>
          <p:cNvSpPr>
            <a:spLocks noGrp="1"/>
          </p:cNvSpPr>
          <p:nvPr>
            <p:ph idx="1"/>
          </p:nvPr>
        </p:nvSpPr>
        <p:spPr>
          <a:xfrm>
            <a:off x="685800" y="1524000"/>
            <a:ext cx="7772400" cy="5029200"/>
          </a:xfrm>
        </p:spPr>
        <p:txBody>
          <a:bodyPr/>
          <a:lstStyle/>
          <a:p>
            <a:r>
              <a:rPr lang="en-US" altLang="en-US" dirty="0"/>
              <a:t>A certificate of reservation can only be issued if the four criteria are met:</a:t>
            </a:r>
          </a:p>
          <a:p>
            <a:pPr marL="0" indent="0">
              <a:buNone/>
            </a:pPr>
            <a:endParaRPr lang="en-US" altLang="en-US" dirty="0"/>
          </a:p>
          <a:p>
            <a:pPr marL="971502" lvl="1" indent="-514326">
              <a:buFont typeface="Times New Roman" panose="02020603050405020304" pitchFamily="18" charset="0"/>
              <a:buAutoNum type="arabicPeriod"/>
            </a:pPr>
            <a:r>
              <a:rPr lang="en-US" altLang="en-US" sz="3200" dirty="0"/>
              <a:t>Prior appropriators rights aren’t affected</a:t>
            </a:r>
          </a:p>
          <a:p>
            <a:pPr marL="971502" lvl="1" indent="-514326">
              <a:buFont typeface="Times New Roman" panose="02020603050405020304" pitchFamily="18" charset="0"/>
              <a:buAutoNum type="arabicPeriod"/>
            </a:pPr>
            <a:r>
              <a:rPr lang="en-US" altLang="en-US" sz="3200" dirty="0"/>
              <a:t>Need exists</a:t>
            </a:r>
          </a:p>
          <a:p>
            <a:pPr marL="971502" lvl="1" indent="-514326">
              <a:buFont typeface="Times New Roman" panose="02020603050405020304" pitchFamily="18" charset="0"/>
              <a:buAutoNum type="arabicPeriod"/>
            </a:pPr>
            <a:r>
              <a:rPr lang="en-US" altLang="en-US" sz="3200" dirty="0"/>
              <a:t>Unappropriated waters exist</a:t>
            </a:r>
          </a:p>
          <a:p>
            <a:pPr marL="971502" lvl="1" indent="-514326">
              <a:buFont typeface="Times New Roman" panose="02020603050405020304" pitchFamily="18" charset="0"/>
              <a:buAutoNum type="arabicPeriod"/>
            </a:pPr>
            <a:r>
              <a:rPr lang="en-US" altLang="en-US" sz="3200" dirty="0"/>
              <a:t>Public interest (AS 46.15.080 (b))</a:t>
            </a:r>
          </a:p>
          <a:p>
            <a:pPr marL="857206" lvl="2" indent="0">
              <a:buNone/>
            </a:pPr>
            <a:endParaRPr lang="en-US" alt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Changed Perspectives</a:t>
            </a:r>
          </a:p>
        </p:txBody>
      </p:sp>
      <p:sp>
        <p:nvSpPr>
          <p:cNvPr id="27651" name="Content Placeholder 2"/>
          <p:cNvSpPr>
            <a:spLocks noGrp="1"/>
          </p:cNvSpPr>
          <p:nvPr>
            <p:ph idx="1"/>
          </p:nvPr>
        </p:nvSpPr>
        <p:spPr>
          <a:xfrm>
            <a:off x="914400" y="1600200"/>
            <a:ext cx="7772400" cy="2743200"/>
          </a:xfrm>
          <a:extLst/>
        </p:spPr>
        <p:txBody>
          <a:bodyPr numCol="2"/>
          <a:lstStyle/>
          <a:p>
            <a:pPr>
              <a:defRPr/>
            </a:pPr>
            <a:r>
              <a:rPr lang="en-US" altLang="en-US" dirty="0"/>
              <a:t>FWS</a:t>
            </a:r>
          </a:p>
          <a:p>
            <a:pPr lvl="1">
              <a:defRPr/>
            </a:pPr>
            <a:r>
              <a:rPr lang="en-US" altLang="en-US" sz="1600" dirty="0"/>
              <a:t>An understanding for DNRs mission</a:t>
            </a:r>
          </a:p>
          <a:p>
            <a:pPr lvl="1">
              <a:defRPr/>
            </a:pPr>
            <a:r>
              <a:rPr lang="en-US" altLang="en-US" sz="1600" dirty="0"/>
              <a:t>Better understanding of the adjudication process</a:t>
            </a:r>
          </a:p>
          <a:p>
            <a:pPr lvl="1">
              <a:defRPr/>
            </a:pPr>
            <a:r>
              <a:rPr lang="en-US" altLang="en-US" sz="1600" dirty="0"/>
              <a:t>Willingness to compromise within the limits of our mission goals</a:t>
            </a:r>
          </a:p>
          <a:p>
            <a:pPr>
              <a:defRPr/>
            </a:pPr>
            <a:endParaRPr lang="en-US" altLang="en-US" dirty="0"/>
          </a:p>
          <a:p>
            <a:pPr marL="0" indent="0">
              <a:buNone/>
              <a:defRPr/>
            </a:pPr>
            <a:endParaRPr lang="en-US" altLang="en-US" dirty="0"/>
          </a:p>
          <a:p>
            <a:pPr>
              <a:defRPr/>
            </a:pPr>
            <a:r>
              <a:rPr lang="en-US" altLang="en-US" dirty="0"/>
              <a:t>DNR</a:t>
            </a:r>
          </a:p>
          <a:p>
            <a:pPr lvl="1">
              <a:defRPr/>
            </a:pPr>
            <a:r>
              <a:rPr lang="en-US" altLang="en-US" sz="1600" dirty="0"/>
              <a:t>Better understanding of FWS mission</a:t>
            </a:r>
          </a:p>
          <a:p>
            <a:pPr lvl="1">
              <a:defRPr/>
            </a:pPr>
            <a:r>
              <a:rPr lang="en-US" altLang="en-US" sz="1600" dirty="0"/>
              <a:t>Willing to assist in the application process and applying for a reservation of water – 11 AAC 93.142(c)</a:t>
            </a:r>
          </a:p>
          <a:p>
            <a:pPr lvl="1">
              <a:defRPr/>
            </a:pPr>
            <a:endParaRPr lang="en-US" altLang="en-US" sz="2400" dirty="0"/>
          </a:p>
          <a:p>
            <a:pPr lvl="2">
              <a:defRPr/>
            </a:pPr>
            <a:endParaRPr lang="en-US" altLang="en-US" dirty="0">
              <a:solidFill>
                <a:srgbClr val="FF0000"/>
              </a:solidFill>
            </a:endParaRPr>
          </a:p>
        </p:txBody>
      </p:sp>
      <p:sp>
        <p:nvSpPr>
          <p:cNvPr id="4" name="Content Placeholder 2"/>
          <p:cNvSpPr txBox="1">
            <a:spLocks/>
          </p:cNvSpPr>
          <p:nvPr/>
        </p:nvSpPr>
        <p:spPr bwMode="auto">
          <a:xfrm>
            <a:off x="941293" y="4343400"/>
            <a:ext cx="7745507"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882" indent="-342882"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13" indent="-285737"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2942" indent="-228589"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120" indent="-228589"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298" indent="-228589"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474"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652"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8829"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006" indent="-228589" algn="l" rtl="0" fontAlgn="base">
              <a:spcBef>
                <a:spcPct val="20000"/>
              </a:spcBef>
              <a:spcAft>
                <a:spcPct val="0"/>
              </a:spcAft>
              <a:buClr>
                <a:schemeClr val="accent1"/>
              </a:buClr>
              <a:buFont typeface="Wingdings" pitchFamily="2" charset="2"/>
              <a:buChar char="§"/>
              <a:defRPr sz="2000">
                <a:solidFill>
                  <a:schemeClr val="tx1"/>
                </a:solidFill>
                <a:latin typeface="+mn-lt"/>
              </a:defRPr>
            </a:lvl9pPr>
          </a:lstStyle>
          <a:p>
            <a:pPr marL="0" indent="0" eaLnBrk="1" hangingPunct="1">
              <a:buNone/>
            </a:pPr>
            <a:r>
              <a:rPr lang="en-US" altLang="en-US" sz="1800" kern="0" dirty="0"/>
              <a:t>The Uganik River was fully within refuge lands with minimal chance of any development occurring, which gave DNR the opportunity to view this river slightly different than other rivers.</a:t>
            </a:r>
          </a:p>
          <a:p>
            <a:pPr marL="0" indent="0" eaLnBrk="1" hangingPunct="1">
              <a:buNone/>
            </a:pPr>
            <a:endParaRPr lang="en-US" altLang="en-US" sz="1800" kern="0" dirty="0"/>
          </a:p>
          <a:p>
            <a:pPr marL="0" indent="0" eaLnBrk="1" hangingPunct="1">
              <a:buNone/>
            </a:pPr>
            <a:r>
              <a:rPr lang="en-US" altLang="en-US" sz="1800" kern="0" dirty="0"/>
              <a:t>		Example: Terror River vs. Uganik River</a:t>
            </a:r>
          </a:p>
          <a:p>
            <a:pPr marL="914353" lvl="2" indent="0" eaLnBrk="1" hangingPunct="1">
              <a:buNone/>
            </a:pPr>
            <a:r>
              <a:rPr lang="en-US" altLang="en-US" sz="1600" kern="0" dirty="0"/>
              <a:t>			High vs. Low</a:t>
            </a:r>
          </a:p>
          <a:p>
            <a:pPr marL="914353" lvl="2" indent="0" eaLnBrk="1" hangingPunct="1">
              <a:buNone/>
            </a:pPr>
            <a:r>
              <a:rPr lang="en-US" altLang="en-US" sz="1600" kern="0" dirty="0"/>
              <a:t>	Managed unit  vs. Unmanaged (both within the refuge)</a:t>
            </a:r>
          </a:p>
          <a:p>
            <a:pPr lvl="1">
              <a:defRPr/>
            </a:pPr>
            <a:endParaRPr lang="en-US" altLang="en-US" sz="2400" kern="0" dirty="0"/>
          </a:p>
          <a:p>
            <a:pPr lvl="2">
              <a:defRPr/>
            </a:pPr>
            <a:endParaRPr lang="en-US" altLang="en-US" kern="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914400" y="304800"/>
            <a:ext cx="7772400" cy="1143000"/>
          </a:xfrm>
        </p:spPr>
        <p:txBody>
          <a:bodyPr/>
          <a:lstStyle/>
          <a:p>
            <a:r>
              <a:rPr lang="en-US" altLang="en-US"/>
              <a:t>Changed Perspectives Results</a:t>
            </a:r>
          </a:p>
        </p:txBody>
      </p:sp>
      <p:sp>
        <p:nvSpPr>
          <p:cNvPr id="27651" name="Content Placeholder 2"/>
          <p:cNvSpPr>
            <a:spLocks noGrp="1"/>
          </p:cNvSpPr>
          <p:nvPr>
            <p:ph idx="1"/>
          </p:nvPr>
        </p:nvSpPr>
        <p:spPr>
          <a:xfrm>
            <a:off x="914400" y="1600200"/>
            <a:ext cx="7772400" cy="5029200"/>
          </a:xfrm>
          <a:extLst/>
        </p:spPr>
        <p:txBody>
          <a:bodyPr numCol="2"/>
          <a:lstStyle/>
          <a:p>
            <a:pPr>
              <a:defRPr/>
            </a:pPr>
            <a:r>
              <a:rPr lang="en-US" altLang="en-US" dirty="0"/>
              <a:t>FWS</a:t>
            </a:r>
          </a:p>
          <a:p>
            <a:pPr lvl="1">
              <a:defRPr/>
            </a:pPr>
            <a:r>
              <a:rPr lang="en-US" altLang="en-US" dirty="0"/>
              <a:t>Good working relationship with DNR</a:t>
            </a:r>
          </a:p>
          <a:p>
            <a:pPr lvl="1">
              <a:defRPr/>
            </a:pPr>
            <a:r>
              <a:rPr lang="en-US" altLang="en-US" dirty="0"/>
              <a:t>Completion of Uganik adjudication</a:t>
            </a:r>
          </a:p>
          <a:p>
            <a:pPr lvl="1">
              <a:defRPr/>
            </a:pPr>
            <a:r>
              <a:rPr lang="en-US" altLang="en-US" dirty="0"/>
              <a:t>Cooperative scheduling of future adjudications</a:t>
            </a:r>
          </a:p>
          <a:p>
            <a:pPr>
              <a:defRPr/>
            </a:pPr>
            <a:endParaRPr lang="en-US" altLang="en-US" dirty="0"/>
          </a:p>
          <a:p>
            <a:pPr>
              <a:defRPr/>
            </a:pPr>
            <a:endParaRPr lang="en-US" altLang="en-US" dirty="0"/>
          </a:p>
          <a:p>
            <a:pPr>
              <a:defRPr/>
            </a:pPr>
            <a:r>
              <a:rPr lang="en-US" altLang="en-US" dirty="0"/>
              <a:t>DNR  </a:t>
            </a:r>
          </a:p>
          <a:p>
            <a:pPr lvl="1">
              <a:defRPr/>
            </a:pPr>
            <a:r>
              <a:rPr lang="en-US" altLang="en-US" dirty="0"/>
              <a:t>Working with the applicant</a:t>
            </a:r>
          </a:p>
          <a:p>
            <a:pPr lvl="1">
              <a:defRPr/>
            </a:pPr>
            <a:r>
              <a:rPr lang="en-US" altLang="en-US" dirty="0"/>
              <a:t>Defendable decision document (legally/purpose based)</a:t>
            </a:r>
          </a:p>
          <a:p>
            <a:pPr lvl="1">
              <a:defRPr/>
            </a:pPr>
            <a:r>
              <a:rPr lang="en-US" altLang="en-US" dirty="0">
                <a:solidFill>
                  <a:srgbClr val="FF0000"/>
                </a:solidFill>
              </a:rPr>
              <a:t>Certificate of </a:t>
            </a:r>
            <a:r>
              <a:rPr lang="en-US" altLang="en-US" b="1" u="sng" dirty="0">
                <a:solidFill>
                  <a:srgbClr val="FF0000"/>
                </a:solidFill>
              </a:rPr>
              <a:t>Protection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Adjudication Results – Goals met? </a:t>
            </a:r>
          </a:p>
        </p:txBody>
      </p:sp>
      <p:sp>
        <p:nvSpPr>
          <p:cNvPr id="30723" name="Content Placeholder 2"/>
          <p:cNvSpPr>
            <a:spLocks noGrp="1"/>
          </p:cNvSpPr>
          <p:nvPr>
            <p:ph idx="1"/>
          </p:nvPr>
        </p:nvSpPr>
        <p:spPr>
          <a:xfrm>
            <a:off x="914400" y="1600200"/>
            <a:ext cx="7772400" cy="4953000"/>
          </a:xfrm>
        </p:spPr>
        <p:txBody>
          <a:bodyPr/>
          <a:lstStyle/>
          <a:p>
            <a:r>
              <a:rPr lang="en-US" altLang="en-US"/>
              <a:t>Were there struggles between the two agencies? YES</a:t>
            </a:r>
          </a:p>
          <a:p>
            <a:pPr lvl="1"/>
            <a:r>
              <a:rPr lang="en-US" altLang="en-US" sz="2400"/>
              <a:t>Response delays</a:t>
            </a:r>
          </a:p>
          <a:p>
            <a:pPr lvl="1"/>
            <a:r>
              <a:rPr lang="en-US" altLang="en-US" sz="2400"/>
              <a:t>Unclear request/responses</a:t>
            </a:r>
          </a:p>
          <a:p>
            <a:pPr lvl="1"/>
            <a:r>
              <a:rPr lang="en-US" altLang="en-US" sz="2400"/>
              <a:t>Additional projects/other work</a:t>
            </a:r>
          </a:p>
          <a:p>
            <a:r>
              <a:rPr lang="en-US" altLang="en-US"/>
              <a:t>Did the agencies come to an agreeable conclusion without elevation? YES</a:t>
            </a:r>
          </a:p>
          <a:p>
            <a:r>
              <a:rPr lang="en-US" altLang="en-US"/>
              <a:t>As this was the first FWS application adjudicated, were there lessons learned for the next FWS file adjudicated? YES</a:t>
            </a:r>
          </a:p>
          <a:p>
            <a:pPr lvl="1"/>
            <a:r>
              <a:rPr lang="en-US" altLang="en-US" sz="2400"/>
              <a:t>Both agencies!</a:t>
            </a:r>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Lessons Learned</a:t>
            </a:r>
          </a:p>
        </p:txBody>
      </p:sp>
      <p:sp>
        <p:nvSpPr>
          <p:cNvPr id="31747" name="Content Placeholder 2"/>
          <p:cNvSpPr>
            <a:spLocks noGrp="1"/>
          </p:cNvSpPr>
          <p:nvPr>
            <p:ph idx="1"/>
          </p:nvPr>
        </p:nvSpPr>
        <p:spPr/>
        <p:txBody>
          <a:bodyPr/>
          <a:lstStyle/>
          <a:p>
            <a:r>
              <a:rPr lang="en-US" altLang="en-US"/>
              <a:t>Open and transparent communication</a:t>
            </a:r>
          </a:p>
          <a:p>
            <a:r>
              <a:rPr lang="en-US" altLang="en-US"/>
              <a:t>While there is an understanding that certain documents need additional internal review, a quicker adjudication occurs when requested actions are carried out in a speedy manner.</a:t>
            </a:r>
          </a:p>
          <a:p>
            <a:r>
              <a:rPr lang="en-US" altLang="en-US"/>
              <a:t>One single point of contact familiar with the application. </a:t>
            </a:r>
          </a:p>
          <a:p>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numCol="2"/>
          <a:lstStyle/>
          <a:p>
            <a:pPr marL="0" indent="0">
              <a:buNone/>
            </a:pPr>
            <a:r>
              <a:rPr lang="en-US" sz="3600" dirty="0"/>
              <a:t>Questions?</a:t>
            </a:r>
          </a:p>
          <a:p>
            <a:pPr marL="0" indent="0">
              <a:buNone/>
            </a:pPr>
            <a:endParaRPr lang="en-US" dirty="0"/>
          </a:p>
          <a:p>
            <a:pPr marL="0" indent="0">
              <a:buNone/>
            </a:pPr>
            <a:r>
              <a:rPr lang="en-US" dirty="0"/>
              <a:t>Cathy Flanagan</a:t>
            </a:r>
          </a:p>
          <a:p>
            <a:pPr marL="0" indent="0">
              <a:buNone/>
            </a:pPr>
            <a:r>
              <a:rPr lang="en-US" sz="2000" dirty="0"/>
              <a:t>Hydrologist/Water Rights Specialist</a:t>
            </a:r>
          </a:p>
          <a:p>
            <a:pPr marL="0" indent="0">
              <a:buNone/>
            </a:pPr>
            <a:r>
              <a:rPr lang="en-US" sz="2000" dirty="0"/>
              <a:t>US FWS</a:t>
            </a:r>
          </a:p>
          <a:p>
            <a:pPr marL="0" indent="0">
              <a:buNone/>
            </a:pPr>
            <a:endParaRPr lang="en-US" sz="2000" dirty="0"/>
          </a:p>
          <a:p>
            <a:pPr marL="0" indent="0">
              <a:buNone/>
            </a:pPr>
            <a:r>
              <a:rPr lang="en-US" sz="2000" dirty="0">
                <a:hlinkClick r:id="rId2"/>
              </a:rPr>
              <a:t>cathleen_flanagan@fws.gov</a:t>
            </a:r>
            <a:endParaRPr lang="en-US" sz="2000" dirty="0"/>
          </a:p>
          <a:p>
            <a:pPr marL="0" indent="0">
              <a:buNone/>
            </a:pPr>
            <a:r>
              <a:rPr lang="en-US" sz="2000" dirty="0"/>
              <a:t>907-786-3903</a:t>
            </a:r>
          </a:p>
          <a:p>
            <a:pPr marL="0" indent="0">
              <a:buNone/>
            </a:pPr>
            <a:endParaRPr lang="en-US" sz="2000" dirty="0"/>
          </a:p>
          <a:p>
            <a:pPr marL="0" indent="0">
              <a:buNone/>
            </a:pPr>
            <a:endParaRPr lang="en-US" sz="2000" dirty="0"/>
          </a:p>
          <a:p>
            <a:pPr marL="0" indent="0">
              <a:buNone/>
            </a:pPr>
            <a:endParaRPr lang="en-US" dirty="0"/>
          </a:p>
          <a:p>
            <a:pPr marL="0" indent="0">
              <a:buNone/>
            </a:pPr>
            <a:endParaRPr lang="en-US" sz="3600" dirty="0"/>
          </a:p>
          <a:p>
            <a:pPr marL="0" indent="0">
              <a:buNone/>
            </a:pPr>
            <a:r>
              <a:rPr lang="en-US" dirty="0"/>
              <a:t>Kim Sager</a:t>
            </a:r>
          </a:p>
          <a:p>
            <a:pPr marL="0" indent="0">
              <a:buNone/>
            </a:pPr>
            <a:r>
              <a:rPr lang="en-US" sz="2000" dirty="0"/>
              <a:t>Water Reservation Specialist/ Adjudicator</a:t>
            </a:r>
          </a:p>
          <a:p>
            <a:pPr marL="0" indent="0">
              <a:buNone/>
            </a:pPr>
            <a:r>
              <a:rPr lang="en-US" sz="2000" dirty="0"/>
              <a:t>AK DNR</a:t>
            </a:r>
          </a:p>
          <a:p>
            <a:pPr marL="0" indent="0">
              <a:buNone/>
            </a:pPr>
            <a:endParaRPr lang="en-US" sz="1800" dirty="0"/>
          </a:p>
          <a:p>
            <a:pPr marL="0" indent="0">
              <a:buNone/>
            </a:pPr>
            <a:r>
              <a:rPr lang="en-US" sz="2000" dirty="0">
                <a:hlinkClick r:id="rId3"/>
              </a:rPr>
              <a:t>kimberly.sager@alaska.gov</a:t>
            </a:r>
            <a:endParaRPr lang="en-US" sz="2000" dirty="0"/>
          </a:p>
          <a:p>
            <a:pPr marL="0" indent="0">
              <a:buNone/>
            </a:pPr>
            <a:r>
              <a:rPr lang="en-US" sz="2000" dirty="0"/>
              <a:t>907-269-2033</a:t>
            </a:r>
          </a:p>
        </p:txBody>
      </p:sp>
    </p:spTree>
    <p:extLst>
      <p:ext uri="{BB962C8B-B14F-4D97-AF65-F5344CB8AC3E}">
        <p14:creationId xmlns:p14="http://schemas.microsoft.com/office/powerpoint/2010/main" xmlns="" val="356281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81001"/>
            <a:ext cx="7772400" cy="608013"/>
          </a:xfrm>
        </p:spPr>
        <p:txBody>
          <a:bodyPr/>
          <a:lstStyle/>
          <a:p>
            <a:pPr algn="ctr" eaLnBrk="1" hangingPunct="1"/>
            <a:r>
              <a:rPr lang="en-US" altLang="en-US"/>
              <a:t>Water &amp; Law Factors on </a:t>
            </a:r>
            <a:br>
              <a:rPr lang="en-US" altLang="en-US"/>
            </a:br>
            <a:r>
              <a:rPr lang="en-US" altLang="en-US"/>
              <a:t>Alaska Refuges</a:t>
            </a:r>
          </a:p>
        </p:txBody>
      </p:sp>
      <p:sp>
        <p:nvSpPr>
          <p:cNvPr id="103427" name="Rectangle 3"/>
          <p:cNvSpPr>
            <a:spLocks noGrp="1" noChangeArrowheads="1"/>
          </p:cNvSpPr>
          <p:nvPr>
            <p:ph type="body" idx="1"/>
          </p:nvPr>
        </p:nvSpPr>
        <p:spPr>
          <a:xfrm>
            <a:off x="914400" y="1828801"/>
            <a:ext cx="7772400" cy="4530725"/>
          </a:xfrm>
        </p:spPr>
        <p:txBody>
          <a:bodyPr/>
          <a:lstStyle/>
          <a:p>
            <a:pPr eaLnBrk="1" hangingPunct="1">
              <a:lnSpc>
                <a:spcPct val="90000"/>
              </a:lnSpc>
              <a:defRPr/>
            </a:pPr>
            <a:r>
              <a:rPr lang="en-US" altLang="en-US" sz="2400" dirty="0"/>
              <a:t>Prior appropriation state w/ abundant water in unique hydrological and ecological systems</a:t>
            </a:r>
          </a:p>
          <a:p>
            <a:pPr eaLnBrk="1" hangingPunct="1">
              <a:lnSpc>
                <a:spcPct val="90000"/>
              </a:lnSpc>
              <a:defRPr/>
            </a:pPr>
            <a:r>
              <a:rPr lang="en-US" altLang="en-US" sz="2400" dirty="0"/>
              <a:t>Progressive state water law</a:t>
            </a:r>
          </a:p>
          <a:p>
            <a:pPr eaLnBrk="1" hangingPunct="1">
              <a:lnSpc>
                <a:spcPct val="80000"/>
              </a:lnSpc>
              <a:defRPr/>
            </a:pPr>
            <a:r>
              <a:rPr lang="en-US" altLang="en-US" sz="2400" dirty="0"/>
              <a:t>Expressed but unquantified FRWR in Alaska refuges</a:t>
            </a:r>
          </a:p>
          <a:p>
            <a:pPr eaLnBrk="1" hangingPunct="1">
              <a:lnSpc>
                <a:spcPct val="80000"/>
              </a:lnSpc>
              <a:defRPr/>
            </a:pPr>
            <a:r>
              <a:rPr lang="en-US" altLang="en-US" sz="2400" dirty="0"/>
              <a:t>Sparse baseline hydrologic data</a:t>
            </a:r>
          </a:p>
          <a:p>
            <a:pPr eaLnBrk="1" hangingPunct="1">
              <a:lnSpc>
                <a:spcPct val="80000"/>
              </a:lnSpc>
              <a:defRPr/>
            </a:pPr>
            <a:r>
              <a:rPr lang="en-US" altLang="en-US" sz="2400" dirty="0"/>
              <a:t>Limited ecological / biological data for aquatic habitat</a:t>
            </a:r>
          </a:p>
          <a:p>
            <a:pPr eaLnBrk="1" hangingPunct="1">
              <a:lnSpc>
                <a:spcPct val="80000"/>
              </a:lnSpc>
              <a:defRPr/>
            </a:pPr>
            <a:r>
              <a:rPr lang="en-US" altLang="en-US" sz="2400" dirty="0"/>
              <a:t>Economic factors</a:t>
            </a:r>
          </a:p>
          <a:p>
            <a:pPr lvl="1" eaLnBrk="1" hangingPunct="1">
              <a:lnSpc>
                <a:spcPct val="80000"/>
              </a:lnSpc>
              <a:defRPr/>
            </a:pPr>
            <a:r>
              <a:rPr lang="en-US" altLang="en-US" sz="2200" dirty="0"/>
              <a:t>oil/gas development, placer mining, water export, fisheries/wildlife, recreation, navigation, etc.</a:t>
            </a:r>
          </a:p>
          <a:p>
            <a:pPr eaLnBrk="1" hangingPunct="1">
              <a:lnSpc>
                <a:spcPct val="80000"/>
              </a:lnSpc>
              <a:defRPr/>
            </a:pPr>
            <a:r>
              <a:rPr lang="en-US" altLang="en-US" sz="2400" dirty="0"/>
              <a:t>Whole, intact, mostly pristine waters and watersheds, with water rights uncertainty </a:t>
            </a:r>
          </a:p>
          <a:p>
            <a:pPr marL="0" indent="0" eaLnBrk="1" hangingPunct="1">
              <a:lnSpc>
                <a:spcPct val="90000"/>
              </a:lnSpc>
              <a:buNone/>
              <a:defRPr/>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42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427">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4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altLang="en-US"/>
              <a:t>Agency Mission Statements: </a:t>
            </a:r>
            <a:br>
              <a:rPr lang="en-US" altLang="en-US"/>
            </a:br>
            <a:r>
              <a:rPr lang="en-US" altLang="en-US"/>
              <a:t>Conflicts &amp; Similarities</a:t>
            </a:r>
          </a:p>
        </p:txBody>
      </p:sp>
      <p:sp>
        <p:nvSpPr>
          <p:cNvPr id="8195" name="Content Placeholder 2"/>
          <p:cNvSpPr>
            <a:spLocks noGrp="1"/>
          </p:cNvSpPr>
          <p:nvPr>
            <p:ph idx="1"/>
          </p:nvPr>
        </p:nvSpPr>
        <p:spPr>
          <a:xfrm>
            <a:off x="914400" y="1600200"/>
            <a:ext cx="7772400" cy="4953000"/>
          </a:xfrm>
        </p:spPr>
        <p:txBody>
          <a:bodyPr/>
          <a:lstStyle/>
          <a:p>
            <a:pPr>
              <a:defRPr/>
            </a:pPr>
            <a:r>
              <a:rPr lang="en-US" altLang="en-US" dirty="0"/>
              <a:t>The U.S. Fish and Wildlife Service’s (FWS) mission is working with others to </a:t>
            </a:r>
            <a:r>
              <a:rPr lang="en-US" altLang="en-US" b="1" u="sng" dirty="0"/>
              <a:t>conserve</a:t>
            </a:r>
            <a:r>
              <a:rPr lang="en-US" altLang="en-US" dirty="0"/>
              <a:t>, </a:t>
            </a:r>
            <a:r>
              <a:rPr lang="en-US" altLang="en-US" i="1" dirty="0"/>
              <a:t>protect, and enhance</a:t>
            </a:r>
            <a:r>
              <a:rPr lang="en-US" altLang="en-US" dirty="0"/>
              <a:t> fish, wildlife, plants, and their habitats for the continuing benefit of the American people.</a:t>
            </a:r>
          </a:p>
          <a:p>
            <a:pPr marL="0" indent="0">
              <a:buNone/>
              <a:defRPr/>
            </a:pPr>
            <a:endParaRPr lang="en-US" altLang="en-US" dirty="0"/>
          </a:p>
          <a:p>
            <a:pPr>
              <a:defRPr/>
            </a:pPr>
            <a:r>
              <a:rPr lang="en-US" altLang="en-US" dirty="0"/>
              <a:t>The Alaska Department of Natural Resources’ (DNR) mission is to </a:t>
            </a:r>
            <a:r>
              <a:rPr lang="en-US" altLang="en-US" i="1" dirty="0"/>
              <a:t>develop</a:t>
            </a:r>
            <a:r>
              <a:rPr lang="en-US" altLang="en-US" dirty="0"/>
              <a:t>, </a:t>
            </a:r>
            <a:r>
              <a:rPr lang="en-US" altLang="en-US" b="1" u="sng" dirty="0"/>
              <a:t>conserve</a:t>
            </a:r>
            <a:r>
              <a:rPr lang="en-US" altLang="en-US" dirty="0"/>
              <a:t> and </a:t>
            </a:r>
            <a:r>
              <a:rPr lang="en-US" altLang="en-US" i="1" dirty="0"/>
              <a:t>maximize the use </a:t>
            </a:r>
            <a:r>
              <a:rPr lang="en-US" altLang="en-US" dirty="0"/>
              <a:t>of Alaska’s natural resources consistent with the public interest.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altLang="en-US"/>
              <a:t>Mission Statements: </a:t>
            </a:r>
            <a:br>
              <a:rPr lang="en-US" altLang="en-US"/>
            </a:br>
            <a:r>
              <a:rPr lang="en-US" altLang="en-US"/>
              <a:t>Conflicts &amp; Similarities cont…</a:t>
            </a:r>
          </a:p>
        </p:txBody>
      </p:sp>
      <p:sp>
        <p:nvSpPr>
          <p:cNvPr id="10243" name="Content Placeholder 2"/>
          <p:cNvSpPr>
            <a:spLocks noGrp="1"/>
          </p:cNvSpPr>
          <p:nvPr>
            <p:ph idx="1"/>
          </p:nvPr>
        </p:nvSpPr>
        <p:spPr>
          <a:extLst/>
        </p:spPr>
        <p:txBody>
          <a:bodyPr numCol="2"/>
          <a:lstStyle/>
          <a:p>
            <a:pPr marL="0" indent="0">
              <a:buNone/>
              <a:defRPr/>
            </a:pPr>
            <a:r>
              <a:rPr lang="en-US" altLang="en-US" b="1" dirty="0"/>
              <a:t>FWS</a:t>
            </a:r>
            <a:r>
              <a:rPr lang="en-US" altLang="en-US" dirty="0"/>
              <a:t>	</a:t>
            </a:r>
          </a:p>
          <a:p>
            <a:pPr>
              <a:defRPr/>
            </a:pPr>
            <a:r>
              <a:rPr lang="en-US" altLang="en-US" dirty="0"/>
              <a:t>Conserve </a:t>
            </a:r>
          </a:p>
          <a:p>
            <a:pPr marL="0" indent="0">
              <a:buNone/>
              <a:defRPr/>
            </a:pPr>
            <a:endParaRPr lang="en-US" altLang="en-US" dirty="0"/>
          </a:p>
          <a:p>
            <a:pPr>
              <a:defRPr/>
            </a:pPr>
            <a:r>
              <a:rPr lang="en-US" altLang="en-US" dirty="0"/>
              <a:t>Protect and enhance fish, wildlife, plants, and their habitats </a:t>
            </a:r>
          </a:p>
          <a:p>
            <a:pPr>
              <a:defRPr/>
            </a:pPr>
            <a:r>
              <a:rPr lang="en-US" altLang="en-US" dirty="0"/>
              <a:t>for the benefit of the American people</a:t>
            </a:r>
            <a:endParaRPr lang="en-US" altLang="en-US" b="1" dirty="0"/>
          </a:p>
          <a:p>
            <a:pPr marL="0" indent="0">
              <a:buNone/>
              <a:defRPr/>
            </a:pPr>
            <a:endParaRPr lang="en-US" altLang="en-US" b="1" dirty="0"/>
          </a:p>
          <a:p>
            <a:pPr marL="0" indent="0">
              <a:buNone/>
              <a:defRPr/>
            </a:pPr>
            <a:r>
              <a:rPr lang="en-US" altLang="en-US" b="1" dirty="0"/>
              <a:t>DNR</a:t>
            </a:r>
          </a:p>
          <a:p>
            <a:pPr>
              <a:defRPr/>
            </a:pPr>
            <a:r>
              <a:rPr lang="en-US" altLang="en-US" dirty="0"/>
              <a:t>Conserve and maximize	</a:t>
            </a:r>
          </a:p>
          <a:p>
            <a:pPr>
              <a:defRPr/>
            </a:pPr>
            <a:r>
              <a:rPr lang="en-US" altLang="en-US" dirty="0"/>
              <a:t>Develop the use of natural resource (lands and waters)</a:t>
            </a:r>
          </a:p>
          <a:p>
            <a:pPr>
              <a:defRPr/>
            </a:pPr>
            <a:r>
              <a:rPr lang="en-US" altLang="en-US" dirty="0"/>
              <a:t>for public interest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228600"/>
            <a:ext cx="7772400" cy="1143000"/>
          </a:xfrm>
        </p:spPr>
        <p:txBody>
          <a:bodyPr/>
          <a:lstStyle/>
          <a:p>
            <a:pPr algn="ctr"/>
            <a:r>
              <a:rPr lang="en-US" altLang="en-US"/>
              <a:t>Mission Statements: </a:t>
            </a:r>
            <a:br>
              <a:rPr lang="en-US" altLang="en-US"/>
            </a:br>
            <a:r>
              <a:rPr lang="en-US" altLang="en-US"/>
              <a:t>Conflicts &amp; Similarities cont…</a:t>
            </a:r>
          </a:p>
        </p:txBody>
      </p:sp>
      <p:sp>
        <p:nvSpPr>
          <p:cNvPr id="12291" name="Content Placeholder 2"/>
          <p:cNvSpPr>
            <a:spLocks noGrp="1"/>
          </p:cNvSpPr>
          <p:nvPr>
            <p:ph idx="1"/>
          </p:nvPr>
        </p:nvSpPr>
        <p:spPr>
          <a:xfrm>
            <a:off x="762000" y="1752600"/>
            <a:ext cx="7772400" cy="4953000"/>
          </a:xfrm>
        </p:spPr>
        <p:txBody>
          <a:bodyPr/>
          <a:lstStyle/>
          <a:p>
            <a:pPr marL="0" indent="0">
              <a:buNone/>
            </a:pPr>
            <a:r>
              <a:rPr lang="en-US" altLang="en-US" sz="3200" dirty="0"/>
              <a:t>A Reservation of Water is the best route to gain protection and provide conservation….an opportunity.</a:t>
            </a:r>
          </a:p>
          <a:p>
            <a:pPr marL="0" indent="0">
              <a:buNone/>
            </a:pPr>
            <a:endParaRPr lang="en-US" altLang="en-US" sz="1600" dirty="0"/>
          </a:p>
          <a:p>
            <a:pPr marL="0" indent="0">
              <a:buNone/>
            </a:pPr>
            <a:r>
              <a:rPr lang="en-US" altLang="en-US" sz="3200" dirty="0"/>
              <a:t>The FWS may not meet all the legal obligations under ANILCA to protect the natural diversity of populations and habitats, but working through the state is the appropriate first step in ensuring water quality and quantity for refuges.  </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altLang="en-US"/>
              <a:t>Agency’s Water Right Policy</a:t>
            </a:r>
          </a:p>
        </p:txBody>
      </p:sp>
      <p:sp>
        <p:nvSpPr>
          <p:cNvPr id="10243" name="Content Placeholder 2"/>
          <p:cNvSpPr>
            <a:spLocks noGrp="1"/>
          </p:cNvSpPr>
          <p:nvPr>
            <p:ph idx="1"/>
          </p:nvPr>
        </p:nvSpPr>
        <p:spPr>
          <a:extLst/>
        </p:spPr>
        <p:txBody>
          <a:bodyPr numCol="2"/>
          <a:lstStyle/>
          <a:p>
            <a:pPr marL="57148" indent="0">
              <a:buNone/>
              <a:defRPr/>
            </a:pPr>
            <a:r>
              <a:rPr lang="en-US" altLang="en-US" sz="3200" b="1" dirty="0"/>
              <a:t>FWS</a:t>
            </a:r>
            <a:r>
              <a:rPr lang="en-US" altLang="en-US" sz="3200" dirty="0"/>
              <a:t> </a:t>
            </a:r>
          </a:p>
          <a:p>
            <a:pPr>
              <a:defRPr/>
            </a:pPr>
            <a:r>
              <a:rPr lang="en-US" altLang="en-US" dirty="0"/>
              <a:t>Obtain sufficient water and water rights</a:t>
            </a:r>
          </a:p>
          <a:p>
            <a:pPr>
              <a:defRPr/>
            </a:pPr>
            <a:r>
              <a:rPr lang="en-US" altLang="en-US" dirty="0"/>
              <a:t>Secure water rights under State law</a:t>
            </a:r>
          </a:p>
          <a:p>
            <a:pPr>
              <a:defRPr/>
            </a:pPr>
            <a:r>
              <a:rPr lang="en-US" altLang="en-US" dirty="0"/>
              <a:t>Assert and protect Federal interests in water, as necessary</a:t>
            </a:r>
          </a:p>
          <a:p>
            <a:pPr marL="0" indent="0">
              <a:buNone/>
              <a:defRPr/>
            </a:pPr>
            <a:r>
              <a:rPr lang="en-US" altLang="en-US" b="1" dirty="0"/>
              <a:t>DNR</a:t>
            </a:r>
            <a:r>
              <a:rPr lang="en-US" altLang="en-US" sz="2700" b="1" dirty="0"/>
              <a:t> </a:t>
            </a:r>
          </a:p>
          <a:p>
            <a:pPr>
              <a:defRPr/>
            </a:pPr>
            <a:r>
              <a:rPr lang="en-US" altLang="en-US" dirty="0"/>
              <a:t>Assure state interests within water for the public</a:t>
            </a:r>
          </a:p>
          <a:p>
            <a:pPr>
              <a:defRPr/>
            </a:pPr>
            <a:r>
              <a:rPr lang="en-US" altLang="en-US" dirty="0"/>
              <a:t>Neutral in determination of a reservation decision</a:t>
            </a:r>
          </a:p>
          <a:p>
            <a:pPr>
              <a:defRPr/>
            </a:pPr>
            <a:endParaRPr lang="en-US" altLang="en-US" dirty="0"/>
          </a:p>
          <a:p>
            <a:pPr lvl="2">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228600"/>
            <a:ext cx="7340600" cy="1143000"/>
          </a:xfrm>
        </p:spPr>
        <p:txBody>
          <a:bodyPr/>
          <a:lstStyle/>
          <a:p>
            <a:pPr algn="ctr" eaLnBrk="1" hangingPunct="1"/>
            <a:r>
              <a:rPr lang="en-US" altLang="en-US" sz="3600"/>
              <a:t>Reservation of Water Purposes</a:t>
            </a:r>
            <a:br>
              <a:rPr lang="en-US" altLang="en-US" sz="3600"/>
            </a:br>
            <a:r>
              <a:rPr lang="en-US" altLang="en-US" sz="2000"/>
              <a:t>AS 46.15.145 (a)(1)</a:t>
            </a:r>
          </a:p>
        </p:txBody>
      </p:sp>
      <p:sp>
        <p:nvSpPr>
          <p:cNvPr id="122883" name="Rectangle 3"/>
          <p:cNvSpPr>
            <a:spLocks noGrp="1" noChangeArrowheads="1"/>
          </p:cNvSpPr>
          <p:nvPr>
            <p:ph type="body" idx="1"/>
          </p:nvPr>
        </p:nvSpPr>
        <p:spPr>
          <a:xfrm>
            <a:off x="762000" y="2057401"/>
            <a:ext cx="7772400" cy="4530725"/>
          </a:xfrm>
        </p:spPr>
        <p:txBody>
          <a:bodyPr/>
          <a:lstStyle/>
          <a:p>
            <a:pPr eaLnBrk="1" hangingPunct="1"/>
            <a:r>
              <a:rPr lang="en-US" altLang="en-US"/>
              <a:t>Protect fish and wildlife</a:t>
            </a:r>
          </a:p>
          <a:p>
            <a:pPr lvl="2" eaLnBrk="1" hangingPunct="1"/>
            <a:r>
              <a:rPr lang="en-US" altLang="en-US"/>
              <a:t>Habitat, propagation, and migration</a:t>
            </a:r>
          </a:p>
          <a:p>
            <a:pPr eaLnBrk="1" hangingPunct="1"/>
            <a:r>
              <a:rPr lang="en-US" altLang="en-US"/>
              <a:t>Recreation</a:t>
            </a:r>
          </a:p>
          <a:p>
            <a:pPr lvl="2" eaLnBrk="1" hangingPunct="1"/>
            <a:r>
              <a:rPr lang="en-US" altLang="en-US"/>
              <a:t>Swimming, fishing, hunting, natural values, etc.</a:t>
            </a:r>
          </a:p>
          <a:p>
            <a:pPr eaLnBrk="1" hangingPunct="1"/>
            <a:r>
              <a:rPr lang="en-US" altLang="en-US"/>
              <a:t>Navigation/Transportation</a:t>
            </a:r>
          </a:p>
          <a:p>
            <a:pPr lvl="2" eaLnBrk="1" hangingPunct="1"/>
            <a:r>
              <a:rPr lang="en-US" altLang="en-US"/>
              <a:t>Sufficient quantity for boats, floatplanes, etc.</a:t>
            </a:r>
          </a:p>
          <a:p>
            <a:pPr eaLnBrk="1" hangingPunct="1"/>
            <a:r>
              <a:rPr lang="en-US" altLang="en-US"/>
              <a:t>Water quality</a:t>
            </a:r>
          </a:p>
          <a:p>
            <a:pPr lvl="2" eaLnBrk="1" hangingPunct="1"/>
            <a:r>
              <a:rPr lang="en-US" altLang="en-US"/>
              <a:t>Sanitary and water quality reasons</a:t>
            </a:r>
          </a:p>
          <a:p>
            <a:pPr lvl="1" eaLnBrk="1" hangingPunct="1"/>
            <a:endParaRPr lang="en-US" alt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88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Agency’s Water Right Process Goals</a:t>
            </a:r>
          </a:p>
        </p:txBody>
      </p:sp>
      <p:sp>
        <p:nvSpPr>
          <p:cNvPr id="19459" name="Content Placeholder 2"/>
          <p:cNvSpPr>
            <a:spLocks noGrp="1"/>
          </p:cNvSpPr>
          <p:nvPr>
            <p:ph idx="1"/>
          </p:nvPr>
        </p:nvSpPr>
        <p:spPr>
          <a:xfrm>
            <a:off x="228600" y="1600200"/>
            <a:ext cx="8763000" cy="5257800"/>
          </a:xfrm>
          <a:extLst/>
        </p:spPr>
        <p:txBody>
          <a:bodyPr numCol="2"/>
          <a:lstStyle/>
          <a:p>
            <a:pPr>
              <a:defRPr/>
            </a:pPr>
            <a:r>
              <a:rPr lang="en-US" altLang="en-US" dirty="0"/>
              <a:t>FWS</a:t>
            </a:r>
          </a:p>
          <a:p>
            <a:pPr lvl="1">
              <a:defRPr/>
            </a:pPr>
            <a:r>
              <a:rPr lang="en-US" altLang="en-US" sz="2000" dirty="0"/>
              <a:t>Maintenance of: </a:t>
            </a:r>
          </a:p>
          <a:p>
            <a:pPr lvl="2">
              <a:defRPr/>
            </a:pPr>
            <a:r>
              <a:rPr lang="en-US" altLang="en-US" sz="2000" dirty="0"/>
              <a:t>natural diversity of species and habitat (ANILCA)</a:t>
            </a:r>
          </a:p>
          <a:p>
            <a:pPr lvl="2">
              <a:defRPr/>
            </a:pPr>
            <a:r>
              <a:rPr lang="en-US" altLang="en-US" sz="2000" dirty="0"/>
              <a:t>natural timing and magnitude of flow</a:t>
            </a:r>
          </a:p>
          <a:p>
            <a:pPr lvl="2">
              <a:defRPr/>
            </a:pPr>
            <a:r>
              <a:rPr lang="en-US" altLang="en-US" sz="2000" dirty="0"/>
              <a:t>flows for important life stages and channel form and function</a:t>
            </a:r>
          </a:p>
          <a:p>
            <a:pPr>
              <a:defRPr/>
            </a:pPr>
            <a:endParaRPr lang="en-US" altLang="en-US" dirty="0"/>
          </a:p>
          <a:p>
            <a:pPr>
              <a:defRPr/>
            </a:pPr>
            <a:endParaRPr lang="en-US" altLang="en-US" dirty="0"/>
          </a:p>
          <a:p>
            <a:pPr marL="0" indent="0">
              <a:buNone/>
              <a:defRPr/>
            </a:pPr>
            <a:endParaRPr lang="en-US" altLang="en-US" dirty="0"/>
          </a:p>
          <a:p>
            <a:pPr marL="0" indent="0">
              <a:buNone/>
              <a:defRPr/>
            </a:pPr>
            <a:endParaRPr lang="en-US" altLang="en-US" dirty="0"/>
          </a:p>
          <a:p>
            <a:pPr>
              <a:defRPr/>
            </a:pPr>
            <a:r>
              <a:rPr lang="en-US" altLang="en-US" dirty="0"/>
              <a:t>DNR</a:t>
            </a:r>
          </a:p>
          <a:p>
            <a:pPr lvl="1">
              <a:defRPr/>
            </a:pPr>
            <a:r>
              <a:rPr lang="en-US" altLang="en-US" sz="2000" dirty="0"/>
              <a:t>Reserved to the people for common use and is subject to appropriation and beneficial use…</a:t>
            </a:r>
          </a:p>
          <a:p>
            <a:pPr lvl="2">
              <a:defRPr/>
            </a:pPr>
            <a:r>
              <a:rPr lang="en-US" altLang="en-US" sz="2000" dirty="0"/>
              <a:t>Adjudication process assures:</a:t>
            </a:r>
          </a:p>
          <a:p>
            <a:pPr lvl="3">
              <a:defRPr/>
            </a:pPr>
            <a:r>
              <a:rPr lang="en-US" altLang="en-US" sz="1600" dirty="0"/>
              <a:t>water is allocated in a reasonable and consistent manner based in part by public interest criteria</a:t>
            </a:r>
          </a:p>
          <a:p>
            <a:pPr lvl="3">
              <a:defRPr/>
            </a:pPr>
            <a:r>
              <a:rPr lang="en-US" altLang="en-US" sz="1600" dirty="0"/>
              <a:t>Determination of the validity and amounts of a water right.</a:t>
            </a:r>
          </a:p>
          <a:p>
            <a:pPr lvl="4">
              <a:defRPr/>
            </a:pPr>
            <a:r>
              <a:rPr lang="en-US" altLang="en-US" sz="1600" dirty="0"/>
              <a:t>Including conflicting claims among competing applications.</a:t>
            </a:r>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4489</TotalTime>
  <Words>1753</Words>
  <Application>Microsoft Office PowerPoint</Application>
  <PresentationFormat>On-screen Show (4:3)</PresentationFormat>
  <Paragraphs>532</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Layers</vt:lpstr>
      <vt:lpstr>Protection  of surface waters through the State of Alaska on  Alaska Refuges </vt:lpstr>
      <vt:lpstr>Statutory Mandates for Refuges</vt:lpstr>
      <vt:lpstr>Water &amp; Law Factors on  Alaska Refuges</vt:lpstr>
      <vt:lpstr>Agency Mission Statements:  Conflicts &amp; Similarities</vt:lpstr>
      <vt:lpstr>Mission Statements:  Conflicts &amp; Similarities cont…</vt:lpstr>
      <vt:lpstr>Mission Statements:  Conflicts &amp; Similarities cont…</vt:lpstr>
      <vt:lpstr>Agency’s Water Right Policy</vt:lpstr>
      <vt:lpstr>Reservation of Water Purposes AS 46.15.145 (a)(1)</vt:lpstr>
      <vt:lpstr>Agency’s Water Right Process Goals</vt:lpstr>
      <vt:lpstr>Why the Uganik River? </vt:lpstr>
      <vt:lpstr>Uganik River History &amp; Importance</vt:lpstr>
      <vt:lpstr>Slide 12</vt:lpstr>
      <vt:lpstr>Slide 13</vt:lpstr>
      <vt:lpstr>Uganik River</vt:lpstr>
      <vt:lpstr>Slide 15</vt:lpstr>
      <vt:lpstr>Uganik River Reservation Timeline </vt:lpstr>
      <vt:lpstr>Considerations in Flow Discussions</vt:lpstr>
      <vt:lpstr>Uganik Reservation Discussion</vt:lpstr>
      <vt:lpstr>Certificated Flows </vt:lpstr>
      <vt:lpstr>DNR Criteria</vt:lpstr>
      <vt:lpstr>Changed Perspectives</vt:lpstr>
      <vt:lpstr>Changed Perspectives Results</vt:lpstr>
      <vt:lpstr>Adjudication Results – Goals met? </vt:lpstr>
      <vt:lpstr>Lessons Learned</vt:lpstr>
      <vt:lpstr>The End!</vt:lpstr>
    </vt:vector>
  </TitlesOfParts>
  <Company>USFWS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Flanagan, Cathleen</dc:creator>
  <cp:lastModifiedBy>Lin Fehlmann</cp:lastModifiedBy>
  <cp:revision>151</cp:revision>
  <cp:lastPrinted>2016-07-20T23:57:15Z</cp:lastPrinted>
  <dcterms:created xsi:type="dcterms:W3CDTF">2004-05-03T18:06:23Z</dcterms:created>
  <dcterms:modified xsi:type="dcterms:W3CDTF">2016-08-17T17:48:52Z</dcterms:modified>
</cp:coreProperties>
</file>