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9" r:id="rId2"/>
  </p:sldMasterIdLst>
  <p:notesMasterIdLst>
    <p:notesMasterId r:id="rId32"/>
  </p:notesMasterIdLst>
  <p:handoutMasterIdLst>
    <p:handoutMasterId r:id="rId33"/>
  </p:handoutMasterIdLst>
  <p:sldIdLst>
    <p:sldId id="256" r:id="rId3"/>
    <p:sldId id="296" r:id="rId4"/>
    <p:sldId id="257" r:id="rId5"/>
    <p:sldId id="302" r:id="rId6"/>
    <p:sldId id="258" r:id="rId7"/>
    <p:sldId id="275" r:id="rId8"/>
    <p:sldId id="295" r:id="rId9"/>
    <p:sldId id="283" r:id="rId10"/>
    <p:sldId id="259" r:id="rId11"/>
    <p:sldId id="281" r:id="rId12"/>
    <p:sldId id="279" r:id="rId13"/>
    <p:sldId id="278" r:id="rId14"/>
    <p:sldId id="297" r:id="rId15"/>
    <p:sldId id="284" r:id="rId16"/>
    <p:sldId id="282" r:id="rId17"/>
    <p:sldId id="271" r:id="rId18"/>
    <p:sldId id="291" r:id="rId19"/>
    <p:sldId id="263" r:id="rId20"/>
    <p:sldId id="293" r:id="rId21"/>
    <p:sldId id="264" r:id="rId22"/>
    <p:sldId id="265" r:id="rId23"/>
    <p:sldId id="298" r:id="rId24"/>
    <p:sldId id="266" r:id="rId25"/>
    <p:sldId id="290" r:id="rId26"/>
    <p:sldId id="280" r:id="rId27"/>
    <p:sldId id="267" r:id="rId28"/>
    <p:sldId id="303" r:id="rId29"/>
    <p:sldId id="301" r:id="rId30"/>
    <p:sldId id="300" r:id="rId31"/>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3300"/>
    <a:srgbClr val="FF6600"/>
    <a:srgbClr val="660033"/>
    <a:srgbClr val="00CCFF"/>
    <a:srgbClr val="CCECFF"/>
    <a:srgbClr val="23491D"/>
    <a:srgbClr val="CCFF99"/>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34613" autoAdjust="0"/>
    <p:restoredTop sz="86455" autoAdjust="0"/>
  </p:normalViewPr>
  <p:slideViewPr>
    <p:cSldViewPr>
      <p:cViewPr>
        <p:scale>
          <a:sx n="100" d="100"/>
          <a:sy n="100" d="100"/>
        </p:scale>
        <p:origin x="-696" y="-720"/>
      </p:cViewPr>
      <p:guideLst>
        <p:guide orient="horz" pos="2160"/>
        <p:guide pos="2880"/>
      </p:guideLst>
    </p:cSldViewPr>
  </p:slideViewPr>
  <p:outlineViewPr>
    <p:cViewPr>
      <p:scale>
        <a:sx n="33" d="100"/>
        <a:sy n="33" d="100"/>
      </p:scale>
      <p:origin x="0" y="-19416"/>
    </p:cViewPr>
  </p:outlineViewPr>
  <p:notesTextViewPr>
    <p:cViewPr>
      <p:scale>
        <a:sx n="100" d="100"/>
        <a:sy n="100" d="100"/>
      </p:scale>
      <p:origin x="0" y="0"/>
    </p:cViewPr>
  </p:notesTextViewPr>
  <p:sorterViewPr>
    <p:cViewPr>
      <p:scale>
        <a:sx n="66" d="100"/>
        <a:sy n="66" d="100"/>
      </p:scale>
      <p:origin x="0" y="-2184"/>
    </p:cViewPr>
  </p:sorterViewPr>
  <p:notesViewPr>
    <p:cSldViewPr>
      <p:cViewPr varScale="1">
        <p:scale>
          <a:sx n="68" d="100"/>
          <a:sy n="68" d="100"/>
        </p:scale>
        <p:origin x="1978" y="8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lvl1pPr defTabSz="931863">
              <a:defRPr sz="1200">
                <a:latin typeface="Times New Roman" pitchFamily="18" charset="0"/>
              </a:defRPr>
            </a:lvl1pPr>
          </a:lstStyle>
          <a:p>
            <a:pPr>
              <a:defRPr/>
            </a:pPr>
            <a:endParaRPr lang="en-US" dirty="0"/>
          </a:p>
        </p:txBody>
      </p:sp>
      <p:sp>
        <p:nvSpPr>
          <p:cNvPr id="21507" name="Rectangle 3"/>
          <p:cNvSpPr>
            <a:spLocks noGrp="1" noChangeArrowheads="1"/>
          </p:cNvSpPr>
          <p:nvPr>
            <p:ph type="dt" sz="quarter" idx="1"/>
          </p:nvPr>
        </p:nvSpPr>
        <p:spPr bwMode="auto">
          <a:xfrm>
            <a:off x="3965575" y="0"/>
            <a:ext cx="3032125" cy="461963"/>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lvl1pPr algn="r" defTabSz="931863">
              <a:defRPr sz="1200">
                <a:latin typeface="Times New Roman" pitchFamily="18" charset="0"/>
              </a:defRPr>
            </a:lvl1pPr>
          </a:lstStyle>
          <a:p>
            <a:pPr>
              <a:defRPr/>
            </a:pPr>
            <a:r>
              <a:rPr lang="en-US" smtClean="0"/>
              <a:t>10-26-16</a:t>
            </a:r>
            <a:endParaRPr lang="en-US" dirty="0"/>
          </a:p>
        </p:txBody>
      </p:sp>
      <p:sp>
        <p:nvSpPr>
          <p:cNvPr id="21508" name="Rectangle 4"/>
          <p:cNvSpPr>
            <a:spLocks noGrp="1" noChangeArrowheads="1"/>
          </p:cNvSpPr>
          <p:nvPr>
            <p:ph type="ftr" sz="quarter" idx="2"/>
          </p:nvPr>
        </p:nvSpPr>
        <p:spPr bwMode="auto">
          <a:xfrm>
            <a:off x="0" y="8821738"/>
            <a:ext cx="3032125" cy="461962"/>
          </a:xfrm>
          <a:prstGeom prst="rect">
            <a:avLst/>
          </a:prstGeom>
          <a:noFill/>
          <a:ln w="9525">
            <a:noFill/>
            <a:miter lim="800000"/>
            <a:headEnd/>
            <a:tailEnd/>
          </a:ln>
          <a:effectLst/>
        </p:spPr>
        <p:txBody>
          <a:bodyPr vert="horz" wrap="square" lIns="93169" tIns="46585" rIns="93169" bIns="46585" numCol="1" anchor="b" anchorCtr="0" compatLnSpc="1">
            <a:prstTxWarp prst="textNoShape">
              <a:avLst/>
            </a:prstTxWarp>
          </a:bodyPr>
          <a:lstStyle>
            <a:lvl1pPr defTabSz="931863">
              <a:defRPr sz="1200">
                <a:latin typeface="Times New Roman" pitchFamily="18" charset="0"/>
              </a:defRPr>
            </a:lvl1pPr>
          </a:lstStyle>
          <a:p>
            <a:pPr>
              <a:defRPr/>
            </a:pPr>
            <a:endParaRPr lang="en-US" dirty="0"/>
          </a:p>
        </p:txBody>
      </p:sp>
      <p:sp>
        <p:nvSpPr>
          <p:cNvPr id="21509" name="Rectangle 5"/>
          <p:cNvSpPr>
            <a:spLocks noGrp="1" noChangeArrowheads="1"/>
          </p:cNvSpPr>
          <p:nvPr>
            <p:ph type="sldNum" sz="quarter" idx="3"/>
          </p:nvPr>
        </p:nvSpPr>
        <p:spPr bwMode="auto">
          <a:xfrm>
            <a:off x="3965575" y="8821738"/>
            <a:ext cx="3032125" cy="461962"/>
          </a:xfrm>
          <a:prstGeom prst="rect">
            <a:avLst/>
          </a:prstGeom>
          <a:noFill/>
          <a:ln w="9525">
            <a:noFill/>
            <a:miter lim="800000"/>
            <a:headEnd/>
            <a:tailEnd/>
          </a:ln>
          <a:effectLst/>
        </p:spPr>
        <p:txBody>
          <a:bodyPr vert="horz" wrap="square" lIns="93169" tIns="46585" rIns="93169" bIns="46585" numCol="1" anchor="b" anchorCtr="0" compatLnSpc="1">
            <a:prstTxWarp prst="textNoShape">
              <a:avLst/>
            </a:prstTxWarp>
          </a:bodyPr>
          <a:lstStyle>
            <a:lvl1pPr algn="r" defTabSz="931863">
              <a:defRPr sz="1200">
                <a:latin typeface="Times New Roman" pitchFamily="18" charset="0"/>
              </a:defRPr>
            </a:lvl1pPr>
          </a:lstStyle>
          <a:p>
            <a:pPr>
              <a:defRPr/>
            </a:pPr>
            <a:fld id="{083569A7-CC87-48FF-B21D-C920157B33F6}" type="slidenum">
              <a:rPr lang="en-US"/>
              <a:pPr>
                <a:defRPr/>
              </a:pPr>
              <a:t>‹#›</a:t>
            </a:fld>
            <a:endParaRPr lang="en-US" dirty="0"/>
          </a:p>
        </p:txBody>
      </p:sp>
    </p:spTree>
    <p:extLst>
      <p:ext uri="{BB962C8B-B14F-4D97-AF65-F5344CB8AC3E}">
        <p14:creationId xmlns:p14="http://schemas.microsoft.com/office/powerpoint/2010/main" val="2814904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lvl1pPr defTabSz="931863">
              <a:defRPr sz="1200">
                <a:latin typeface="Times New Roman" pitchFamily="18" charset="0"/>
              </a:defRPr>
            </a:lvl1pPr>
          </a:lstStyle>
          <a:p>
            <a:pPr>
              <a:defRPr/>
            </a:pPr>
            <a:endParaRPr lang="en-US" dirty="0"/>
          </a:p>
        </p:txBody>
      </p:sp>
      <p:sp>
        <p:nvSpPr>
          <p:cNvPr id="3075" name="Rectangle 3"/>
          <p:cNvSpPr>
            <a:spLocks noGrp="1" noChangeArrowheads="1"/>
          </p:cNvSpPr>
          <p:nvPr>
            <p:ph type="dt" idx="1"/>
          </p:nvPr>
        </p:nvSpPr>
        <p:spPr bwMode="auto">
          <a:xfrm>
            <a:off x="3965575" y="0"/>
            <a:ext cx="3032125" cy="461963"/>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lvl1pPr algn="r" defTabSz="931863">
              <a:defRPr sz="1200">
                <a:latin typeface="Times New Roman" pitchFamily="18" charset="0"/>
              </a:defRPr>
            </a:lvl1pPr>
          </a:lstStyle>
          <a:p>
            <a:pPr>
              <a:defRPr/>
            </a:pPr>
            <a:r>
              <a:rPr lang="en-US" smtClean="0"/>
              <a:t>10-26-16</a:t>
            </a:r>
            <a:endParaRPr lang="en-US" dirty="0"/>
          </a:p>
        </p:txBody>
      </p:sp>
      <p:sp>
        <p:nvSpPr>
          <p:cNvPr id="30724" name="Rectangle 4"/>
          <p:cNvSpPr>
            <a:spLocks noGrp="1" noRot="1" noChangeAspect="1" noChangeArrowheads="1" noTextEdit="1"/>
          </p:cNvSpPr>
          <p:nvPr>
            <p:ph type="sldImg" idx="2"/>
          </p:nvPr>
        </p:nvSpPr>
        <p:spPr bwMode="auto">
          <a:xfrm>
            <a:off x="1177925" y="698500"/>
            <a:ext cx="4641850"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08488"/>
            <a:ext cx="5130800" cy="4176712"/>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1738"/>
            <a:ext cx="3032125" cy="461962"/>
          </a:xfrm>
          <a:prstGeom prst="rect">
            <a:avLst/>
          </a:prstGeom>
          <a:noFill/>
          <a:ln w="9525">
            <a:noFill/>
            <a:miter lim="800000"/>
            <a:headEnd/>
            <a:tailEnd/>
          </a:ln>
          <a:effectLst/>
        </p:spPr>
        <p:txBody>
          <a:bodyPr vert="horz" wrap="square" lIns="93169" tIns="46585" rIns="93169" bIns="46585" numCol="1" anchor="b" anchorCtr="0" compatLnSpc="1">
            <a:prstTxWarp prst="textNoShape">
              <a:avLst/>
            </a:prstTxWarp>
          </a:bodyPr>
          <a:lstStyle>
            <a:lvl1pPr defTabSz="931863">
              <a:defRPr sz="1200">
                <a:latin typeface="Times New Roman"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965575" y="8821738"/>
            <a:ext cx="3032125" cy="461962"/>
          </a:xfrm>
          <a:prstGeom prst="rect">
            <a:avLst/>
          </a:prstGeom>
          <a:noFill/>
          <a:ln w="9525">
            <a:noFill/>
            <a:miter lim="800000"/>
            <a:headEnd/>
            <a:tailEnd/>
          </a:ln>
          <a:effectLst/>
        </p:spPr>
        <p:txBody>
          <a:bodyPr vert="horz" wrap="square" lIns="93169" tIns="46585" rIns="93169" bIns="46585" numCol="1" anchor="b" anchorCtr="0" compatLnSpc="1">
            <a:prstTxWarp prst="textNoShape">
              <a:avLst/>
            </a:prstTxWarp>
          </a:bodyPr>
          <a:lstStyle>
            <a:lvl1pPr algn="r" defTabSz="931863">
              <a:defRPr sz="1200">
                <a:latin typeface="Times New Roman" pitchFamily="18" charset="0"/>
              </a:defRPr>
            </a:lvl1pPr>
          </a:lstStyle>
          <a:p>
            <a:pPr>
              <a:defRPr/>
            </a:pPr>
            <a:fld id="{93098814-0A22-4840-BAD4-F72B4306D610}" type="slidenum">
              <a:rPr lang="en-US"/>
              <a:pPr>
                <a:defRPr/>
              </a:pPr>
              <a:t>‹#›</a:t>
            </a:fld>
            <a:endParaRPr lang="en-US" dirty="0"/>
          </a:p>
        </p:txBody>
      </p:sp>
    </p:spTree>
    <p:extLst>
      <p:ext uri="{BB962C8B-B14F-4D97-AF65-F5344CB8AC3E}">
        <p14:creationId xmlns:p14="http://schemas.microsoft.com/office/powerpoint/2010/main" val="41114049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nr.alaska.gov/mlw/mapguide/wr_intro.cf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nr.alaska.gov/welt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nr.alaska.gov/wel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BD13FD4-E8D8-4198-9A61-7BEC3B93735D}" type="slidenum">
              <a:rPr lang="en-US" smtClean="0"/>
              <a:pPr/>
              <a:t>1</a:t>
            </a:fld>
            <a:endParaRPr lang="en-US" dirty="0" smtClean="0"/>
          </a:p>
        </p:txBody>
      </p:sp>
      <p:sp>
        <p:nvSpPr>
          <p:cNvPr id="31747" name="Rectangle 2"/>
          <p:cNvSpPr>
            <a:spLocks noGrp="1" noRot="1" noChangeAspect="1" noChangeArrowheads="1" noTextEdit="1"/>
          </p:cNvSpPr>
          <p:nvPr>
            <p:ph type="sldImg"/>
          </p:nvPr>
        </p:nvSpPr>
        <p:spPr>
          <a:xfrm>
            <a:off x="984250" y="-82550"/>
            <a:ext cx="4877321" cy="3657600"/>
          </a:xfrm>
          <a:ln/>
        </p:spPr>
      </p:sp>
      <p:sp>
        <p:nvSpPr>
          <p:cNvPr id="31748" name="Rectangle 3"/>
          <p:cNvSpPr>
            <a:spLocks noGrp="1" noChangeArrowheads="1"/>
          </p:cNvSpPr>
          <p:nvPr>
            <p:ph type="body" idx="1"/>
          </p:nvPr>
        </p:nvSpPr>
        <p:spPr>
          <a:xfrm>
            <a:off x="298450" y="3575050"/>
            <a:ext cx="6400801" cy="5562600"/>
          </a:xfrm>
          <a:noFill/>
          <a:ln/>
        </p:spPr>
        <p:txBody>
          <a:bodyPr/>
          <a:lstStyle/>
          <a:p>
            <a:pPr marL="228600" indent="-228600" algn="ctr" eaLnBrk="1" hangingPunct="1">
              <a:lnSpc>
                <a:spcPct val="95000"/>
              </a:lnSpc>
              <a:spcBef>
                <a:spcPct val="10000"/>
              </a:spcBef>
            </a:pPr>
            <a:r>
              <a:rPr lang="en-US" b="1" dirty="0" smtClean="0">
                <a:cs typeface="Times New Roman" pitchFamily="18" charset="0"/>
              </a:rPr>
              <a:t> </a:t>
            </a:r>
            <a:r>
              <a:rPr lang="en-US" sz="1400" b="1" dirty="0" smtClean="0">
                <a:latin typeface="Arial" charset="0"/>
                <a:cs typeface="Times New Roman" pitchFamily="18" charset="0"/>
              </a:rPr>
              <a:t>WATER RIGHTS AND LAND TENURE </a:t>
            </a:r>
            <a:r>
              <a:rPr lang="en-US" sz="1400" b="1" dirty="0" smtClean="0">
                <a:cs typeface="Times New Roman" pitchFamily="18" charset="0"/>
              </a:rPr>
              <a:t>–</a:t>
            </a:r>
            <a:r>
              <a:rPr lang="en-US" sz="1400" b="1" dirty="0" smtClean="0">
                <a:latin typeface="Arial" charset="0"/>
                <a:cs typeface="Times New Roman" pitchFamily="18" charset="0"/>
              </a:rPr>
              <a:t> ALASKA</a:t>
            </a:r>
          </a:p>
          <a:p>
            <a:pPr marL="228600" indent="-228600" algn="ctr" eaLnBrk="1" hangingPunct="1">
              <a:lnSpc>
                <a:spcPct val="95000"/>
              </a:lnSpc>
              <a:spcBef>
                <a:spcPct val="10000"/>
              </a:spcBef>
            </a:pPr>
            <a:r>
              <a:rPr lang="en-US" sz="1100" b="1" dirty="0" smtClean="0">
                <a:latin typeface="Arial" charset="0"/>
                <a:cs typeface="Times New Roman" pitchFamily="18" charset="0"/>
              </a:rPr>
              <a:t>(purchases, donations, exchanges, disposals, direct sales, conservation easements)</a:t>
            </a:r>
            <a:endParaRPr lang="en-US" sz="1100" dirty="0" smtClean="0">
              <a:latin typeface="Arial" charset="0"/>
              <a:cs typeface="Times New Roman" pitchFamily="18" charset="0"/>
            </a:endParaRPr>
          </a:p>
          <a:p>
            <a:pPr marL="228600" indent="-228600" eaLnBrk="1" hangingPunct="1">
              <a:lnSpc>
                <a:spcPct val="95000"/>
              </a:lnSpc>
              <a:spcBef>
                <a:spcPct val="10000"/>
              </a:spcBef>
              <a:buFont typeface="Wingdings" pitchFamily="2" charset="2"/>
              <a:buNone/>
            </a:pPr>
            <a:r>
              <a:rPr lang="en-US" sz="1100" b="1" u="sng" dirty="0" smtClean="0">
                <a:latin typeface="Arial" charset="0"/>
                <a:cs typeface="Times New Roman" pitchFamily="18" charset="0"/>
              </a:rPr>
              <a:t>Attachments for this session:</a:t>
            </a:r>
          </a:p>
          <a:p>
            <a:pPr marL="228600" indent="-228600" eaLnBrk="1" hangingPunct="1">
              <a:lnSpc>
                <a:spcPct val="95000"/>
              </a:lnSpc>
              <a:spcBef>
                <a:spcPct val="10000"/>
              </a:spcBef>
            </a:pPr>
            <a:r>
              <a:rPr lang="en-US" sz="1100" i="1" dirty="0" smtClean="0">
                <a:latin typeface="Arial" pitchFamily="34" charset="0"/>
                <a:cs typeface="Arial" pitchFamily="34" charset="0"/>
              </a:rPr>
              <a:t>Alaska State Guidance</a:t>
            </a:r>
            <a:r>
              <a:rPr lang="en-US" sz="1100" dirty="0" smtClean="0">
                <a:latin typeface="Arial" pitchFamily="34" charset="0"/>
                <a:cs typeface="Arial" pitchFamily="34" charset="0"/>
              </a:rPr>
              <a:t>:</a:t>
            </a:r>
          </a:p>
          <a:p>
            <a:pPr marL="228600" indent="-228600" eaLnBrk="1" hangingPunct="1">
              <a:lnSpc>
                <a:spcPct val="95000"/>
              </a:lnSpc>
              <a:spcBef>
                <a:spcPct val="10000"/>
              </a:spcBef>
              <a:buFont typeface="+mj-lt"/>
              <a:buAutoNum type="arabicPeriod"/>
            </a:pPr>
            <a:r>
              <a:rPr lang="en-US" sz="1050" dirty="0" smtClean="0">
                <a:latin typeface="Arial" pitchFamily="34" charset="0"/>
                <a:cs typeface="Arial" pitchFamily="34" charset="0"/>
              </a:rPr>
              <a:t>Alaska Statutes – Change of Ownership of Water Rights</a:t>
            </a:r>
          </a:p>
          <a:p>
            <a:pPr marL="228600" indent="-228600" eaLnBrk="1" hangingPunct="1">
              <a:lnSpc>
                <a:spcPct val="95000"/>
              </a:lnSpc>
              <a:spcBef>
                <a:spcPct val="10000"/>
              </a:spcBef>
              <a:buFont typeface="+mj-lt"/>
              <a:buAutoNum type="arabicPeriod"/>
            </a:pPr>
            <a:r>
              <a:rPr lang="en-US" sz="1050" dirty="0" smtClean="0">
                <a:latin typeface="Arial" pitchFamily="34" charset="0"/>
                <a:cs typeface="Arial" pitchFamily="34" charset="0"/>
              </a:rPr>
              <a:t>DNR form:  Transfer of Ownership</a:t>
            </a:r>
          </a:p>
          <a:p>
            <a:pPr marL="228600" indent="-228600" eaLnBrk="1" hangingPunct="1">
              <a:lnSpc>
                <a:spcPct val="95000"/>
              </a:lnSpc>
              <a:spcBef>
                <a:spcPct val="10000"/>
              </a:spcBef>
            </a:pPr>
            <a:r>
              <a:rPr lang="en-US" sz="1100" i="1" dirty="0" smtClean="0">
                <a:latin typeface="Arial" pitchFamily="34" charset="0"/>
                <a:cs typeface="Arial" pitchFamily="34" charset="0"/>
              </a:rPr>
              <a:t>Overall Federal Guidance:</a:t>
            </a:r>
          </a:p>
          <a:p>
            <a:pPr marL="228600" indent="-228600" eaLnBrk="1" hangingPunct="1">
              <a:lnSpc>
                <a:spcPct val="95000"/>
              </a:lnSpc>
              <a:spcBef>
                <a:spcPct val="10000"/>
              </a:spcBef>
              <a:buFont typeface="+mj-lt"/>
              <a:buAutoNum type="arabicPeriod" startAt="3"/>
            </a:pPr>
            <a:r>
              <a:rPr lang="en-US" sz="1050" dirty="0" smtClean="0">
                <a:latin typeface="Arial" pitchFamily="34" charset="0"/>
                <a:cs typeface="Arial" pitchFamily="34" charset="0"/>
              </a:rPr>
              <a:t>Sec 1302 of ANILCA – Acquisition Authorization</a:t>
            </a:r>
          </a:p>
          <a:p>
            <a:pPr marL="228600" indent="-228600" eaLnBrk="1" hangingPunct="1">
              <a:lnSpc>
                <a:spcPct val="95000"/>
              </a:lnSpc>
              <a:spcBef>
                <a:spcPct val="10000"/>
              </a:spcBef>
            </a:pPr>
            <a:r>
              <a:rPr lang="en-US" sz="1100" i="1" dirty="0" smtClean="0">
                <a:latin typeface="Arial" pitchFamily="34" charset="0"/>
                <a:cs typeface="Arial" pitchFamily="34" charset="0"/>
              </a:rPr>
              <a:t>BLM Guidance:</a:t>
            </a:r>
          </a:p>
          <a:p>
            <a:pPr marL="228600" indent="-228600" eaLnBrk="1" hangingPunct="1">
              <a:lnSpc>
                <a:spcPct val="95000"/>
              </a:lnSpc>
              <a:spcBef>
                <a:spcPct val="10000"/>
              </a:spcBef>
              <a:buFont typeface="+mj-lt"/>
              <a:buAutoNum type="arabicPeriod" startAt="4"/>
            </a:pPr>
            <a:r>
              <a:rPr lang="en-US" sz="1050" dirty="0" smtClean="0">
                <a:latin typeface="Arial" pitchFamily="34" charset="0"/>
                <a:cs typeface="Arial" pitchFamily="34" charset="0"/>
              </a:rPr>
              <a:t>BLM Land Exchange Handbook, H-2200-1</a:t>
            </a:r>
          </a:p>
          <a:p>
            <a:pPr marL="228600" indent="-228600" eaLnBrk="1" hangingPunct="1">
              <a:lnSpc>
                <a:spcPct val="95000"/>
              </a:lnSpc>
              <a:spcBef>
                <a:spcPct val="10000"/>
              </a:spcBef>
              <a:buFont typeface="+mj-lt"/>
              <a:buAutoNum type="arabicPeriod" startAt="4"/>
            </a:pPr>
            <a:r>
              <a:rPr lang="en-US" sz="1050" dirty="0" smtClean="0">
                <a:latin typeface="Arial" pitchFamily="34" charset="0"/>
                <a:cs typeface="Arial" pitchFamily="34" charset="0"/>
              </a:rPr>
              <a:t>Acquisition Process Checklist (BLM AZ)</a:t>
            </a:r>
          </a:p>
          <a:p>
            <a:pPr marL="228600" indent="-228600" eaLnBrk="1" hangingPunct="1">
              <a:lnSpc>
                <a:spcPct val="95000"/>
              </a:lnSpc>
              <a:spcBef>
                <a:spcPct val="10000"/>
              </a:spcBef>
            </a:pPr>
            <a:r>
              <a:rPr lang="en-US" sz="1100" i="1" dirty="0" smtClean="0">
                <a:latin typeface="Arial" pitchFamily="34" charset="0"/>
                <a:cs typeface="Arial" pitchFamily="34" charset="0"/>
              </a:rPr>
              <a:t>Forest Service Guidance</a:t>
            </a:r>
            <a:r>
              <a:rPr lang="en-US" sz="1100" dirty="0" smtClean="0">
                <a:latin typeface="Arial" pitchFamily="34" charset="0"/>
                <a:cs typeface="Arial" pitchFamily="34" charset="0"/>
              </a:rPr>
              <a:t>:</a:t>
            </a:r>
          </a:p>
          <a:p>
            <a:pPr marL="228600" indent="-228600" eaLnBrk="1" hangingPunct="1">
              <a:lnSpc>
                <a:spcPct val="95000"/>
              </a:lnSpc>
              <a:spcBef>
                <a:spcPct val="10000"/>
              </a:spcBef>
              <a:buFont typeface="+mj-lt"/>
              <a:buAutoNum type="arabicPeriod" startAt="6"/>
            </a:pPr>
            <a:r>
              <a:rPr lang="en-US" sz="1050" dirty="0" smtClean="0">
                <a:latin typeface="Arial" pitchFamily="34" charset="0"/>
                <a:cs typeface="Arial" pitchFamily="34" charset="0"/>
              </a:rPr>
              <a:t>FSH 5409.13, Chapter 30 </a:t>
            </a:r>
          </a:p>
          <a:p>
            <a:pPr marL="228600" indent="-228600" eaLnBrk="1" hangingPunct="1">
              <a:lnSpc>
                <a:spcPct val="95000"/>
              </a:lnSpc>
              <a:spcBef>
                <a:spcPct val="10000"/>
              </a:spcBef>
              <a:buFont typeface="+mj-lt"/>
              <a:buAutoNum type="arabicPeriod" startAt="6"/>
            </a:pPr>
            <a:r>
              <a:rPr lang="en-US" sz="1050" dirty="0" smtClean="0">
                <a:latin typeface="Arial" pitchFamily="34" charset="0"/>
                <a:cs typeface="Arial" pitchFamily="34" charset="0"/>
              </a:rPr>
              <a:t>FSH 5409.13, Chapter 32.45</a:t>
            </a:r>
          </a:p>
          <a:p>
            <a:pPr marL="228600" indent="-228600" eaLnBrk="1" hangingPunct="1">
              <a:lnSpc>
                <a:spcPct val="95000"/>
              </a:lnSpc>
              <a:spcBef>
                <a:spcPct val="10000"/>
              </a:spcBef>
              <a:buFont typeface="+mj-lt"/>
              <a:buAutoNum type="arabicPeriod" startAt="6"/>
            </a:pPr>
            <a:r>
              <a:rPr lang="en-US" sz="1050" dirty="0" smtClean="0">
                <a:latin typeface="Arial" pitchFamily="34" charset="0"/>
                <a:cs typeface="Arial" pitchFamily="34" charset="0"/>
              </a:rPr>
              <a:t>Region 3 Acquisition Checklist </a:t>
            </a:r>
          </a:p>
          <a:p>
            <a:pPr marL="228600" indent="-228600" eaLnBrk="1" hangingPunct="1">
              <a:lnSpc>
                <a:spcPct val="95000"/>
              </a:lnSpc>
              <a:spcBef>
                <a:spcPct val="10000"/>
              </a:spcBef>
            </a:pPr>
            <a:r>
              <a:rPr lang="en-US" sz="1100" i="1" dirty="0" smtClean="0">
                <a:latin typeface="Arial" pitchFamily="34" charset="0"/>
                <a:cs typeface="Arial" pitchFamily="34" charset="0"/>
              </a:rPr>
              <a:t>FWS Guidance:</a:t>
            </a:r>
            <a:endParaRPr lang="en-US" sz="1100" dirty="0" smtClean="0">
              <a:latin typeface="Arial" pitchFamily="34" charset="0"/>
              <a:cs typeface="Arial" pitchFamily="34" charset="0"/>
            </a:endParaRPr>
          </a:p>
          <a:p>
            <a:pPr marL="228600" indent="-228600" eaLnBrk="1" hangingPunct="1">
              <a:lnSpc>
                <a:spcPct val="95000"/>
              </a:lnSpc>
              <a:spcBef>
                <a:spcPct val="10000"/>
              </a:spcBef>
              <a:buFont typeface="+mj-lt"/>
              <a:buAutoNum type="arabicPeriod" startAt="9"/>
            </a:pPr>
            <a:r>
              <a:rPr lang="en-US" sz="1050" dirty="0" smtClean="0">
                <a:latin typeface="Arial" pitchFamily="34" charset="0"/>
                <a:cs typeface="Arial" pitchFamily="34" charset="0"/>
              </a:rPr>
              <a:t>403FW3 – Acquisition &amp; Protection</a:t>
            </a:r>
          </a:p>
          <a:p>
            <a:pPr marL="228600" indent="-228600" eaLnBrk="1" hangingPunct="1">
              <a:lnSpc>
                <a:spcPct val="95000"/>
              </a:lnSpc>
              <a:spcBef>
                <a:spcPct val="10000"/>
              </a:spcBef>
              <a:buFont typeface="+mj-lt"/>
              <a:buAutoNum type="arabicPeriod" startAt="9"/>
            </a:pPr>
            <a:r>
              <a:rPr lang="en-US" sz="1050" dirty="0" smtClean="0">
                <a:latin typeface="Arial" pitchFamily="34" charset="0"/>
                <a:cs typeface="Arial" pitchFamily="34" charset="0"/>
              </a:rPr>
              <a:t>WR Determination Procedures</a:t>
            </a:r>
          </a:p>
          <a:p>
            <a:pPr marL="228600" indent="-228600" eaLnBrk="1" hangingPunct="1">
              <a:lnSpc>
                <a:spcPct val="95000"/>
              </a:lnSpc>
              <a:spcBef>
                <a:spcPct val="10000"/>
              </a:spcBef>
              <a:buFont typeface="+mj-lt"/>
              <a:buAutoNum type="arabicPeriod" startAt="9"/>
            </a:pPr>
            <a:r>
              <a:rPr lang="en-US" sz="1050" dirty="0" smtClean="0">
                <a:latin typeface="Arial" pitchFamily="34" charset="0"/>
                <a:cs typeface="Arial" pitchFamily="34" charset="0"/>
              </a:rPr>
              <a:t>WR Determination SOP 2011</a:t>
            </a:r>
          </a:p>
          <a:p>
            <a:pPr marL="228600" indent="-228600" eaLnBrk="1" hangingPunct="1">
              <a:lnSpc>
                <a:spcPct val="95000"/>
              </a:lnSpc>
              <a:spcBef>
                <a:spcPct val="10000"/>
              </a:spcBef>
              <a:buFont typeface="+mj-lt"/>
              <a:buAutoNum type="arabicPeriod" startAt="9"/>
            </a:pPr>
            <a:r>
              <a:rPr lang="en-US" sz="1050" dirty="0" smtClean="0">
                <a:latin typeface="Arial" pitchFamily="34" charset="0"/>
                <a:cs typeface="Arial" pitchFamily="34" charset="0"/>
              </a:rPr>
              <a:t>Example WR Determination Checklist</a:t>
            </a:r>
          </a:p>
          <a:p>
            <a:pPr marL="228600" indent="-228600" eaLnBrk="1" hangingPunct="1">
              <a:lnSpc>
                <a:spcPct val="95000"/>
              </a:lnSpc>
              <a:spcBef>
                <a:spcPct val="10000"/>
              </a:spcBef>
            </a:pPr>
            <a:r>
              <a:rPr lang="en-US" sz="1100" i="1" dirty="0" smtClean="0">
                <a:latin typeface="Arial" pitchFamily="34" charset="0"/>
                <a:cs typeface="Arial" pitchFamily="34" charset="0"/>
              </a:rPr>
              <a:t>NPS Guidance:</a:t>
            </a:r>
            <a:endParaRPr lang="en-US" sz="1100" dirty="0" smtClean="0">
              <a:latin typeface="Arial" pitchFamily="34" charset="0"/>
              <a:cs typeface="Arial" pitchFamily="34" charset="0"/>
            </a:endParaRPr>
          </a:p>
          <a:p>
            <a:pPr marL="228600" indent="-228600" eaLnBrk="1" hangingPunct="1">
              <a:lnSpc>
                <a:spcPct val="95000"/>
              </a:lnSpc>
              <a:spcBef>
                <a:spcPct val="10000"/>
              </a:spcBef>
              <a:buFont typeface="+mj-lt"/>
              <a:buAutoNum type="arabicPeriod" startAt="13"/>
            </a:pPr>
            <a:r>
              <a:rPr lang="en-US" sz="1050" dirty="0" smtClean="0">
                <a:latin typeface="Arial" pitchFamily="34" charset="0"/>
                <a:cs typeface="Arial" pitchFamily="34" charset="0"/>
              </a:rPr>
              <a:t>Director’s Order 35A</a:t>
            </a:r>
          </a:p>
          <a:p>
            <a:pPr marL="228600" indent="-228600" eaLnBrk="1" hangingPunct="1">
              <a:lnSpc>
                <a:spcPct val="95000"/>
              </a:lnSpc>
              <a:spcBef>
                <a:spcPct val="10000"/>
              </a:spcBef>
            </a:pPr>
            <a:r>
              <a:rPr lang="en-US" sz="1100" i="1" dirty="0" smtClean="0">
                <a:latin typeface="Arial" pitchFamily="34" charset="0"/>
                <a:cs typeface="Arial" pitchFamily="34" charset="0"/>
              </a:rPr>
              <a:t>General Guidance:</a:t>
            </a:r>
          </a:p>
          <a:p>
            <a:pPr marL="228600" indent="-228600" eaLnBrk="1" hangingPunct="1">
              <a:lnSpc>
                <a:spcPct val="95000"/>
              </a:lnSpc>
              <a:spcBef>
                <a:spcPct val="10000"/>
              </a:spcBef>
              <a:buFont typeface="+mj-lt"/>
              <a:buAutoNum type="arabicPeriod" startAt="14"/>
            </a:pPr>
            <a:r>
              <a:rPr lang="en-US" sz="1050" dirty="0" smtClean="0">
                <a:latin typeface="Arial" pitchFamily="34" charset="0"/>
                <a:cs typeface="Arial" pitchFamily="34" charset="0"/>
              </a:rPr>
              <a:t>Warranty Deed with Water Rights</a:t>
            </a:r>
          </a:p>
          <a:p>
            <a:pPr marL="228600" indent="-228600" eaLnBrk="1" hangingPunct="1">
              <a:lnSpc>
                <a:spcPct val="95000"/>
              </a:lnSpc>
              <a:spcBef>
                <a:spcPct val="10000"/>
              </a:spcBef>
              <a:buFont typeface="+mj-lt"/>
              <a:buAutoNum type="arabicPeriod" startAt="14"/>
            </a:pPr>
            <a:r>
              <a:rPr lang="en-US" sz="1050" dirty="0" smtClean="0">
                <a:latin typeface="Arial" pitchFamily="34" charset="0"/>
                <a:cs typeface="Arial" pitchFamily="34" charset="0"/>
              </a:rPr>
              <a:t>Special Warranty Deed Water Rights Only</a:t>
            </a:r>
          </a:p>
          <a:p>
            <a:pPr marL="228600" indent="-228600" eaLnBrk="1" hangingPunct="1">
              <a:lnSpc>
                <a:spcPct val="95000"/>
              </a:lnSpc>
              <a:spcBef>
                <a:spcPct val="10000"/>
              </a:spcBef>
              <a:buFont typeface="+mj-lt"/>
              <a:buAutoNum type="arabicPeriod" startAt="14"/>
            </a:pPr>
            <a:r>
              <a:rPr lang="en-US" sz="1050" dirty="0" smtClean="0">
                <a:latin typeface="Arial" pitchFamily="34" charset="0"/>
                <a:cs typeface="Arial" pitchFamily="34" charset="0"/>
              </a:rPr>
              <a:t>Quit Claim Deed Water Rights Only</a:t>
            </a:r>
          </a:p>
          <a:p>
            <a:pPr marL="228600" indent="-228600" eaLnBrk="1" hangingPunct="1">
              <a:lnSpc>
                <a:spcPct val="95000"/>
              </a:lnSpc>
              <a:spcBef>
                <a:spcPct val="10000"/>
              </a:spcBef>
            </a:pPr>
            <a:r>
              <a:rPr lang="en-US" sz="1100" i="1" dirty="0" smtClean="0">
                <a:latin typeface="Arial" pitchFamily="34" charset="0"/>
                <a:cs typeface="Arial" pitchFamily="34" charset="0"/>
              </a:rPr>
              <a:t>Conservation Easements and Water:</a:t>
            </a:r>
          </a:p>
          <a:p>
            <a:pPr marL="228600" indent="-228600" eaLnBrk="1" hangingPunct="1">
              <a:lnSpc>
                <a:spcPct val="95000"/>
              </a:lnSpc>
              <a:spcBef>
                <a:spcPct val="10000"/>
              </a:spcBef>
              <a:buFont typeface="+mj-lt"/>
              <a:buAutoNum type="arabicPeriod" startAt="17"/>
            </a:pPr>
            <a:r>
              <a:rPr lang="en-US" sz="1050" dirty="0" smtClean="0">
                <a:latin typeface="Arial" pitchFamily="34" charset="0"/>
                <a:cs typeface="Arial" pitchFamily="34" charset="0"/>
              </a:rPr>
              <a:t>Overview of Conservation Easements </a:t>
            </a:r>
          </a:p>
          <a:p>
            <a:pPr marL="228600" indent="-228600" eaLnBrk="1" hangingPunct="1">
              <a:lnSpc>
                <a:spcPct val="95000"/>
              </a:lnSpc>
              <a:spcBef>
                <a:spcPct val="10000"/>
              </a:spcBef>
              <a:buFont typeface="+mj-lt"/>
              <a:buAutoNum type="arabicPeriod" startAt="17"/>
            </a:pPr>
            <a:r>
              <a:rPr lang="en-US" sz="1050" dirty="0" smtClean="0">
                <a:latin typeface="Arial" pitchFamily="34" charset="0"/>
                <a:cs typeface="Arial" pitchFamily="34" charset="0"/>
              </a:rPr>
              <a:t>Conservation Easements and Water Rights</a:t>
            </a:r>
          </a:p>
          <a:p>
            <a:pPr marL="228600" indent="-228600" eaLnBrk="1" hangingPunct="1">
              <a:lnSpc>
                <a:spcPct val="95000"/>
              </a:lnSpc>
              <a:spcBef>
                <a:spcPct val="10000"/>
              </a:spcBef>
              <a:buFont typeface="+mj-lt"/>
              <a:buAutoNum type="arabicPeriod" startAt="17"/>
            </a:pPr>
            <a:r>
              <a:rPr lang="en-US" sz="1050" dirty="0" smtClean="0">
                <a:latin typeface="Arial" pitchFamily="34" charset="0"/>
                <a:cs typeface="Arial" pitchFamily="34" charset="0"/>
              </a:rPr>
              <a:t>Example: </a:t>
            </a:r>
            <a:r>
              <a:rPr lang="en-US" sz="1050" dirty="0" err="1" smtClean="0">
                <a:latin typeface="Arial" pitchFamily="34" charset="0"/>
                <a:cs typeface="Arial" pitchFamily="34" charset="0"/>
              </a:rPr>
              <a:t>Cosumnes</a:t>
            </a:r>
            <a:r>
              <a:rPr lang="en-US" sz="1050" dirty="0" smtClean="0">
                <a:latin typeface="Arial" pitchFamily="34" charset="0"/>
                <a:cs typeface="Arial" pitchFamily="34" charset="0"/>
              </a:rPr>
              <a:t> River – Permitted Use</a:t>
            </a:r>
            <a:r>
              <a:rPr lang="en-US" sz="1050" dirty="0" smtClean="0">
                <a:latin typeface="Arial" charset="0"/>
                <a:cs typeface="Times New Roman" pitchFamily="18" charset="0"/>
              </a:rPr>
              <a:t>s</a:t>
            </a:r>
          </a:p>
          <a:p>
            <a:pPr marL="228600" indent="-228600" eaLnBrk="1" hangingPunct="1">
              <a:lnSpc>
                <a:spcPct val="95000"/>
              </a:lnSpc>
              <a:spcBef>
                <a:spcPct val="10000"/>
              </a:spcBef>
              <a:buFont typeface="+mj-lt"/>
              <a:buAutoNum type="arabicPeriod" startAt="17"/>
            </a:pPr>
            <a:r>
              <a:rPr lang="en-US" sz="1050" dirty="0" smtClean="0">
                <a:latin typeface="Arial" pitchFamily="34" charset="0"/>
                <a:cs typeface="Arial" pitchFamily="34" charset="0"/>
              </a:rPr>
              <a:t>Example: </a:t>
            </a:r>
            <a:r>
              <a:rPr lang="en-US" sz="1050" dirty="0" err="1" smtClean="0">
                <a:latin typeface="Arial" pitchFamily="34" charset="0"/>
                <a:cs typeface="Arial" pitchFamily="34" charset="0"/>
              </a:rPr>
              <a:t>Cosumnes</a:t>
            </a:r>
            <a:r>
              <a:rPr lang="en-US" sz="1050" dirty="0" smtClean="0">
                <a:latin typeface="Arial" pitchFamily="34" charset="0"/>
                <a:cs typeface="Arial" pitchFamily="34" charset="0"/>
              </a:rPr>
              <a:t> River – Prohibited Use</a:t>
            </a:r>
            <a:r>
              <a:rPr lang="en-US" sz="1050" dirty="0" smtClean="0">
                <a:latin typeface="Arial" charset="0"/>
                <a:cs typeface="Times New Roman" pitchFamily="18" charset="0"/>
              </a:rPr>
              <a:t>s</a:t>
            </a:r>
          </a:p>
          <a:p>
            <a:pPr marL="228600" indent="-228600" eaLnBrk="1" hangingPunct="1">
              <a:lnSpc>
                <a:spcPct val="95000"/>
              </a:lnSpc>
              <a:spcBef>
                <a:spcPct val="10000"/>
              </a:spcBef>
              <a:buFont typeface="+mj-lt"/>
              <a:buAutoNum type="arabicPeriod" startAt="17"/>
            </a:pPr>
            <a:r>
              <a:rPr lang="en-US" sz="1050" dirty="0" smtClean="0">
                <a:latin typeface="Arial" charset="0"/>
                <a:cs typeface="Times New Roman" pitchFamily="18" charset="0"/>
              </a:rPr>
              <a:t> </a:t>
            </a:r>
            <a:r>
              <a:rPr lang="en-US" sz="1050" dirty="0" smtClean="0">
                <a:latin typeface="Arial" pitchFamily="34" charset="0"/>
                <a:cs typeface="Arial" pitchFamily="34" charset="0"/>
              </a:rPr>
              <a:t>Land Trusts and Water – Bates</a:t>
            </a:r>
          </a:p>
          <a:p>
            <a:pPr marL="228600" indent="-228600" eaLnBrk="1" hangingPunct="1">
              <a:lnSpc>
                <a:spcPct val="95000"/>
              </a:lnSpc>
              <a:spcBef>
                <a:spcPct val="10000"/>
              </a:spcBef>
              <a:buFont typeface="+mj-lt"/>
              <a:buAutoNum type="arabicPeriod" startAt="17"/>
            </a:pPr>
            <a:endParaRPr lang="en-US" sz="1100" dirty="0" smtClean="0">
              <a:latin typeface="Arial" pitchFamily="34" charset="0"/>
              <a:cs typeface="Arial" pitchFamily="34" charset="0"/>
            </a:endParaRPr>
          </a:p>
          <a:p>
            <a:pPr marL="228600" indent="-228600" eaLnBrk="1" hangingPunct="1">
              <a:lnSpc>
                <a:spcPct val="95000"/>
              </a:lnSpc>
              <a:spcBef>
                <a:spcPct val="10000"/>
              </a:spcBef>
              <a:buFont typeface="+mj-lt"/>
              <a:buAutoNum type="arabicPeriod" startAt="17"/>
            </a:pPr>
            <a:endParaRPr lang="en-US" sz="1100" dirty="0" smtClean="0">
              <a:latin typeface="Arial" charset="0"/>
              <a:cs typeface="Times New Roman" pitchFamily="18" charset="0"/>
            </a:endParaRPr>
          </a:p>
          <a:p>
            <a:pPr marL="228600" indent="-228600" eaLnBrk="1" hangingPunct="1">
              <a:lnSpc>
                <a:spcPct val="95000"/>
              </a:lnSpc>
              <a:spcBef>
                <a:spcPct val="10000"/>
              </a:spcBef>
            </a:pPr>
            <a:endParaRPr lang="en-US" sz="1000" dirty="0" smtClean="0">
              <a:latin typeface="Arial" charset="0"/>
            </a:endParaRPr>
          </a:p>
        </p:txBody>
      </p:sp>
    </p:spTree>
    <p:extLst>
      <p:ext uri="{BB962C8B-B14F-4D97-AF65-F5344CB8AC3E}">
        <p14:creationId xmlns:p14="http://schemas.microsoft.com/office/powerpoint/2010/main" val="77118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AAF69A-9E2D-4058-B8ED-A4515E1E6EE3}" type="slidenum">
              <a:rPr lang="en-US" smtClean="0"/>
              <a:pPr/>
              <a:t>10</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46088" y="4337050"/>
            <a:ext cx="5830887" cy="4565650"/>
          </a:xfrm>
          <a:noFill/>
          <a:ln/>
        </p:spPr>
        <p:txBody>
          <a:bodyPr/>
          <a:lstStyle/>
          <a:p>
            <a:pPr marL="111125" indent="-111125" eaLnBrk="1" hangingPunct="1">
              <a:lnSpc>
                <a:spcPct val="90000"/>
              </a:lnSpc>
              <a:spcBef>
                <a:spcPts val="100"/>
              </a:spcBef>
            </a:pPr>
            <a:r>
              <a:rPr lang="en-US" b="1" i="1" dirty="0" smtClean="0">
                <a:latin typeface="Arial" charset="0"/>
                <a:cs typeface="Arial" charset="0"/>
              </a:rPr>
              <a:t>1.</a:t>
            </a:r>
            <a:r>
              <a:rPr lang="en-US" i="1" dirty="0" smtClean="0">
                <a:latin typeface="Arial" charset="0"/>
                <a:cs typeface="Arial" charset="0"/>
              </a:rPr>
              <a:t>  </a:t>
            </a:r>
            <a:r>
              <a:rPr lang="en-US" b="1" i="1" dirty="0" smtClean="0">
                <a:latin typeface="Arial" charset="0"/>
                <a:cs typeface="Arial" charset="0"/>
              </a:rPr>
              <a:t>Identify Water Rights on the Federal and Non-Federal Lands (continued)</a:t>
            </a:r>
            <a:endParaRPr lang="en-US" i="1" dirty="0" smtClean="0">
              <a:latin typeface="Arial" charset="0"/>
              <a:cs typeface="Times New Roman" pitchFamily="18" charset="0"/>
            </a:endParaRPr>
          </a:p>
          <a:p>
            <a:pPr marL="396875" lvl="1" indent="-171450" eaLnBrk="1" hangingPunct="1">
              <a:lnSpc>
                <a:spcPct val="90000"/>
              </a:lnSpc>
              <a:spcBef>
                <a:spcPts val="100"/>
              </a:spcBef>
              <a:buFont typeface="Wingdings" pitchFamily="2" charset="2"/>
              <a:buChar char="§"/>
            </a:pPr>
            <a:r>
              <a:rPr lang="en-US" dirty="0" smtClean="0">
                <a:latin typeface="Arial" pitchFamily="34" charset="0"/>
                <a:cs typeface="Arial" pitchFamily="34" charset="0"/>
              </a:rPr>
              <a:t>Determine which water sources have </a:t>
            </a:r>
            <a:r>
              <a:rPr lang="en-US" i="1" dirty="0" smtClean="0">
                <a:latin typeface="Arial" pitchFamily="34" charset="0"/>
                <a:cs typeface="Arial" pitchFamily="34" charset="0"/>
              </a:rPr>
              <a:t>water rights </a:t>
            </a:r>
            <a:r>
              <a:rPr lang="en-US" dirty="0" smtClean="0">
                <a:latin typeface="Arial" pitchFamily="34" charset="0"/>
                <a:cs typeface="Arial" pitchFamily="34" charset="0"/>
              </a:rPr>
              <a:t>associated with them.</a:t>
            </a:r>
          </a:p>
          <a:p>
            <a:pPr marL="690563" lvl="2" indent="-179388" eaLnBrk="1" hangingPunct="1">
              <a:lnSpc>
                <a:spcPct val="90000"/>
              </a:lnSpc>
              <a:spcBef>
                <a:spcPts val="100"/>
              </a:spcBef>
              <a:buFont typeface="Wingdings" pitchFamily="2" charset="2"/>
              <a:buChar char="§"/>
            </a:pPr>
            <a:r>
              <a:rPr lang="en-US" b="1" dirty="0" smtClean="0">
                <a:latin typeface="Arial" pitchFamily="34" charset="0"/>
                <a:cs typeface="Arial" pitchFamily="34" charset="0"/>
              </a:rPr>
              <a:t>Note:  </a:t>
            </a:r>
            <a:r>
              <a:rPr lang="en-US" dirty="0" smtClean="0">
                <a:latin typeface="Arial" pitchFamily="34" charset="0"/>
                <a:cs typeface="Arial" pitchFamily="34" charset="0"/>
              </a:rPr>
              <a:t>Remember, certain water sources and uses are exempt and may not require a water right.</a:t>
            </a:r>
            <a:endParaRPr lang="en-US" b="1" dirty="0" smtClean="0">
              <a:latin typeface="Arial" pitchFamily="34" charset="0"/>
              <a:cs typeface="Arial" pitchFamily="34" charset="0"/>
            </a:endParaRPr>
          </a:p>
          <a:p>
            <a:pPr marL="396875" lvl="1" indent="-171450" eaLnBrk="1" hangingPunct="1">
              <a:lnSpc>
                <a:spcPct val="90000"/>
              </a:lnSpc>
              <a:spcBef>
                <a:spcPts val="100"/>
              </a:spcBef>
              <a:buFont typeface="Wingdings" pitchFamily="2" charset="2"/>
              <a:buChar char="§"/>
            </a:pPr>
            <a:r>
              <a:rPr lang="en-US" dirty="0" smtClean="0">
                <a:latin typeface="Arial" pitchFamily="34" charset="0"/>
                <a:cs typeface="Arial" pitchFamily="34" charset="0"/>
              </a:rPr>
              <a:t>Review chain of title in previous deeds for references to water rights. </a:t>
            </a:r>
          </a:p>
          <a:p>
            <a:pPr marL="396875" lvl="1" indent="-171450" eaLnBrk="1" hangingPunct="1">
              <a:lnSpc>
                <a:spcPct val="90000"/>
              </a:lnSpc>
              <a:spcBef>
                <a:spcPts val="100"/>
              </a:spcBef>
              <a:buFont typeface="Wingdings" pitchFamily="2" charset="2"/>
              <a:buChar char="§"/>
            </a:pPr>
            <a:r>
              <a:rPr lang="en-US" dirty="0" smtClean="0">
                <a:latin typeface="Arial" pitchFamily="34" charset="0"/>
                <a:cs typeface="Arial" pitchFamily="34" charset="0"/>
              </a:rPr>
              <a:t>Preliminary Title Report – may identify water rights associated with the property or a partial/third party water right.</a:t>
            </a:r>
          </a:p>
          <a:p>
            <a:pPr marL="396875" lvl="1" indent="-171450" eaLnBrk="1" hangingPunct="1">
              <a:lnSpc>
                <a:spcPct val="90000"/>
              </a:lnSpc>
              <a:spcBef>
                <a:spcPts val="100"/>
              </a:spcBef>
              <a:buFont typeface="Wingdings" pitchFamily="2" charset="2"/>
              <a:buChar char="§"/>
            </a:pPr>
            <a:r>
              <a:rPr lang="en-US" dirty="0" smtClean="0">
                <a:latin typeface="Arial" pitchFamily="34" charset="0"/>
                <a:cs typeface="Arial" pitchFamily="34" charset="0"/>
              </a:rPr>
              <a:t>Request proponent/seller/donor to provide a list of all rights to transfer and to note at what stage each right is in (application, protested application, permit, certificate, TWUA). </a:t>
            </a:r>
          </a:p>
          <a:p>
            <a:pPr marL="396875" lvl="1" indent="-171450" eaLnBrk="1" hangingPunct="1">
              <a:lnSpc>
                <a:spcPct val="90000"/>
              </a:lnSpc>
              <a:spcBef>
                <a:spcPts val="100"/>
              </a:spcBef>
              <a:buFont typeface="Wingdings" pitchFamily="2" charset="2"/>
              <a:buChar char="§"/>
            </a:pPr>
            <a:r>
              <a:rPr lang="en-US" dirty="0" smtClean="0">
                <a:latin typeface="Arial" pitchFamily="34" charset="0"/>
                <a:cs typeface="Arial" pitchFamily="34" charset="0"/>
              </a:rPr>
              <a:t>Obtain a list of water rights associated with the parcels from DNR:</a:t>
            </a:r>
          </a:p>
          <a:p>
            <a:pPr marL="571500" lvl="2" indent="-171450" eaLnBrk="1" hangingPunct="1">
              <a:lnSpc>
                <a:spcPct val="90000"/>
              </a:lnSpc>
              <a:spcBef>
                <a:spcPts val="100"/>
              </a:spcBef>
              <a:buFont typeface="Arial" charset="0"/>
              <a:buChar char="-"/>
            </a:pPr>
            <a:r>
              <a:rPr lang="en-US" dirty="0" smtClean="0">
                <a:latin typeface="Arial" pitchFamily="34" charset="0"/>
                <a:cs typeface="Arial" pitchFamily="34" charset="0"/>
              </a:rPr>
              <a:t>Access DNR’s web site at:   </a:t>
            </a:r>
            <a:r>
              <a:rPr lang="en-US" b="1" u="sng" dirty="0" smtClean="0">
                <a:solidFill>
                  <a:schemeClr val="accent2"/>
                </a:solidFill>
                <a:latin typeface="Arial" pitchFamily="34" charset="0"/>
                <a:cs typeface="Arial" pitchFamily="34" charset="0"/>
                <a:hlinkClick r:id="rId3"/>
              </a:rPr>
              <a:t>http://dnr.alaska.gov/mlw/mapguide/wr_intro.cfm</a:t>
            </a:r>
            <a:r>
              <a:rPr lang="en-US" b="1" dirty="0" smtClean="0">
                <a:solidFill>
                  <a:schemeClr val="accent2"/>
                </a:solidFill>
                <a:latin typeface="Arial" pitchFamily="34" charset="0"/>
                <a:cs typeface="Arial" pitchFamily="34" charset="0"/>
              </a:rPr>
              <a:t> </a:t>
            </a:r>
            <a:r>
              <a:rPr lang="en-US" dirty="0" smtClean="0">
                <a:latin typeface="Arial" pitchFamily="34" charset="0"/>
                <a:cs typeface="Arial" pitchFamily="34" charset="0"/>
              </a:rPr>
              <a:t>to obtain water rights and TWUA data.  Reports can be accessed by:</a:t>
            </a:r>
          </a:p>
          <a:p>
            <a:pPr marL="685800" lvl="3" indent="-114300" eaLnBrk="1" hangingPunct="1">
              <a:lnSpc>
                <a:spcPct val="90000"/>
              </a:lnSpc>
              <a:spcBef>
                <a:spcPts val="100"/>
              </a:spcBef>
              <a:buFont typeface="Arial" pitchFamily="34" charset="0"/>
              <a:buChar char="•"/>
            </a:pPr>
            <a:r>
              <a:rPr lang="en-US" dirty="0" smtClean="0">
                <a:latin typeface="Arial" pitchFamily="34" charset="0"/>
                <a:cs typeface="Arial" pitchFamily="34" charset="0"/>
              </a:rPr>
              <a:t>Legal description (meridian, township &amp; range)</a:t>
            </a:r>
          </a:p>
          <a:p>
            <a:pPr marL="685800" lvl="3" indent="-114300" eaLnBrk="1" hangingPunct="1">
              <a:lnSpc>
                <a:spcPct val="90000"/>
              </a:lnSpc>
              <a:spcBef>
                <a:spcPts val="100"/>
              </a:spcBef>
              <a:buFont typeface="Arial" pitchFamily="34" charset="0"/>
              <a:buChar char="•"/>
            </a:pPr>
            <a:r>
              <a:rPr lang="en-US" dirty="0" smtClean="0">
                <a:latin typeface="Arial" pitchFamily="34" charset="0"/>
                <a:cs typeface="Arial" pitchFamily="34" charset="0"/>
              </a:rPr>
              <a:t>Status date by year</a:t>
            </a:r>
          </a:p>
          <a:p>
            <a:pPr marL="685800" lvl="3" indent="-114300" eaLnBrk="1" hangingPunct="1">
              <a:lnSpc>
                <a:spcPct val="90000"/>
              </a:lnSpc>
              <a:spcBef>
                <a:spcPts val="100"/>
              </a:spcBef>
              <a:buFont typeface="Arial" pitchFamily="34" charset="0"/>
              <a:buChar char="•"/>
            </a:pPr>
            <a:r>
              <a:rPr lang="en-US" dirty="0" smtClean="0">
                <a:latin typeface="Arial" pitchFamily="34" charset="0"/>
                <a:cs typeface="Arial" pitchFamily="34" charset="0"/>
              </a:rPr>
              <a:t>Owner last name or business name</a:t>
            </a:r>
          </a:p>
          <a:p>
            <a:pPr marL="571500" lvl="2" indent="-171450" eaLnBrk="1" hangingPunct="1">
              <a:lnSpc>
                <a:spcPct val="90000"/>
              </a:lnSpc>
              <a:spcBef>
                <a:spcPts val="100"/>
              </a:spcBef>
              <a:buFont typeface="Arial" charset="0"/>
              <a:buChar char="-"/>
            </a:pPr>
            <a:r>
              <a:rPr lang="en-US" dirty="0" smtClean="0">
                <a:latin typeface="Arial" pitchFamily="34" charset="0"/>
                <a:cs typeface="Arial" pitchFamily="34" charset="0"/>
              </a:rPr>
              <a:t>Access DNR’s  WELTS website at:</a:t>
            </a:r>
          </a:p>
          <a:p>
            <a:pPr marL="571500" lvl="2" indent="-171450" eaLnBrk="1" hangingPunct="1">
              <a:lnSpc>
                <a:spcPct val="90000"/>
              </a:lnSpc>
              <a:spcBef>
                <a:spcPts val="100"/>
              </a:spcBef>
            </a:pPr>
            <a:r>
              <a:rPr lang="en-US" b="1" dirty="0" smtClean="0">
                <a:solidFill>
                  <a:schemeClr val="accent2"/>
                </a:solidFill>
                <a:latin typeface="Arial" pitchFamily="34" charset="0"/>
                <a:cs typeface="Arial" pitchFamily="34" charset="0"/>
                <a:hlinkClick r:id="rId4"/>
              </a:rPr>
              <a:t>https://dnr.alaska.gov/welts/#show-welts-intro-template</a:t>
            </a:r>
            <a:r>
              <a:rPr lang="en-US" b="1" dirty="0" smtClean="0">
                <a:solidFill>
                  <a:schemeClr val="accent2"/>
                </a:solidFill>
                <a:latin typeface="Arial" pitchFamily="34" charset="0"/>
                <a:cs typeface="Arial" pitchFamily="34" charset="0"/>
              </a:rPr>
              <a:t>  </a:t>
            </a:r>
            <a:r>
              <a:rPr lang="en-US" dirty="0" smtClean="0">
                <a:latin typeface="Arial" pitchFamily="34" charset="0"/>
                <a:cs typeface="Arial" pitchFamily="34" charset="0"/>
              </a:rPr>
              <a:t>to obtain well information . </a:t>
            </a:r>
          </a:p>
          <a:p>
            <a:pPr marL="571500" lvl="2" indent="-171450" eaLnBrk="1" hangingPunct="1">
              <a:lnSpc>
                <a:spcPct val="90000"/>
              </a:lnSpc>
              <a:spcBef>
                <a:spcPts val="100"/>
              </a:spcBef>
            </a:pPr>
            <a:r>
              <a:rPr lang="en-US" dirty="0" smtClean="0">
                <a:latin typeface="Arial" pitchFamily="34" charset="0"/>
                <a:cs typeface="Arial" pitchFamily="34" charset="0"/>
              </a:rPr>
              <a:t>-  Call/visit one of DNR’s 3 offices (in Anchorage, Fairbanks or Juneau)</a:t>
            </a:r>
          </a:p>
          <a:p>
            <a:pPr marL="1028700" lvl="3" indent="-171450" eaLnBrk="1" hangingPunct="1">
              <a:lnSpc>
                <a:spcPct val="90000"/>
              </a:lnSpc>
              <a:spcBef>
                <a:spcPts val="100"/>
              </a:spcBef>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905147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21EEB5A-D17F-4AFE-A24F-255502BEB066}" type="slidenum">
              <a:rPr lang="en-US" smtClean="0"/>
              <a:pPr/>
              <a:t>11</a:t>
            </a:fld>
            <a:endParaRPr lang="en-US" dirty="0" smtClean="0"/>
          </a:p>
        </p:txBody>
      </p:sp>
      <p:sp>
        <p:nvSpPr>
          <p:cNvPr id="39939" name="Rectangle 2050"/>
          <p:cNvSpPr>
            <a:spLocks noGrp="1" noRot="1" noChangeAspect="1" noChangeArrowheads="1" noTextEdit="1"/>
          </p:cNvSpPr>
          <p:nvPr>
            <p:ph type="sldImg"/>
          </p:nvPr>
        </p:nvSpPr>
        <p:spPr>
          <a:xfrm>
            <a:off x="1212850" y="679450"/>
            <a:ext cx="4641850" cy="3481388"/>
          </a:xfrm>
          <a:solidFill>
            <a:srgbClr val="FFFFFF"/>
          </a:solidFill>
          <a:ln/>
        </p:spPr>
      </p:sp>
      <p:sp>
        <p:nvSpPr>
          <p:cNvPr id="39940" name="Rectangle 2053"/>
          <p:cNvSpPr>
            <a:spLocks noGrp="1" noChangeArrowheads="1"/>
          </p:cNvSpPr>
          <p:nvPr>
            <p:ph type="body" idx="1"/>
          </p:nvPr>
        </p:nvSpPr>
        <p:spPr>
          <a:xfrm>
            <a:off x="374650" y="4260850"/>
            <a:ext cx="6159500" cy="4502150"/>
          </a:xfrm>
          <a:noFill/>
          <a:ln/>
        </p:spPr>
        <p:txBody>
          <a:bodyPr/>
          <a:lstStyle/>
          <a:p>
            <a:pPr eaLnBrk="1" hangingPunct="1">
              <a:spcBef>
                <a:spcPct val="0"/>
              </a:spcBef>
            </a:pPr>
            <a:r>
              <a:rPr lang="en-US" b="1" i="1" dirty="0" smtClean="0">
                <a:latin typeface="Arial" charset="0"/>
                <a:cs typeface="Arial" charset="0"/>
              </a:rPr>
              <a:t>1.</a:t>
            </a:r>
            <a:r>
              <a:rPr lang="en-US" i="1" dirty="0" smtClean="0">
                <a:latin typeface="Arial" charset="0"/>
                <a:cs typeface="Arial" charset="0"/>
              </a:rPr>
              <a:t>  </a:t>
            </a:r>
            <a:r>
              <a:rPr lang="en-US" b="1" i="1" dirty="0" smtClean="0">
                <a:latin typeface="Arial" charset="0"/>
                <a:cs typeface="Arial" charset="0"/>
              </a:rPr>
              <a:t>Identify Water Rights on the Federal and Non-Federal Lands (continued)</a:t>
            </a:r>
            <a:endParaRPr lang="en-US" i="1" dirty="0" smtClean="0">
              <a:latin typeface="Arial" charset="0"/>
              <a:cs typeface="Times New Roman" pitchFamily="18" charset="0"/>
            </a:endParaRPr>
          </a:p>
          <a:p>
            <a:pPr marL="292100" lvl="1" indent="-177800" eaLnBrk="1" hangingPunct="1">
              <a:spcBef>
                <a:spcPct val="0"/>
              </a:spcBef>
              <a:buFont typeface="Wingdings" pitchFamily="2" charset="2"/>
              <a:buChar char="§"/>
            </a:pPr>
            <a:r>
              <a:rPr lang="en-US" dirty="0" smtClean="0">
                <a:latin typeface="Arial" charset="0"/>
                <a:cs typeface="Times New Roman" pitchFamily="18" charset="0"/>
              </a:rPr>
              <a:t>Obtain copies of all documents (applications, permits, statements of beneficial use, certificates, TWUAs, etc.). </a:t>
            </a:r>
          </a:p>
          <a:p>
            <a:pPr marL="520700" lvl="2" indent="-114300" eaLnBrk="1" hangingPunct="1">
              <a:spcBef>
                <a:spcPct val="0"/>
              </a:spcBef>
              <a:buFont typeface="Wingdings" pitchFamily="2" charset="2"/>
              <a:buNone/>
            </a:pPr>
            <a:r>
              <a:rPr lang="en-US" dirty="0" smtClean="0">
                <a:latin typeface="Arial" charset="0"/>
                <a:cs typeface="Times New Roman" pitchFamily="18" charset="0"/>
              </a:rPr>
              <a:t>-	Copies of scanned documents are available on the web; In addition, the three main offices in Anchorage, Fairbanks &amp; Juneau can provide copies of maps and other documentation.</a:t>
            </a:r>
          </a:p>
          <a:p>
            <a:pPr marL="520700" lvl="2" indent="-114300" eaLnBrk="1" hangingPunct="1">
              <a:spcBef>
                <a:spcPct val="0"/>
              </a:spcBef>
              <a:buFont typeface="Arial" charset="0"/>
              <a:buChar char="-"/>
            </a:pPr>
            <a:r>
              <a:rPr lang="en-US" dirty="0" smtClean="0">
                <a:latin typeface="Arial" charset="0"/>
                <a:cs typeface="Times New Roman" pitchFamily="18" charset="0"/>
              </a:rPr>
              <a:t>Information provided by original documents may include:</a:t>
            </a:r>
          </a:p>
          <a:p>
            <a:pPr marL="800100" lvl="3" indent="-171450" eaLnBrk="1" hangingPunct="1">
              <a:spcBef>
                <a:spcPct val="0"/>
              </a:spcBef>
              <a:buFontTx/>
              <a:buChar char="o"/>
            </a:pPr>
            <a:r>
              <a:rPr lang="en-US" dirty="0" smtClean="0">
                <a:latin typeface="Arial" charset="0"/>
                <a:cs typeface="Times New Roman" pitchFamily="18" charset="0"/>
              </a:rPr>
              <a:t>Temporary Water Use Authorizations (TWUAs)</a:t>
            </a:r>
          </a:p>
          <a:p>
            <a:pPr marL="800100" lvl="3" indent="-171450" eaLnBrk="1" hangingPunct="1">
              <a:spcBef>
                <a:spcPct val="0"/>
              </a:spcBef>
              <a:buFontTx/>
              <a:buChar char="o"/>
            </a:pPr>
            <a:r>
              <a:rPr lang="en-US" dirty="0" smtClean="0">
                <a:latin typeface="Arial" charset="0"/>
                <a:cs typeface="Times New Roman" pitchFamily="18" charset="0"/>
              </a:rPr>
              <a:t>Original application/permit/certificate showing name of source, priority date, authorized amount, period of use, beneficial uses and diversion/use points.</a:t>
            </a:r>
          </a:p>
          <a:p>
            <a:pPr marL="800100" lvl="3" indent="-171450" eaLnBrk="1" hangingPunct="1">
              <a:spcBef>
                <a:spcPct val="0"/>
              </a:spcBef>
              <a:buFontTx/>
              <a:buChar char="o"/>
            </a:pPr>
            <a:r>
              <a:rPr lang="en-US" dirty="0" smtClean="0">
                <a:latin typeface="Arial" charset="0"/>
                <a:cs typeface="Times New Roman" pitchFamily="18" charset="0"/>
              </a:rPr>
              <a:t>Proof evidencing completion of development &amp; application to beneficial use</a:t>
            </a:r>
          </a:p>
          <a:p>
            <a:pPr marL="800100" lvl="3" indent="-171450" eaLnBrk="1" hangingPunct="1">
              <a:spcBef>
                <a:spcPct val="0"/>
              </a:spcBef>
              <a:buFontTx/>
              <a:buChar char="o"/>
            </a:pPr>
            <a:r>
              <a:rPr lang="en-US" dirty="0" smtClean="0">
                <a:latin typeface="Arial" charset="0"/>
                <a:cs typeface="Times New Roman" pitchFamily="18" charset="0"/>
              </a:rPr>
              <a:t>Corrections, changes or amendments.</a:t>
            </a:r>
          </a:p>
          <a:p>
            <a:pPr marL="800100" lvl="3" indent="-171450" eaLnBrk="1" hangingPunct="1">
              <a:spcBef>
                <a:spcPct val="0"/>
              </a:spcBef>
              <a:buFontTx/>
              <a:buChar char="o"/>
            </a:pPr>
            <a:r>
              <a:rPr lang="en-US" dirty="0" smtClean="0">
                <a:latin typeface="Arial" charset="0"/>
                <a:cs typeface="Times New Roman" pitchFamily="18" charset="0"/>
              </a:rPr>
              <a:t>Environmental terms and conditions.</a:t>
            </a:r>
          </a:p>
          <a:p>
            <a:pPr marL="800100" lvl="3" indent="-171450" eaLnBrk="1" hangingPunct="1">
              <a:spcBef>
                <a:spcPct val="0"/>
              </a:spcBef>
              <a:buFontTx/>
              <a:buChar char="o"/>
            </a:pPr>
            <a:r>
              <a:rPr lang="en-US" dirty="0" smtClean="0">
                <a:latin typeface="Arial" charset="0"/>
                <a:cs typeface="Times New Roman" pitchFamily="18" charset="0"/>
              </a:rPr>
              <a:t>Protests and stipulations reached with objectors to protect other users.</a:t>
            </a:r>
          </a:p>
          <a:p>
            <a:pPr marL="520700" lvl="2" indent="-114300" eaLnBrk="1" hangingPunct="1">
              <a:spcBef>
                <a:spcPct val="0"/>
              </a:spcBef>
              <a:buFont typeface="Arial" charset="0"/>
              <a:buChar char="-"/>
            </a:pPr>
            <a:r>
              <a:rPr lang="en-US" dirty="0" smtClean="0">
                <a:latin typeface="Arial" charset="0"/>
                <a:cs typeface="Times New Roman" pitchFamily="18" charset="0"/>
              </a:rPr>
              <a:t>State databases frequently contain errors in legal descriptions or are unable to show additional information.</a:t>
            </a:r>
            <a:endParaRPr lang="en-US" sz="800" dirty="0" smtClean="0">
              <a:latin typeface="Arial" charset="0"/>
              <a:cs typeface="Times New Roman" pitchFamily="18" charset="0"/>
            </a:endParaRPr>
          </a:p>
          <a:p>
            <a:pPr marL="292100" lvl="1" indent="-177800" eaLnBrk="1" hangingPunct="1">
              <a:spcBef>
                <a:spcPct val="0"/>
              </a:spcBef>
              <a:buFont typeface="Wingdings" pitchFamily="2" charset="2"/>
              <a:buChar char="§"/>
            </a:pPr>
            <a:r>
              <a:rPr lang="en-US" dirty="0" smtClean="0">
                <a:latin typeface="Arial" charset="0"/>
                <a:cs typeface="Times New Roman" pitchFamily="18" charset="0"/>
              </a:rPr>
              <a:t>If/when a water right is in an area under adjudication or adjudicated, obtain copies of the applicable </a:t>
            </a:r>
            <a:r>
              <a:rPr lang="en-US" dirty="0" err="1" smtClean="0">
                <a:latin typeface="Arial" charset="0"/>
                <a:cs typeface="Times New Roman" pitchFamily="18" charset="0"/>
              </a:rPr>
              <a:t>subfile</a:t>
            </a:r>
            <a:r>
              <a:rPr lang="en-US" dirty="0" smtClean="0">
                <a:latin typeface="Arial" charset="0"/>
                <a:cs typeface="Times New Roman" pitchFamily="18" charset="0"/>
              </a:rPr>
              <a:t> order and/or final decree or any other court order.</a:t>
            </a:r>
          </a:p>
          <a:p>
            <a:pPr marL="292100" lvl="1" indent="-177800" eaLnBrk="1" hangingPunct="1">
              <a:spcBef>
                <a:spcPct val="0"/>
              </a:spcBef>
              <a:buFont typeface="Wingdings" pitchFamily="2" charset="2"/>
              <a:buChar char="§"/>
            </a:pPr>
            <a:r>
              <a:rPr lang="en-US" dirty="0" smtClean="0">
                <a:latin typeface="Arial" charset="0"/>
                <a:cs typeface="Times New Roman" pitchFamily="18" charset="0"/>
              </a:rPr>
              <a:t>For each water right, v</a:t>
            </a:r>
            <a:r>
              <a:rPr lang="en-US" dirty="0" smtClean="0">
                <a:latin typeface="Arial" charset="0"/>
              </a:rPr>
              <a:t>erify:</a:t>
            </a:r>
          </a:p>
          <a:p>
            <a:pPr marL="520700" lvl="2" indent="-114300" eaLnBrk="1" hangingPunct="1">
              <a:spcBef>
                <a:spcPct val="0"/>
              </a:spcBef>
              <a:buFont typeface="Arial" charset="0"/>
              <a:buChar char="-"/>
            </a:pPr>
            <a:r>
              <a:rPr lang="en-US" dirty="0" smtClean="0">
                <a:latin typeface="Arial" charset="0"/>
                <a:cs typeface="Times New Roman" pitchFamily="18" charset="0"/>
              </a:rPr>
              <a:t>Priority date; authorized amount; season or period of use; purpose of use;</a:t>
            </a:r>
          </a:p>
          <a:p>
            <a:pPr marL="520700" lvl="2" indent="-114300" eaLnBrk="1" hangingPunct="1">
              <a:spcBef>
                <a:spcPct val="0"/>
              </a:spcBef>
              <a:buFont typeface="Arial" charset="0"/>
              <a:buChar char="-"/>
            </a:pPr>
            <a:r>
              <a:rPr lang="en-US" dirty="0" smtClean="0">
                <a:latin typeface="Arial" charset="0"/>
              </a:rPr>
              <a:t>Any conditions  DNR has placed on the water right.</a:t>
            </a:r>
          </a:p>
        </p:txBody>
      </p:sp>
      <p:sp>
        <p:nvSpPr>
          <p:cNvPr id="39941" name="Text Box 2055"/>
          <p:cNvSpPr txBox="1">
            <a:spLocks noChangeArrowheads="1"/>
          </p:cNvSpPr>
          <p:nvPr/>
        </p:nvSpPr>
        <p:spPr bwMode="auto">
          <a:xfrm>
            <a:off x="-387350" y="8299450"/>
            <a:ext cx="7385050" cy="400247"/>
          </a:xfrm>
          <a:prstGeom prst="rect">
            <a:avLst/>
          </a:prstGeom>
          <a:noFill/>
          <a:ln w="9525">
            <a:noFill/>
            <a:miter lim="800000"/>
            <a:headEnd/>
            <a:tailEnd/>
          </a:ln>
        </p:spPr>
        <p:txBody>
          <a:bodyPr wrap="square" lIns="91575" tIns="45788" rIns="91575" bIns="45788">
            <a:spAutoFit/>
          </a:bodyPr>
          <a:lstStyle/>
          <a:p>
            <a:pPr algn="ctr" defTabSz="915988">
              <a:buFont typeface="Arial" charset="0"/>
              <a:buNone/>
            </a:pPr>
            <a:r>
              <a:rPr lang="en-US" sz="1000" dirty="0"/>
              <a:t>REMEMBER, THE TRUE MEASURE OF A WATER RIGHT IS BASED ON </a:t>
            </a:r>
            <a:r>
              <a:rPr lang="en-US" sz="1000" dirty="0" smtClean="0"/>
              <a:t>INFORMATION</a:t>
            </a:r>
          </a:p>
          <a:p>
            <a:pPr algn="ctr" defTabSz="915988">
              <a:buFont typeface="Arial" charset="0"/>
              <a:buNone/>
            </a:pPr>
            <a:r>
              <a:rPr lang="en-US" sz="1000" dirty="0" smtClean="0"/>
              <a:t> </a:t>
            </a:r>
            <a:r>
              <a:rPr lang="en-US" sz="1000" dirty="0"/>
              <a:t>FROM THE ORIGINAL </a:t>
            </a:r>
            <a:r>
              <a:rPr lang="en-US" sz="1000" dirty="0" smtClean="0"/>
              <a:t>DOCUMENT, </a:t>
            </a:r>
            <a:r>
              <a:rPr lang="en-US" sz="1000" dirty="0"/>
              <a:t>NOT ON A COMPUTER PRINTOUT! </a:t>
            </a:r>
          </a:p>
        </p:txBody>
      </p:sp>
    </p:spTree>
    <p:extLst>
      <p:ext uri="{BB962C8B-B14F-4D97-AF65-F5344CB8AC3E}">
        <p14:creationId xmlns:p14="http://schemas.microsoft.com/office/powerpoint/2010/main" val="357479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E0CB9C6-B801-41EA-8982-5175673EACA3}" type="slidenum">
              <a:rPr lang="en-US" smtClean="0"/>
              <a:pPr/>
              <a:t>12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298450" y="4260850"/>
            <a:ext cx="6248400" cy="4641850"/>
          </a:xfrm>
          <a:noFill/>
          <a:ln/>
        </p:spPr>
        <p:txBody>
          <a:bodyPr/>
          <a:lstStyle/>
          <a:p>
            <a:pPr marL="190500" indent="-190500" eaLnBrk="1" hangingPunct="1">
              <a:spcBef>
                <a:spcPct val="0"/>
              </a:spcBef>
              <a:buFontTx/>
              <a:buAutoNum type="arabicPeriod"/>
            </a:pPr>
            <a:r>
              <a:rPr lang="en-US" b="1" i="1" dirty="0" smtClean="0">
                <a:latin typeface="Arial" charset="0"/>
                <a:cs typeface="Arial" charset="0"/>
              </a:rPr>
              <a:t>Identify Water Rights on the Federal and Non-Federal Lands (continued)</a:t>
            </a:r>
          </a:p>
          <a:p>
            <a:pPr marL="190500" indent="-190500" eaLnBrk="1" hangingPunct="1">
              <a:spcBef>
                <a:spcPct val="0"/>
              </a:spcBef>
              <a:buFontTx/>
              <a:buAutoNum type="arabicPeriod"/>
            </a:pPr>
            <a:endParaRPr lang="en-US" i="1" dirty="0" smtClean="0">
              <a:latin typeface="Arial" charset="0"/>
              <a:cs typeface="Times New Roman" pitchFamily="18" charset="0"/>
            </a:endParaRPr>
          </a:p>
          <a:p>
            <a:pPr marL="406400" lvl="1" indent="-220663" eaLnBrk="1" hangingPunct="1">
              <a:spcBef>
                <a:spcPct val="0"/>
              </a:spcBef>
              <a:buFont typeface="Wingdings" pitchFamily="2" charset="2"/>
              <a:buChar char="§"/>
            </a:pPr>
            <a:r>
              <a:rPr lang="en-US" dirty="0" smtClean="0">
                <a:latin typeface="Arial" charset="0"/>
                <a:cs typeface="Arial" charset="0"/>
              </a:rPr>
              <a:t>Identify whether a partial assignment/acquisition of water rights will occur.  Sometimes, not all points of diversion and/or places of use will be transferred.</a:t>
            </a:r>
            <a:r>
              <a:rPr lang="en-US" dirty="0" smtClean="0">
                <a:latin typeface="Arial" charset="0"/>
                <a:cs typeface="Times New Roman" pitchFamily="18" charset="0"/>
              </a:rPr>
              <a:t> </a:t>
            </a:r>
          </a:p>
          <a:p>
            <a:pPr marL="628650" lvl="2" indent="-222250" eaLnBrk="1" hangingPunct="1">
              <a:spcBef>
                <a:spcPct val="0"/>
              </a:spcBef>
              <a:buFont typeface="Arial" charset="0"/>
              <a:buChar char="-"/>
            </a:pPr>
            <a:r>
              <a:rPr lang="en-US" dirty="0" smtClean="0">
                <a:latin typeface="Arial" charset="0"/>
                <a:cs typeface="Times New Roman" pitchFamily="18" charset="0"/>
              </a:rPr>
              <a:t>If a partial acquisition will occur, negotiate an equitable split between the proponent/seller/donor and federal agency (for example, the amount of irrigated acreage each will own after the exchange).</a:t>
            </a:r>
            <a:r>
              <a:rPr lang="en-US" dirty="0" smtClean="0">
                <a:latin typeface="Arial" charset="0"/>
                <a:cs typeface="Arial" charset="0"/>
              </a:rPr>
              <a:t> </a:t>
            </a:r>
          </a:p>
          <a:p>
            <a:pPr marL="628650" lvl="2" indent="-222250" eaLnBrk="1" hangingPunct="1">
              <a:spcBef>
                <a:spcPct val="0"/>
              </a:spcBef>
              <a:buFont typeface="Arial" charset="0"/>
              <a:buChar char="-"/>
            </a:pPr>
            <a:r>
              <a:rPr lang="en-US" dirty="0" smtClean="0">
                <a:latin typeface="Arial" charset="0"/>
                <a:cs typeface="Arial" charset="0"/>
              </a:rPr>
              <a:t>If the exchange results in the point of diversion on private land and the place of use being on Federal, make sure the Agency obtains a right-of-way across the private land for access to the headgate and ditch.</a:t>
            </a:r>
            <a:r>
              <a:rPr lang="en-US" dirty="0" smtClean="0">
                <a:latin typeface="Arial" charset="0"/>
                <a:cs typeface="Times New Roman" pitchFamily="18" charset="0"/>
              </a:rPr>
              <a:t>  Consult with DNR on how the water right would be managed since there may be multiple users.</a:t>
            </a:r>
          </a:p>
          <a:p>
            <a:pPr marL="628650" lvl="2" indent="-222250" eaLnBrk="1" hangingPunct="1">
              <a:spcBef>
                <a:spcPct val="0"/>
              </a:spcBef>
              <a:buFont typeface="Arial" charset="0"/>
              <a:buChar char="-"/>
            </a:pPr>
            <a:endParaRPr lang="en-US" dirty="0" smtClean="0">
              <a:latin typeface="Arial" charset="0"/>
              <a:cs typeface="Times New Roman" pitchFamily="18" charset="0"/>
            </a:endParaRPr>
          </a:p>
          <a:p>
            <a:pPr marL="406400" lvl="1" indent="-220663" eaLnBrk="1" hangingPunct="1">
              <a:spcBef>
                <a:spcPct val="0"/>
              </a:spcBef>
              <a:buFont typeface="Wingdings" pitchFamily="2" charset="2"/>
              <a:buChar char="§"/>
            </a:pPr>
            <a:r>
              <a:rPr lang="en-US" dirty="0" smtClean="0">
                <a:latin typeface="Arial" charset="0"/>
                <a:cs typeface="Times New Roman" pitchFamily="18" charset="0"/>
              </a:rPr>
              <a:t>Identify infrastructures associated with the water rights (e.g., metering devices, ditches, measurement flumes, etc.) that may have been installed and whether they will transfer with the water development.  Obtain copies of any water use reports filed with DNR, if applicable</a:t>
            </a:r>
            <a:r>
              <a:rPr lang="en-US" sz="1100" dirty="0" smtClean="0">
                <a:latin typeface="Arial" charset="0"/>
                <a:cs typeface="Times New Roman" pitchFamily="18" charset="0"/>
              </a:rPr>
              <a:t>.</a:t>
            </a:r>
            <a:r>
              <a:rPr lang="en-US" sz="1100" dirty="0" smtClean="0">
                <a:latin typeface="Arial" charset="0"/>
                <a:cs typeface="Arial" charset="0"/>
              </a:rPr>
              <a:t> </a:t>
            </a:r>
          </a:p>
        </p:txBody>
      </p:sp>
    </p:spTree>
    <p:extLst>
      <p:ext uri="{BB962C8B-B14F-4D97-AF65-F5344CB8AC3E}">
        <p14:creationId xmlns:p14="http://schemas.microsoft.com/office/powerpoint/2010/main" val="2575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E0CB9C6-B801-41EA-8982-5175673EACA3}" type="slidenum">
              <a:rPr lang="en-US" smtClean="0"/>
              <a:pPr/>
              <a:t>13</a:t>
            </a:fld>
            <a:endParaRPr lang="en-US" dirty="0" smtClean="0"/>
          </a:p>
        </p:txBody>
      </p:sp>
      <p:sp>
        <p:nvSpPr>
          <p:cNvPr id="40963" name="Rectangle 2"/>
          <p:cNvSpPr>
            <a:spLocks noGrp="1" noRot="1" noChangeAspect="1" noChangeArrowheads="1" noTextEdit="1"/>
          </p:cNvSpPr>
          <p:nvPr>
            <p:ph type="sldImg"/>
          </p:nvPr>
        </p:nvSpPr>
        <p:spPr>
          <a:xfrm>
            <a:off x="1212850" y="527050"/>
            <a:ext cx="4641850" cy="3481388"/>
          </a:xfrm>
          <a:ln/>
        </p:spPr>
      </p:sp>
      <p:sp>
        <p:nvSpPr>
          <p:cNvPr id="40964" name="Rectangle 3"/>
          <p:cNvSpPr>
            <a:spLocks noGrp="1" noChangeArrowheads="1"/>
          </p:cNvSpPr>
          <p:nvPr>
            <p:ph type="body" idx="1"/>
          </p:nvPr>
        </p:nvSpPr>
        <p:spPr>
          <a:xfrm>
            <a:off x="298450" y="4032250"/>
            <a:ext cx="6248400" cy="5099050"/>
          </a:xfrm>
          <a:noFill/>
          <a:ln/>
        </p:spPr>
        <p:txBody>
          <a:bodyPr/>
          <a:lstStyle/>
          <a:p>
            <a:pPr marL="190500" indent="-190500" eaLnBrk="1" hangingPunct="1">
              <a:spcBef>
                <a:spcPct val="0"/>
              </a:spcBef>
              <a:buFontTx/>
              <a:buAutoNum type="arabicPeriod"/>
            </a:pPr>
            <a:r>
              <a:rPr lang="en-US" b="1" i="1" dirty="0" smtClean="0">
                <a:latin typeface="Arial" charset="0"/>
                <a:cs typeface="Arial" charset="0"/>
              </a:rPr>
              <a:t>Identify Water Rights on the Federal and Non-Federal Lands (continued)</a:t>
            </a:r>
          </a:p>
          <a:p>
            <a:pPr marL="190500" indent="-190500" eaLnBrk="1" hangingPunct="1">
              <a:spcBef>
                <a:spcPct val="0"/>
              </a:spcBef>
              <a:buFontTx/>
              <a:buAutoNum type="arabicPeriod"/>
            </a:pPr>
            <a:endParaRPr lang="en-US" i="1" dirty="0" smtClean="0">
              <a:latin typeface="Arial" charset="0"/>
              <a:cs typeface="Times New Roman" pitchFamily="18" charset="0"/>
            </a:endParaRPr>
          </a:p>
          <a:p>
            <a:pPr marL="406400" lvl="1" indent="-220663" eaLnBrk="1" hangingPunct="1">
              <a:spcBef>
                <a:spcPct val="0"/>
              </a:spcBef>
              <a:buFont typeface="Wingdings" pitchFamily="2" charset="2"/>
              <a:buChar char="§"/>
            </a:pPr>
            <a:r>
              <a:rPr lang="en-US" dirty="0" smtClean="0">
                <a:latin typeface="Arial" charset="0"/>
                <a:cs typeface="Arial" charset="0"/>
              </a:rPr>
              <a:t>Obtain logs for all wells on Federal and non-Federal lands.  Has the static water level changed?  Logs and other groundwater information can be obtained online at DNR’s website under the Well Log Tracking System (WELTS).</a:t>
            </a:r>
          </a:p>
          <a:p>
            <a:pPr marL="571500" lvl="2" indent="-171450" eaLnBrk="1" hangingPunct="1">
              <a:lnSpc>
                <a:spcPct val="90000"/>
              </a:lnSpc>
              <a:spcBef>
                <a:spcPts val="100"/>
              </a:spcBef>
              <a:buFont typeface="Arial" charset="0"/>
              <a:buChar char="-"/>
            </a:pPr>
            <a:r>
              <a:rPr lang="en-US" dirty="0" smtClean="0">
                <a:latin typeface="Arial" pitchFamily="34" charset="0"/>
                <a:cs typeface="Arial" pitchFamily="34" charset="0"/>
              </a:rPr>
              <a:t>Access DNR’s  WELTS website at:</a:t>
            </a:r>
          </a:p>
          <a:p>
            <a:pPr marL="571500" lvl="2" eaLnBrk="1" hangingPunct="1">
              <a:lnSpc>
                <a:spcPct val="90000"/>
              </a:lnSpc>
              <a:spcBef>
                <a:spcPts val="100"/>
              </a:spcBef>
            </a:pPr>
            <a:r>
              <a:rPr lang="en-US" b="1" dirty="0" smtClean="0">
                <a:latin typeface="Arial" pitchFamily="34" charset="0"/>
                <a:cs typeface="Arial" pitchFamily="34" charset="0"/>
                <a:hlinkClick r:id="rId3"/>
              </a:rPr>
              <a:t>https://dnr.alaska.gov/welts/#show-welts-intro-template</a:t>
            </a:r>
            <a:r>
              <a:rPr lang="en-US" b="1" dirty="0" smtClean="0">
                <a:latin typeface="Arial" pitchFamily="34" charset="0"/>
                <a:cs typeface="Arial" pitchFamily="34" charset="0"/>
              </a:rPr>
              <a:t>  </a:t>
            </a:r>
            <a:r>
              <a:rPr lang="en-US" dirty="0" smtClean="0">
                <a:latin typeface="Arial" pitchFamily="34" charset="0"/>
                <a:cs typeface="Arial" pitchFamily="34" charset="0"/>
              </a:rPr>
              <a:t>to obtain well information .  Reports can be accessed by owner or driller name, parcel description, borough or city, water right file or by log ID.</a:t>
            </a:r>
          </a:p>
          <a:p>
            <a:pPr marL="406400" lvl="1" indent="-220663" eaLnBrk="1" hangingPunct="1">
              <a:spcBef>
                <a:spcPct val="0"/>
              </a:spcBef>
              <a:buFont typeface="Wingdings" pitchFamily="2" charset="2"/>
              <a:buChar char="§"/>
            </a:pPr>
            <a:endParaRPr lang="en-US" dirty="0" smtClean="0">
              <a:latin typeface="Arial" charset="0"/>
              <a:cs typeface="Arial" charset="0"/>
            </a:endParaRPr>
          </a:p>
          <a:p>
            <a:pPr marL="406400" lvl="1" indent="-220663" eaLnBrk="1" hangingPunct="1">
              <a:spcBef>
                <a:spcPct val="0"/>
              </a:spcBef>
              <a:buFont typeface="Wingdings" pitchFamily="2" charset="2"/>
              <a:buChar char="§"/>
            </a:pPr>
            <a:r>
              <a:rPr lang="en-US" dirty="0" smtClean="0">
                <a:latin typeface="Arial" charset="0"/>
                <a:cs typeface="Arial" charset="0"/>
              </a:rPr>
              <a:t>Consult with appraisal staff.  For BLM, FWS and NPS, appraisers are involved early in the process before the agency makes an offer and, often, during the identification and validity of the water rights process.  Initial appraisals typically identify irrigated acreage and water sources/developments.  For the USFS, the hydrologist should provide needed water source/rights information to the lead realty specialist who, in turn, provides this information to the appraiser in the appraisal request package.  Water rights generally only become an issue with the appraisal staff if there are conflicting water rights associated with a parcel.</a:t>
            </a:r>
          </a:p>
          <a:p>
            <a:pPr marL="406400" lvl="1" indent="-220663" eaLnBrk="1" hangingPunct="1">
              <a:spcBef>
                <a:spcPct val="0"/>
              </a:spcBef>
              <a:buFont typeface="Wingdings" pitchFamily="2" charset="2"/>
              <a:buChar char="§"/>
            </a:pPr>
            <a:endParaRPr lang="en-US" dirty="0" smtClean="0">
              <a:latin typeface="Arial" charset="0"/>
              <a:cs typeface="Arial" charset="0"/>
            </a:endParaRPr>
          </a:p>
          <a:p>
            <a:pPr marL="406400" lvl="1" indent="-220663" eaLnBrk="1" hangingPunct="1">
              <a:spcBef>
                <a:spcPct val="0"/>
              </a:spcBef>
              <a:buFont typeface="Wingdings" pitchFamily="2" charset="2"/>
              <a:buChar char="§"/>
            </a:pPr>
            <a:r>
              <a:rPr lang="en-US" dirty="0" smtClean="0">
                <a:latin typeface="Arial" charset="0"/>
                <a:cs typeface="Arial" charset="0"/>
              </a:rPr>
              <a:t>Coordinate with other Federal agencies (e.g. Corps of Engineers, Bureau of Reclamation, FERC, etc), if applicable, to determine what permits/jurisdiction they have on water structures being disposed/acquired.</a:t>
            </a:r>
          </a:p>
          <a:p>
            <a:pPr marL="406400" lvl="1" indent="-220663" eaLnBrk="1" hangingPunct="1">
              <a:spcBef>
                <a:spcPct val="0"/>
              </a:spcBef>
              <a:buFont typeface="Wingdings" pitchFamily="2" charset="2"/>
              <a:buChar char="§"/>
            </a:pPr>
            <a:endParaRPr lang="en-US" dirty="0" smtClean="0">
              <a:latin typeface="Arial" charset="0"/>
              <a:cs typeface="Arial" charset="0"/>
            </a:endParaRPr>
          </a:p>
          <a:p>
            <a:pPr marL="406400" lvl="1" indent="-220663" eaLnBrk="1" hangingPunct="1">
              <a:spcBef>
                <a:spcPct val="0"/>
              </a:spcBef>
              <a:buFont typeface="Wingdings" pitchFamily="2" charset="2"/>
              <a:buChar char="§"/>
            </a:pPr>
            <a:r>
              <a:rPr lang="en-US" dirty="0" smtClean="0">
                <a:latin typeface="Arial" charset="0"/>
                <a:cs typeface="Arial" charset="0"/>
              </a:rPr>
              <a:t>Are any of the acquired lands to be transferred to other federal agencies (F&amp;WS, NPS) as part of a three-way exchange? If so, contact that agency</a:t>
            </a:r>
            <a:r>
              <a:rPr lang="en-US" dirty="0" smtClean="0">
                <a:cs typeface="Arial" charset="0"/>
              </a:rPr>
              <a:t>’</a:t>
            </a:r>
            <a:r>
              <a:rPr lang="en-US" dirty="0" smtClean="0">
                <a:latin typeface="Arial" charset="0"/>
                <a:cs typeface="Arial" charset="0"/>
              </a:rPr>
              <a:t>s water rights coordinator immediately.</a:t>
            </a:r>
          </a:p>
        </p:txBody>
      </p:sp>
    </p:spTree>
    <p:extLst>
      <p:ext uri="{BB962C8B-B14F-4D97-AF65-F5344CB8AC3E}">
        <p14:creationId xmlns:p14="http://schemas.microsoft.com/office/powerpoint/2010/main" val="2607153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006250E-8F8C-4BD8-B4C7-8929A07F2DF1}" type="slidenum">
              <a:rPr lang="en-US" smtClean="0"/>
              <a:pPr/>
              <a:t>14</a:t>
            </a:fld>
            <a:endParaRPr lang="en-US" dirty="0" smtClean="0"/>
          </a:p>
        </p:txBody>
      </p:sp>
      <p:sp>
        <p:nvSpPr>
          <p:cNvPr id="41987" name="Rectangle 2"/>
          <p:cNvSpPr>
            <a:spLocks noGrp="1" noRot="1" noChangeAspect="1" noChangeArrowheads="1" noTextEdit="1"/>
          </p:cNvSpPr>
          <p:nvPr>
            <p:ph type="sldImg"/>
          </p:nvPr>
        </p:nvSpPr>
        <p:spPr>
          <a:xfrm>
            <a:off x="1287463" y="674688"/>
            <a:ext cx="4641850" cy="3481387"/>
          </a:xfrm>
          <a:ln/>
        </p:spPr>
      </p:sp>
      <p:sp>
        <p:nvSpPr>
          <p:cNvPr id="41988" name="Rectangle 3"/>
          <p:cNvSpPr>
            <a:spLocks noGrp="1" noChangeArrowheads="1"/>
          </p:cNvSpPr>
          <p:nvPr>
            <p:ph type="body" idx="1"/>
          </p:nvPr>
        </p:nvSpPr>
        <p:spPr>
          <a:xfrm>
            <a:off x="450850" y="4408488"/>
            <a:ext cx="6019800" cy="4500562"/>
          </a:xfrm>
          <a:noFill/>
          <a:ln/>
        </p:spPr>
        <p:txBody>
          <a:bodyPr/>
          <a:lstStyle/>
          <a:p>
            <a:pPr marL="228600" indent="-228600" eaLnBrk="1" hangingPunct="1">
              <a:lnSpc>
                <a:spcPct val="90000"/>
              </a:lnSpc>
              <a:spcBef>
                <a:spcPts val="200"/>
              </a:spcBef>
              <a:buFontTx/>
              <a:buAutoNum type="arabicPeriod" startAt="2"/>
            </a:pPr>
            <a:r>
              <a:rPr lang="en-US" b="1" i="1" dirty="0" smtClean="0">
                <a:latin typeface="Arial" charset="0"/>
                <a:cs typeface="Times New Roman" pitchFamily="18" charset="0"/>
              </a:rPr>
              <a:t> Identify Any Reserved Water Rights on Federal Lands</a:t>
            </a:r>
          </a:p>
          <a:p>
            <a:pPr marL="228600" indent="-228600" eaLnBrk="1" hangingPunct="1">
              <a:lnSpc>
                <a:spcPct val="90000"/>
              </a:lnSpc>
              <a:spcBef>
                <a:spcPts val="200"/>
              </a:spcBef>
              <a:buFontTx/>
              <a:buAutoNum type="arabicPeriod" startAt="2"/>
            </a:pPr>
            <a:endParaRPr lang="en-US" b="1" i="1" dirty="0" smtClean="0">
              <a:latin typeface="Arial" charset="0"/>
              <a:cs typeface="Times New Roman" pitchFamily="18" charset="0"/>
            </a:endParaRPr>
          </a:p>
          <a:p>
            <a:pPr marL="346075" lvl="1" indent="-231775" eaLnBrk="1" hangingPunct="1">
              <a:lnSpc>
                <a:spcPct val="90000"/>
              </a:lnSpc>
              <a:spcBef>
                <a:spcPts val="200"/>
              </a:spcBef>
              <a:buFont typeface="Wingdings" pitchFamily="2" charset="2"/>
              <a:buChar char="§"/>
            </a:pPr>
            <a:r>
              <a:rPr lang="en-US" dirty="0" smtClean="0">
                <a:latin typeface="Arial" charset="0"/>
                <a:cs typeface="Arial" charset="0"/>
              </a:rPr>
              <a:t>The following federal reserved water rights may occur on BLM public lands identified for disposal: Public Water Reserves, Mineral Hot Springs, Stock Driveways, Public Oil Shale Withdrawals, Wilderness Areas, National Monuments &amp; Conservation Areas, and Wild and Scenic Rivers. </a:t>
            </a:r>
          </a:p>
          <a:p>
            <a:pPr marL="346075" lvl="1" indent="-231775" eaLnBrk="1" hangingPunct="1">
              <a:lnSpc>
                <a:spcPct val="90000"/>
              </a:lnSpc>
              <a:spcBef>
                <a:spcPts val="200"/>
              </a:spcBef>
              <a:buFont typeface="Wingdings" pitchFamily="2" charset="2"/>
              <a:buChar char="§"/>
            </a:pPr>
            <a:endParaRPr lang="en-US" dirty="0" smtClean="0">
              <a:latin typeface="Arial" charset="0"/>
              <a:cs typeface="Arial" charset="0"/>
            </a:endParaRPr>
          </a:p>
          <a:p>
            <a:pPr marL="346075" lvl="1" indent="-231775" eaLnBrk="1" hangingPunct="1">
              <a:lnSpc>
                <a:spcPct val="90000"/>
              </a:lnSpc>
              <a:spcBef>
                <a:spcPts val="200"/>
              </a:spcBef>
              <a:buFont typeface="Wingdings" pitchFamily="2" charset="2"/>
              <a:buChar char="§"/>
            </a:pPr>
            <a:r>
              <a:rPr lang="en-US" dirty="0" smtClean="0">
                <a:latin typeface="Arial" charset="0"/>
                <a:cs typeface="Arial" charset="0"/>
              </a:rPr>
              <a:t>Reserved rights for BLM in Alaska only includes:</a:t>
            </a:r>
          </a:p>
          <a:p>
            <a:pPr marL="568325" lvl="3" indent="-231775" eaLnBrk="1" hangingPunct="1">
              <a:lnSpc>
                <a:spcPct val="90000"/>
              </a:lnSpc>
              <a:spcBef>
                <a:spcPts val="200"/>
              </a:spcBef>
              <a:buFont typeface="Wingdings" pitchFamily="2" charset="2"/>
              <a:buChar char="ü"/>
            </a:pPr>
            <a:r>
              <a:rPr lang="en-US" dirty="0" smtClean="0">
                <a:latin typeface="Arial" charset="0"/>
                <a:cs typeface="Arial" charset="0"/>
              </a:rPr>
              <a:t>Wild and Scenic Rivers</a:t>
            </a:r>
          </a:p>
          <a:p>
            <a:pPr marL="568325" lvl="3" indent="-231775" eaLnBrk="1" hangingPunct="1">
              <a:lnSpc>
                <a:spcPct val="90000"/>
              </a:lnSpc>
              <a:spcBef>
                <a:spcPts val="200"/>
              </a:spcBef>
              <a:buFont typeface="Wingdings" pitchFamily="2" charset="2"/>
              <a:buChar char="ü"/>
            </a:pPr>
            <a:endParaRPr lang="en-US" dirty="0" smtClean="0">
              <a:latin typeface="Arial" charset="0"/>
              <a:cs typeface="Arial" charset="0"/>
            </a:endParaRPr>
          </a:p>
          <a:p>
            <a:pPr marL="346075" lvl="1" indent="-231775" eaLnBrk="1" hangingPunct="1">
              <a:lnSpc>
                <a:spcPct val="90000"/>
              </a:lnSpc>
              <a:spcBef>
                <a:spcPts val="200"/>
              </a:spcBef>
              <a:buFont typeface="Wingdings" pitchFamily="2" charset="2"/>
              <a:buChar char="§"/>
            </a:pPr>
            <a:r>
              <a:rPr lang="en-US" dirty="0" smtClean="0">
                <a:latin typeface="Arial" charset="0"/>
                <a:cs typeface="Times New Roman" pitchFamily="18" charset="0"/>
              </a:rPr>
              <a:t>Reserved rights on USFS lands in Alaska include: </a:t>
            </a:r>
          </a:p>
          <a:p>
            <a:pPr marL="571500" lvl="1" indent="-228600" eaLnBrk="1" hangingPunct="1">
              <a:lnSpc>
                <a:spcPct val="90000"/>
              </a:lnSpc>
              <a:spcBef>
                <a:spcPts val="200"/>
              </a:spcBef>
              <a:buFont typeface="Wingdings" pitchFamily="2" charset="2"/>
              <a:buChar char="ü"/>
              <a:tabLst>
                <a:tab pos="571500" algn="l"/>
              </a:tabLst>
            </a:pPr>
            <a:r>
              <a:rPr lang="en-US" dirty="0" smtClean="0">
                <a:latin typeface="Arial" charset="0"/>
                <a:cs typeface="Times New Roman" pitchFamily="18" charset="0"/>
              </a:rPr>
              <a:t>Wilderness Areas</a:t>
            </a:r>
          </a:p>
          <a:p>
            <a:pPr marL="571500" lvl="1" indent="-228600" eaLnBrk="1" hangingPunct="1">
              <a:lnSpc>
                <a:spcPct val="90000"/>
              </a:lnSpc>
              <a:spcBef>
                <a:spcPts val="200"/>
              </a:spcBef>
              <a:buFont typeface="Wingdings" pitchFamily="2" charset="2"/>
              <a:buChar char="ü"/>
              <a:tabLst>
                <a:tab pos="571500" algn="l"/>
              </a:tabLst>
            </a:pPr>
            <a:r>
              <a:rPr lang="en-US" dirty="0" smtClean="0">
                <a:latin typeface="Arial" charset="0"/>
                <a:cs typeface="Times New Roman" pitchFamily="18" charset="0"/>
              </a:rPr>
              <a:t>National Monuments </a:t>
            </a:r>
          </a:p>
          <a:p>
            <a:pPr marL="571500" lvl="1" indent="-228600" eaLnBrk="1" hangingPunct="1">
              <a:lnSpc>
                <a:spcPct val="90000"/>
              </a:lnSpc>
              <a:spcBef>
                <a:spcPts val="200"/>
              </a:spcBef>
              <a:buFont typeface="Wingdings" pitchFamily="2" charset="2"/>
              <a:buChar char="ü"/>
              <a:tabLst>
                <a:tab pos="571500" algn="l"/>
              </a:tabLst>
            </a:pPr>
            <a:r>
              <a:rPr lang="en-US" dirty="0" smtClean="0">
                <a:latin typeface="Arial" charset="0"/>
                <a:cs typeface="Times New Roman" pitchFamily="18" charset="0"/>
              </a:rPr>
              <a:t>1897 Organic Act (for the </a:t>
            </a:r>
            <a:r>
              <a:rPr lang="en-US" dirty="0" err="1" smtClean="0">
                <a:latin typeface="Arial" charset="0"/>
                <a:cs typeface="Times New Roman" pitchFamily="18" charset="0"/>
              </a:rPr>
              <a:t>Tongass</a:t>
            </a:r>
            <a:r>
              <a:rPr lang="en-US" dirty="0" smtClean="0">
                <a:latin typeface="Arial" charset="0"/>
                <a:cs typeface="Times New Roman" pitchFamily="18" charset="0"/>
              </a:rPr>
              <a:t> &amp; Chugach NF)</a:t>
            </a:r>
          </a:p>
          <a:p>
            <a:pPr marL="571500" lvl="1" indent="-228600" eaLnBrk="1" hangingPunct="1">
              <a:lnSpc>
                <a:spcPct val="90000"/>
              </a:lnSpc>
              <a:spcBef>
                <a:spcPts val="200"/>
              </a:spcBef>
              <a:buFont typeface="Wingdings" pitchFamily="2" charset="2"/>
              <a:buChar char="ü"/>
              <a:tabLst>
                <a:tab pos="571500" algn="l"/>
              </a:tabLst>
            </a:pPr>
            <a:endParaRPr lang="en-US" dirty="0" smtClean="0">
              <a:latin typeface="Arial" charset="0"/>
              <a:cs typeface="Times New Roman" pitchFamily="18" charset="0"/>
            </a:endParaRPr>
          </a:p>
          <a:p>
            <a:pPr marL="342900" lvl="1" indent="-228600" eaLnBrk="1" hangingPunct="1">
              <a:lnSpc>
                <a:spcPct val="90000"/>
              </a:lnSpc>
              <a:spcBef>
                <a:spcPts val="200"/>
              </a:spcBef>
              <a:buFont typeface="Wingdings" pitchFamily="2" charset="2"/>
              <a:buChar char="§"/>
              <a:tabLst>
                <a:tab pos="342900" algn="l"/>
              </a:tabLst>
            </a:pPr>
            <a:r>
              <a:rPr lang="en-US" dirty="0" smtClean="0">
                <a:latin typeface="Arial" charset="0"/>
                <a:cs typeface="Times New Roman" pitchFamily="18" charset="0"/>
              </a:rPr>
              <a:t>Reserved rights for the FWS in Alaska include:</a:t>
            </a:r>
          </a:p>
          <a:p>
            <a:pPr marL="571500" lvl="1" indent="-228600" eaLnBrk="1" hangingPunct="1">
              <a:lnSpc>
                <a:spcPct val="90000"/>
              </a:lnSpc>
              <a:spcBef>
                <a:spcPts val="200"/>
              </a:spcBef>
              <a:buFont typeface="Wingdings" pitchFamily="2" charset="2"/>
              <a:buChar char="ü"/>
              <a:tabLst>
                <a:tab pos="571500" algn="l"/>
              </a:tabLst>
            </a:pPr>
            <a:r>
              <a:rPr lang="en-US" dirty="0" smtClean="0">
                <a:latin typeface="Arial" charset="0"/>
                <a:cs typeface="Times New Roman" pitchFamily="18" charset="0"/>
              </a:rPr>
              <a:t>National Wildlife Refuges (existing prior to ANILCA and post ANILCA)</a:t>
            </a:r>
          </a:p>
          <a:p>
            <a:pPr marL="571500" lvl="1" indent="-228600" eaLnBrk="1" hangingPunct="1">
              <a:lnSpc>
                <a:spcPct val="90000"/>
              </a:lnSpc>
              <a:spcBef>
                <a:spcPts val="200"/>
              </a:spcBef>
              <a:buFont typeface="Wingdings" pitchFamily="2" charset="2"/>
              <a:buChar char="ü"/>
              <a:tabLst>
                <a:tab pos="571500" algn="l"/>
              </a:tabLst>
            </a:pPr>
            <a:endParaRPr lang="en-US" dirty="0" smtClean="0">
              <a:latin typeface="Arial" charset="0"/>
              <a:cs typeface="Times New Roman" pitchFamily="18" charset="0"/>
            </a:endParaRPr>
          </a:p>
          <a:p>
            <a:pPr marL="346075" lvl="1" indent="-231775" eaLnBrk="1" hangingPunct="1">
              <a:lnSpc>
                <a:spcPct val="90000"/>
              </a:lnSpc>
              <a:spcBef>
                <a:spcPts val="200"/>
              </a:spcBef>
              <a:buFont typeface="Wingdings" pitchFamily="2" charset="2"/>
              <a:buChar char="§"/>
              <a:tabLst>
                <a:tab pos="342900" algn="l"/>
              </a:tabLst>
            </a:pPr>
            <a:r>
              <a:rPr lang="en-US" dirty="0" smtClean="0">
                <a:latin typeface="Arial" pitchFamily="34" charset="0"/>
                <a:cs typeface="Arial" pitchFamily="34" charset="0"/>
              </a:rPr>
              <a:t>Reserved rights for the NPS in Alaska include:</a:t>
            </a:r>
          </a:p>
          <a:p>
            <a:pPr marL="571500" lvl="1" indent="-228600" eaLnBrk="1" hangingPunct="1">
              <a:lnSpc>
                <a:spcPct val="90000"/>
              </a:lnSpc>
              <a:spcBef>
                <a:spcPts val="200"/>
              </a:spcBef>
              <a:buFont typeface="Wingdings" pitchFamily="2" charset="2"/>
              <a:buChar char="ü"/>
              <a:tabLst>
                <a:tab pos="571500" algn="l"/>
              </a:tabLst>
            </a:pPr>
            <a:r>
              <a:rPr lang="en-US" dirty="0" smtClean="0">
                <a:latin typeface="Arial" pitchFamily="34" charset="0"/>
                <a:cs typeface="Arial" pitchFamily="34" charset="0"/>
              </a:rPr>
              <a:t>National Parks  &amp; Preserves (existing prior to ANILCA and post ANILCA)</a:t>
            </a:r>
          </a:p>
          <a:p>
            <a:pPr marL="571500" lvl="1" indent="-228600" eaLnBrk="1" hangingPunct="1">
              <a:lnSpc>
                <a:spcPct val="90000"/>
              </a:lnSpc>
              <a:spcBef>
                <a:spcPts val="200"/>
              </a:spcBef>
              <a:buFont typeface="Wingdings" pitchFamily="2" charset="2"/>
              <a:buChar char="ü"/>
              <a:tabLst>
                <a:tab pos="571500" algn="l"/>
              </a:tabLst>
            </a:pPr>
            <a:r>
              <a:rPr lang="en-US" dirty="0" smtClean="0">
                <a:latin typeface="Arial" pitchFamily="34" charset="0"/>
                <a:cs typeface="Arial" pitchFamily="34" charset="0"/>
              </a:rPr>
              <a:t>National  Monuments</a:t>
            </a:r>
          </a:p>
          <a:p>
            <a:pPr marL="571500" lvl="1" indent="-228600" eaLnBrk="1" hangingPunct="1">
              <a:lnSpc>
                <a:spcPct val="90000"/>
              </a:lnSpc>
              <a:spcBef>
                <a:spcPts val="200"/>
              </a:spcBef>
              <a:buFont typeface="Wingdings" pitchFamily="2" charset="2"/>
              <a:buChar char="ü"/>
              <a:tabLst>
                <a:tab pos="571500" algn="l"/>
              </a:tabLst>
            </a:pPr>
            <a:r>
              <a:rPr lang="en-US" dirty="0" smtClean="0">
                <a:latin typeface="Arial" pitchFamily="34" charset="0"/>
                <a:cs typeface="Arial" pitchFamily="34" charset="0"/>
              </a:rPr>
              <a:t>Wild and Scenic Rivers</a:t>
            </a:r>
          </a:p>
          <a:p>
            <a:pPr marL="346075" lvl="1" indent="-231775" eaLnBrk="1" hangingPunct="1">
              <a:lnSpc>
                <a:spcPct val="90000"/>
              </a:lnSpc>
              <a:spcBef>
                <a:spcPts val="200"/>
              </a:spcBef>
              <a:buFont typeface="Wingdings" pitchFamily="2" charset="2"/>
              <a:buChar char="§"/>
              <a:tabLst>
                <a:tab pos="342900" algn="l"/>
              </a:tabLst>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733306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02158E0-E34C-4563-8C76-4B7B2948EA7D}" type="slidenum">
              <a:rPr lang="en-US" smtClean="0"/>
              <a:pPr/>
              <a:t>15</a:t>
            </a:fld>
            <a:endParaRPr lang="en-US" dirty="0" smtClean="0"/>
          </a:p>
        </p:txBody>
      </p:sp>
      <p:sp>
        <p:nvSpPr>
          <p:cNvPr id="43011" name="Rectangle 2"/>
          <p:cNvSpPr>
            <a:spLocks noGrp="1" noRot="1" noChangeAspect="1" noChangeArrowheads="1" noTextEdit="1"/>
          </p:cNvSpPr>
          <p:nvPr>
            <p:ph type="sldImg"/>
          </p:nvPr>
        </p:nvSpPr>
        <p:spPr>
          <a:xfrm>
            <a:off x="1217613" y="685800"/>
            <a:ext cx="4641850" cy="3481388"/>
          </a:xfrm>
          <a:ln/>
        </p:spPr>
      </p:sp>
      <p:sp>
        <p:nvSpPr>
          <p:cNvPr id="43012" name="Rectangle 3"/>
          <p:cNvSpPr>
            <a:spLocks noGrp="1" noChangeArrowheads="1"/>
          </p:cNvSpPr>
          <p:nvPr>
            <p:ph type="body" idx="1"/>
          </p:nvPr>
        </p:nvSpPr>
        <p:spPr>
          <a:xfrm>
            <a:off x="755650" y="4260850"/>
            <a:ext cx="5384800" cy="4343400"/>
          </a:xfrm>
          <a:noFill/>
          <a:ln/>
        </p:spPr>
        <p:txBody>
          <a:bodyPr/>
          <a:lstStyle/>
          <a:p>
            <a:pPr eaLnBrk="1" hangingPunct="1"/>
            <a:r>
              <a:rPr lang="en-US" b="1" i="1" dirty="0" smtClean="0">
                <a:latin typeface="Arial" charset="0"/>
                <a:cs typeface="Times New Roman" pitchFamily="18" charset="0"/>
              </a:rPr>
              <a:t>2.</a:t>
            </a:r>
            <a:r>
              <a:rPr lang="en-US" i="1" dirty="0" smtClean="0">
                <a:latin typeface="Arial" charset="0"/>
                <a:cs typeface="Times New Roman" pitchFamily="18" charset="0"/>
              </a:rPr>
              <a:t>  </a:t>
            </a:r>
            <a:r>
              <a:rPr lang="en-US" b="1" i="1" dirty="0" smtClean="0">
                <a:latin typeface="Arial" charset="0"/>
                <a:cs typeface="Times New Roman" pitchFamily="18" charset="0"/>
              </a:rPr>
              <a:t>Identify Any Reserved Water Rights on Federal Lands (continued)</a:t>
            </a:r>
            <a:endParaRPr lang="en-US" i="1" dirty="0" smtClean="0">
              <a:latin typeface="Arial" charset="0"/>
              <a:cs typeface="Times New Roman" pitchFamily="18" charset="0"/>
            </a:endParaRPr>
          </a:p>
          <a:p>
            <a:pPr marL="347663" lvl="1" indent="-233363" eaLnBrk="1" hangingPunct="1">
              <a:buFont typeface="Wingdings" pitchFamily="2" charset="2"/>
              <a:buChar char="§"/>
            </a:pPr>
            <a:r>
              <a:rPr lang="en-US" sz="1100" dirty="0" smtClean="0">
                <a:latin typeface="Arial" pitchFamily="34" charset="0"/>
                <a:cs typeface="Arial" pitchFamily="34" charset="0"/>
              </a:rPr>
              <a:t>Section 1302 of ANILCA:</a:t>
            </a:r>
          </a:p>
          <a:p>
            <a:pPr marL="804863" lvl="2" indent="-233363" eaLnBrk="1" hangingPunct="1">
              <a:buFont typeface="+mj-lt"/>
              <a:buAutoNum type="alphaLcParenR"/>
            </a:pPr>
            <a:r>
              <a:rPr lang="en-US" sz="1100" dirty="0" smtClean="0">
                <a:latin typeface="Arial" pitchFamily="34" charset="0"/>
                <a:cs typeface="Arial" pitchFamily="34" charset="0"/>
              </a:rPr>
              <a:t>The Secretary is authorized…to acquire by purchase, donation, exchange, or otherwise any lands </a:t>
            </a:r>
            <a:r>
              <a:rPr lang="en-US" sz="1100" i="1" dirty="0" smtClean="0">
                <a:latin typeface="Arial" pitchFamily="34" charset="0"/>
                <a:cs typeface="Arial" pitchFamily="34" charset="0"/>
              </a:rPr>
              <a:t>within </a:t>
            </a:r>
            <a:r>
              <a:rPr lang="en-US" sz="1100" dirty="0" smtClean="0">
                <a:latin typeface="Arial" pitchFamily="34" charset="0"/>
                <a:cs typeface="Arial" pitchFamily="34" charset="0"/>
              </a:rPr>
              <a:t>the boundaries of any CSU other than National Forest Wilderness.</a:t>
            </a:r>
          </a:p>
          <a:p>
            <a:pPr marL="804863" lvl="2" indent="-233363" eaLnBrk="1" hangingPunct="1">
              <a:buFont typeface="+mj-lt"/>
              <a:buAutoNum type="alphaLcParenR" startAt="9"/>
            </a:pPr>
            <a:r>
              <a:rPr lang="en-US" sz="1100" dirty="0" smtClean="0">
                <a:latin typeface="Arial" pitchFamily="34" charset="0"/>
                <a:cs typeface="Arial" pitchFamily="34" charset="0"/>
              </a:rPr>
              <a:t>(1) The Secretary is authorized to acquire by donation or exchange, lands … which are </a:t>
            </a:r>
            <a:r>
              <a:rPr lang="en-US" sz="1100" i="1" dirty="0" smtClean="0">
                <a:latin typeface="Arial" pitchFamily="34" charset="0"/>
                <a:cs typeface="Arial" pitchFamily="34" charset="0"/>
              </a:rPr>
              <a:t>contiguous to </a:t>
            </a:r>
            <a:r>
              <a:rPr lang="en-US" sz="1100" dirty="0" smtClean="0">
                <a:latin typeface="Arial" pitchFamily="34" charset="0"/>
                <a:cs typeface="Arial" pitchFamily="34" charset="0"/>
              </a:rPr>
              <a:t>any CSU established or expanded by this Act… and (2) Any such lands so acquired shall become a part of such CSU.</a:t>
            </a:r>
          </a:p>
          <a:p>
            <a:pPr marL="347663" lvl="1" indent="-233363" eaLnBrk="1" hangingPunct="1">
              <a:buFont typeface="Wingdings" pitchFamily="2" charset="2"/>
              <a:buChar char="§"/>
            </a:pPr>
            <a:r>
              <a:rPr lang="en-US" sz="1100" dirty="0" smtClean="0">
                <a:latin typeface="Arial" pitchFamily="34" charset="0"/>
                <a:cs typeface="Arial" pitchFamily="34" charset="0"/>
              </a:rPr>
              <a:t>Wilderness, Wild &amp; Scenic Rivers and National Monuments &amp; Conservation Areas would most likely not be traded out of federal ownership; however, they may transfer from one federal agency to another through either a boundary adjustment or expansion (ex: Mohave Preserve, CA and NPS Petrified Forest Expansion, AZ).</a:t>
            </a:r>
            <a:endParaRPr lang="en-US" sz="1100" i="1" dirty="0" smtClean="0">
              <a:latin typeface="Arial" pitchFamily="34" charset="0"/>
              <a:cs typeface="Arial" pitchFamily="34" charset="0"/>
            </a:endParaRPr>
          </a:p>
          <a:p>
            <a:pPr marL="347663" lvl="1" indent="-233363" eaLnBrk="1" hangingPunct="1">
              <a:buFont typeface="Wingdings" pitchFamily="2" charset="2"/>
              <a:buChar char="§"/>
            </a:pPr>
            <a:r>
              <a:rPr lang="en-US" sz="1100" dirty="0" smtClean="0">
                <a:latin typeface="Arial" charset="0"/>
                <a:cs typeface="Times New Roman" pitchFamily="18" charset="0"/>
              </a:rPr>
              <a:t>Federal reserved water rights cannot be transferred out of federal ownership (applicable for private exchanges) because, by law, they can only exist on lands owned by the Federal government. Recognize that exchange of reserved public domain lands (applicable for the USFS) for lands that passed from federal ownership involves the giving up of reserved water rights for water rights that can only be obtained under State laws.</a:t>
            </a:r>
          </a:p>
          <a:p>
            <a:pPr marL="347663" lvl="1" indent="-233363" eaLnBrk="1" hangingPunct="1">
              <a:buFont typeface="Wingdings" pitchFamily="2" charset="2"/>
              <a:buChar char="§"/>
            </a:pPr>
            <a:r>
              <a:rPr lang="en-US" sz="1100" dirty="0" smtClean="0">
                <a:latin typeface="Arial" charset="0"/>
                <a:cs typeface="Arial" charset="0"/>
              </a:rPr>
              <a:t>If land to be transferred out of federal ownership contains a federal reserved right, the proponent and DNR must be advised that the existing reserved right will no longer be in effect.</a:t>
            </a:r>
            <a:r>
              <a:rPr lang="en-US" sz="1100" dirty="0" smtClean="0">
                <a:latin typeface="Arial" charset="0"/>
                <a:cs typeface="Times New Roman" pitchFamily="18" charset="0"/>
              </a:rPr>
              <a:t> </a:t>
            </a:r>
          </a:p>
          <a:p>
            <a:pPr marL="347663" lvl="1" indent="-233363" eaLnBrk="1" hangingPunct="1"/>
            <a:r>
              <a:rPr lang="en-US" sz="1100" dirty="0" smtClean="0">
                <a:cs typeface="Arial" charset="0"/>
              </a:rPr>
              <a:t> </a:t>
            </a:r>
            <a:endParaRPr lang="en-US" sz="1100" dirty="0" smtClean="0">
              <a:latin typeface="Arial" pitchFamily="34" charset="0"/>
              <a:cs typeface="Arial" pitchFamily="34" charset="0"/>
            </a:endParaRPr>
          </a:p>
        </p:txBody>
      </p:sp>
    </p:spTree>
    <p:extLst>
      <p:ext uri="{BB962C8B-B14F-4D97-AF65-F5344CB8AC3E}">
        <p14:creationId xmlns:p14="http://schemas.microsoft.com/office/powerpoint/2010/main" val="1753296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918B76A-5E34-4BBC-9C8B-09C44B46375E}" type="slidenum">
              <a:rPr lang="en-US" smtClean="0"/>
              <a:pPr/>
              <a:t>16</a:t>
            </a:fld>
            <a:endParaRPr lang="en-US" dirty="0" smtClean="0"/>
          </a:p>
        </p:txBody>
      </p:sp>
      <p:sp>
        <p:nvSpPr>
          <p:cNvPr id="44035" name="Rectangle 2"/>
          <p:cNvSpPr>
            <a:spLocks noGrp="1" noRot="1" noChangeAspect="1" noChangeArrowheads="1" noTextEdit="1"/>
          </p:cNvSpPr>
          <p:nvPr>
            <p:ph type="sldImg"/>
          </p:nvPr>
        </p:nvSpPr>
        <p:spPr>
          <a:xfrm>
            <a:off x="1214438" y="681038"/>
            <a:ext cx="4641850" cy="3481387"/>
          </a:xfrm>
          <a:ln/>
        </p:spPr>
      </p:sp>
      <p:sp>
        <p:nvSpPr>
          <p:cNvPr id="44036" name="Rectangle 3"/>
          <p:cNvSpPr>
            <a:spLocks noGrp="1" noChangeArrowheads="1"/>
          </p:cNvSpPr>
          <p:nvPr>
            <p:ph type="body" idx="1"/>
          </p:nvPr>
        </p:nvSpPr>
        <p:spPr>
          <a:xfrm>
            <a:off x="374650" y="4184650"/>
            <a:ext cx="6376988" cy="4191000"/>
          </a:xfrm>
          <a:noFill/>
          <a:ln/>
        </p:spPr>
        <p:txBody>
          <a:bodyPr/>
          <a:lstStyle/>
          <a:p>
            <a:pPr marL="228600" indent="-228600" eaLnBrk="1" hangingPunct="1">
              <a:lnSpc>
                <a:spcPct val="90000"/>
              </a:lnSpc>
              <a:spcBef>
                <a:spcPct val="0"/>
              </a:spcBef>
              <a:buFontTx/>
              <a:buAutoNum type="arabicPeriod" startAt="3"/>
            </a:pPr>
            <a:r>
              <a:rPr lang="en-US" b="1" i="1" dirty="0" smtClean="0">
                <a:latin typeface="Arial" charset="0"/>
                <a:cs typeface="Arial" charset="0"/>
              </a:rPr>
              <a:t>Gather Information about Ownership and Encumbrances </a:t>
            </a:r>
          </a:p>
          <a:p>
            <a:pPr marL="228600" indent="-228600" eaLnBrk="1" hangingPunct="1">
              <a:lnSpc>
                <a:spcPct val="90000"/>
              </a:lnSpc>
              <a:spcBef>
                <a:spcPct val="0"/>
              </a:spcBef>
              <a:buFontTx/>
              <a:buAutoNum type="arabicPeriod" startAt="3"/>
            </a:pPr>
            <a:endParaRPr lang="en-US" dirty="0" smtClean="0">
              <a:latin typeface="Arial" charset="0"/>
              <a:cs typeface="Times New Roman" pitchFamily="18" charset="0"/>
            </a:endParaRPr>
          </a:p>
          <a:p>
            <a:pPr marL="398463" lvl="1" indent="-228600" eaLnBrk="1" hangingPunct="1">
              <a:lnSpc>
                <a:spcPct val="90000"/>
              </a:lnSpc>
              <a:spcBef>
                <a:spcPct val="0"/>
              </a:spcBef>
              <a:buFontTx/>
              <a:buChar char="•"/>
            </a:pPr>
            <a:r>
              <a:rPr lang="en-US" sz="1100" dirty="0" smtClean="0">
                <a:latin typeface="Arial" charset="0"/>
                <a:cs typeface="Arial" charset="0"/>
              </a:rPr>
              <a:t>Determine if the water rights to be acquired are in the name of the proponent/seller/donor.  Because ownership of a water right in Alaska is not necessarily determined by property </a:t>
            </a:r>
            <a:r>
              <a:rPr lang="en-US" sz="1100" dirty="0" err="1" smtClean="0">
                <a:latin typeface="Arial" charset="0"/>
                <a:cs typeface="Arial" charset="0"/>
              </a:rPr>
              <a:t>appurtenancy</a:t>
            </a:r>
            <a:r>
              <a:rPr lang="en-US" sz="1100" dirty="0" smtClean="0">
                <a:latin typeface="Arial" charset="0"/>
                <a:cs typeface="Arial" charset="0"/>
              </a:rPr>
              <a:t> , often the name on the permit, certificate, TWUA, etc. may be the initial applicant for the water right, the current landowner or severed from the land in a previous transaction.  This information becomes important when researching encumbrances and notifying the State of changes in ownership. </a:t>
            </a:r>
          </a:p>
          <a:p>
            <a:pPr marL="685800" lvl="2" indent="-228600" eaLnBrk="1" hangingPunct="1">
              <a:lnSpc>
                <a:spcPct val="90000"/>
              </a:lnSpc>
              <a:spcBef>
                <a:spcPct val="0"/>
              </a:spcBef>
              <a:buFont typeface="Courier New" pitchFamily="49" charset="0"/>
              <a:buChar char="o"/>
            </a:pPr>
            <a:r>
              <a:rPr lang="en-US" sz="1100" dirty="0" smtClean="0">
                <a:latin typeface="Arial" charset="0"/>
                <a:cs typeface="Arial" charset="0"/>
              </a:rPr>
              <a:t>If the water rights to be acquired are NOT in the name of the current owner, a chain of title search is required.  Request proponent complete change of ownership forms and send to DNR to get water rights in his name prior to being acquired by the federal agency.</a:t>
            </a:r>
          </a:p>
          <a:p>
            <a:pPr marL="398463" lvl="1" indent="-228600" eaLnBrk="1" hangingPunct="1">
              <a:lnSpc>
                <a:spcPct val="90000"/>
              </a:lnSpc>
              <a:spcBef>
                <a:spcPct val="0"/>
              </a:spcBef>
              <a:buFontTx/>
              <a:buChar char="•"/>
            </a:pPr>
            <a:r>
              <a:rPr lang="en-US" sz="1100" dirty="0" smtClean="0">
                <a:latin typeface="Arial" charset="0"/>
                <a:cs typeface="Arial" charset="0"/>
              </a:rPr>
              <a:t>Obtain the latest deeds in the Chain of Title from the proponent/seller/donor.</a:t>
            </a:r>
          </a:p>
          <a:p>
            <a:pPr marL="398463" lvl="1" indent="-228600" eaLnBrk="1" hangingPunct="1">
              <a:lnSpc>
                <a:spcPct val="90000"/>
              </a:lnSpc>
              <a:spcBef>
                <a:spcPct val="0"/>
              </a:spcBef>
              <a:buFontTx/>
              <a:buChar char="•"/>
            </a:pPr>
            <a:r>
              <a:rPr lang="en-US" sz="1100" dirty="0" smtClean="0">
                <a:latin typeface="Arial" charset="0"/>
                <a:cs typeface="Arial" charset="0"/>
              </a:rPr>
              <a:t>Review preliminary title report and previous deed records for encumbrances on use of water. Obtain copies of easements, contracts, rights-of-way, and other historical documents.</a:t>
            </a:r>
            <a:endParaRPr lang="en-US" sz="1100" dirty="0" smtClean="0">
              <a:latin typeface="Arial" charset="0"/>
              <a:cs typeface="Times New Roman" pitchFamily="18" charset="0"/>
            </a:endParaRPr>
          </a:p>
          <a:p>
            <a:pPr marL="398463" lvl="1" indent="-228600" eaLnBrk="1" hangingPunct="1">
              <a:lnSpc>
                <a:spcPct val="90000"/>
              </a:lnSpc>
              <a:spcBef>
                <a:spcPct val="0"/>
              </a:spcBef>
              <a:buFontTx/>
              <a:buChar char="•"/>
            </a:pPr>
            <a:r>
              <a:rPr lang="en-US" sz="1100" dirty="0" smtClean="0">
                <a:latin typeface="Arial" charset="0"/>
                <a:cs typeface="Arial" charset="0"/>
              </a:rPr>
              <a:t>Research whether there are any land use restrictions (local/state) that could affect water use.</a:t>
            </a:r>
            <a:r>
              <a:rPr lang="en-US" sz="1100" dirty="0" smtClean="0">
                <a:latin typeface="Arial" charset="0"/>
                <a:cs typeface="Times New Roman" pitchFamily="18" charset="0"/>
              </a:rPr>
              <a:t> </a:t>
            </a:r>
          </a:p>
          <a:p>
            <a:pPr marL="398463" lvl="1" indent="-228600" eaLnBrk="1" hangingPunct="1">
              <a:lnSpc>
                <a:spcPct val="90000"/>
              </a:lnSpc>
              <a:spcBef>
                <a:spcPct val="0"/>
              </a:spcBef>
              <a:buFontTx/>
              <a:buChar char="•"/>
            </a:pPr>
            <a:r>
              <a:rPr lang="en-US" sz="1100" dirty="0" smtClean="0">
                <a:latin typeface="Arial" charset="0"/>
                <a:cs typeface="Times New Roman" pitchFamily="18" charset="0"/>
              </a:rPr>
              <a:t>Acquire affidavits and interview people as part of the water uses inventory; </a:t>
            </a:r>
            <a:r>
              <a:rPr lang="en-US" sz="1100" i="1" dirty="0" smtClean="0">
                <a:latin typeface="Arial" charset="0"/>
                <a:cs typeface="Times New Roman" pitchFamily="18" charset="0"/>
              </a:rPr>
              <a:t>document nonuse.</a:t>
            </a:r>
          </a:p>
          <a:p>
            <a:pPr marL="398463" lvl="1" indent="-228600" eaLnBrk="1" hangingPunct="1">
              <a:lnSpc>
                <a:spcPct val="90000"/>
              </a:lnSpc>
              <a:spcBef>
                <a:spcPct val="0"/>
              </a:spcBef>
              <a:buFontTx/>
              <a:buChar char="•"/>
            </a:pPr>
            <a:endParaRPr lang="en-US" sz="1100" dirty="0" smtClean="0">
              <a:latin typeface="Arial" charset="0"/>
            </a:endParaRPr>
          </a:p>
          <a:p>
            <a:pPr marL="398463" lvl="1" indent="-228600" eaLnBrk="1" hangingPunct="1">
              <a:lnSpc>
                <a:spcPct val="90000"/>
              </a:lnSpc>
              <a:spcBef>
                <a:spcPct val="0"/>
              </a:spcBef>
              <a:buFontTx/>
              <a:buChar char="•"/>
            </a:pPr>
            <a:endParaRPr lang="en-US" sz="1100" dirty="0" smtClean="0">
              <a:latin typeface="Arial" charset="0"/>
            </a:endParaRPr>
          </a:p>
          <a:p>
            <a:pPr marL="398463" lvl="1" indent="-228600" eaLnBrk="1" hangingPunct="1">
              <a:lnSpc>
                <a:spcPct val="90000"/>
              </a:lnSpc>
              <a:spcBef>
                <a:spcPct val="0"/>
              </a:spcBef>
              <a:buFontTx/>
              <a:buChar char="•"/>
            </a:pPr>
            <a:r>
              <a:rPr lang="en-US" sz="1100" b="1" dirty="0" smtClean="0">
                <a:latin typeface="Arial" charset="0"/>
              </a:rPr>
              <a:t>Note:</a:t>
            </a:r>
            <a:r>
              <a:rPr lang="en-US" sz="1100" dirty="0" smtClean="0">
                <a:latin typeface="Arial" charset="0"/>
              </a:rPr>
              <a:t>  BLM right-of-way (ROW) regulations [43CFR2807.15(c)] allows ROW holder to negotiate new grant terms with BLM if land subject to ROW is transferred out of federal ownership.  If the federal land to be disposed has a water ROW, this could trigger changes in conditions placed on the ROW.</a:t>
            </a:r>
            <a:endParaRPr lang="en-US" sz="1100" b="1" dirty="0" smtClean="0">
              <a:latin typeface="Arial" charset="0"/>
            </a:endParaRPr>
          </a:p>
        </p:txBody>
      </p:sp>
    </p:spTree>
    <p:extLst>
      <p:ext uri="{BB962C8B-B14F-4D97-AF65-F5344CB8AC3E}">
        <p14:creationId xmlns:p14="http://schemas.microsoft.com/office/powerpoint/2010/main" val="1593877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9B36201-B141-4F21-9509-A8A80D592782}" type="slidenum">
              <a:rPr lang="en-US" smtClean="0"/>
              <a:pPr/>
              <a:t>17</a:t>
            </a:fld>
            <a:endParaRPr lang="en-US" dirty="0" smtClean="0"/>
          </a:p>
        </p:txBody>
      </p:sp>
      <p:sp>
        <p:nvSpPr>
          <p:cNvPr id="45059" name="Rectangle 2"/>
          <p:cNvSpPr>
            <a:spLocks noGrp="1" noRot="1" noChangeAspect="1" noChangeArrowheads="1" noTextEdit="1"/>
          </p:cNvSpPr>
          <p:nvPr>
            <p:ph type="sldImg"/>
          </p:nvPr>
        </p:nvSpPr>
        <p:spPr>
          <a:xfrm>
            <a:off x="1144588" y="692150"/>
            <a:ext cx="4641850" cy="3481388"/>
          </a:xfrm>
          <a:ln/>
        </p:spPr>
      </p:sp>
      <p:sp>
        <p:nvSpPr>
          <p:cNvPr id="45060" name="Rectangle 3"/>
          <p:cNvSpPr>
            <a:spLocks noGrp="1" noChangeArrowheads="1"/>
          </p:cNvSpPr>
          <p:nvPr>
            <p:ph type="body" idx="1"/>
          </p:nvPr>
        </p:nvSpPr>
        <p:spPr>
          <a:xfrm>
            <a:off x="908050" y="4260850"/>
            <a:ext cx="5124450" cy="4343400"/>
          </a:xfrm>
          <a:noFill/>
          <a:ln/>
        </p:spPr>
        <p:txBody>
          <a:bodyPr/>
          <a:lstStyle/>
          <a:p>
            <a:pPr marL="228600" indent="-228600" eaLnBrk="1" hangingPunct="1">
              <a:spcBef>
                <a:spcPct val="0"/>
              </a:spcBef>
              <a:buFontTx/>
              <a:buAutoNum type="arabicPeriod" startAt="3"/>
              <a:tabLst>
                <a:tab pos="292100" algn="l"/>
              </a:tabLst>
            </a:pPr>
            <a:r>
              <a:rPr lang="en-US" b="1" i="1" dirty="0" smtClean="0">
                <a:latin typeface="Arial" charset="0"/>
                <a:cs typeface="Arial" charset="0"/>
              </a:rPr>
              <a:t>Gather Information about Ownership and Encumbrances (continued)</a:t>
            </a:r>
          </a:p>
          <a:p>
            <a:pPr marL="228600" indent="-228600" eaLnBrk="1" hangingPunct="1">
              <a:spcBef>
                <a:spcPct val="0"/>
              </a:spcBef>
              <a:buFontTx/>
              <a:buAutoNum type="arabicPeriod" startAt="3"/>
              <a:tabLst>
                <a:tab pos="292100" algn="l"/>
              </a:tabLst>
            </a:pPr>
            <a:endParaRPr lang="en-US" b="1" i="1" dirty="0" smtClean="0">
              <a:latin typeface="Arial" charset="0"/>
              <a:cs typeface="Arial" charset="0"/>
            </a:endParaRPr>
          </a:p>
          <a:p>
            <a:pPr marL="228600" indent="-228600" eaLnBrk="1" hangingPunct="1">
              <a:spcBef>
                <a:spcPct val="0"/>
              </a:spcBef>
              <a:buFontTx/>
              <a:buChar char="•"/>
              <a:tabLst>
                <a:tab pos="292100" algn="l"/>
              </a:tabLst>
            </a:pPr>
            <a:r>
              <a:rPr lang="en-US" dirty="0" smtClean="0">
                <a:latin typeface="Arial" charset="0"/>
              </a:rPr>
              <a:t>Note whether any of the Federal or non-Federal lands are within a critical ground water area or critical water management area.  These areas may restrict water use.</a:t>
            </a:r>
          </a:p>
          <a:p>
            <a:pPr marL="228600" indent="-228600" eaLnBrk="1" hangingPunct="1">
              <a:buFontTx/>
              <a:buChar char="•"/>
              <a:tabLst>
                <a:tab pos="292100" algn="l"/>
              </a:tabLst>
            </a:pPr>
            <a:r>
              <a:rPr lang="en-US" dirty="0" smtClean="0">
                <a:latin typeface="Arial" charset="0"/>
              </a:rPr>
              <a:t>Determine if the proponent holds any grazing or other leases on State or Federal lands that would transfer with his private land;  if so, identify any water rights on the leased lands that would be acquired.</a:t>
            </a:r>
          </a:p>
          <a:p>
            <a:pPr marL="228600" indent="-228600" eaLnBrk="1" hangingPunct="1">
              <a:buFontTx/>
              <a:buChar char="•"/>
              <a:tabLst>
                <a:tab pos="292100" algn="l"/>
              </a:tabLst>
            </a:pPr>
            <a:r>
              <a:rPr lang="en-US" dirty="0" smtClean="0">
                <a:latin typeface="Arial" charset="0"/>
              </a:rPr>
              <a:t>Water power withdrawals (power site classifications, power projects, power site reserves) must be identified and removed prior to an exchange.  </a:t>
            </a:r>
          </a:p>
          <a:p>
            <a:pPr marL="228600" indent="-228600" eaLnBrk="1" hangingPunct="1">
              <a:buFontTx/>
              <a:buChar char="•"/>
              <a:tabLst>
                <a:tab pos="292100" algn="l"/>
              </a:tabLst>
            </a:pPr>
            <a:r>
              <a:rPr lang="en-US" dirty="0" smtClean="0">
                <a:latin typeface="Arial" charset="0"/>
              </a:rPr>
              <a:t>USFS Manual 5470 - Reservations and Outstanding Rights – Objective is to accomplish real property adjustments free of encumbrances that would detract from present or future uses of FS land or that would needlessly restrict private land use and impose an unwarranted management obligation on the FS. </a:t>
            </a:r>
            <a:r>
              <a:rPr lang="en-US" i="1" dirty="0" smtClean="0">
                <a:latin typeface="Arial" charset="0"/>
              </a:rPr>
              <a:t>(applicable to the USFS but may also apply to other federal agencies)</a:t>
            </a:r>
            <a:endParaRPr lang="en-US" dirty="0" smtClean="0">
              <a:latin typeface="Arial" charset="0"/>
            </a:endParaRPr>
          </a:p>
          <a:p>
            <a:pPr lvl="1" indent="-228600" eaLnBrk="1" hangingPunct="1">
              <a:spcBef>
                <a:spcPct val="0"/>
              </a:spcBef>
              <a:buFont typeface="Arial" charset="0"/>
              <a:buChar char="-"/>
            </a:pPr>
            <a:r>
              <a:rPr lang="en-US" dirty="0" smtClean="0">
                <a:latin typeface="Arial" charset="0"/>
              </a:rPr>
              <a:t>Feds don</a:t>
            </a:r>
            <a:r>
              <a:rPr lang="en-US" dirty="0" smtClean="0"/>
              <a:t>’</a:t>
            </a:r>
            <a:r>
              <a:rPr lang="en-US" dirty="0" smtClean="0">
                <a:latin typeface="Arial" charset="0"/>
              </a:rPr>
              <a:t>t generally accept deed restrictions from the proponent/seller/donor.    </a:t>
            </a:r>
          </a:p>
          <a:p>
            <a:pPr lvl="1" indent="-228600" eaLnBrk="1" hangingPunct="1">
              <a:spcBef>
                <a:spcPct val="0"/>
              </a:spcBef>
              <a:buFont typeface="Arial" charset="0"/>
              <a:buChar char="-"/>
            </a:pPr>
            <a:r>
              <a:rPr lang="en-US" dirty="0" smtClean="0">
                <a:latin typeface="Arial" charset="0"/>
              </a:rPr>
              <a:t>Note any outstanding rights from previous transactions.</a:t>
            </a:r>
          </a:p>
          <a:p>
            <a:pPr lvl="1" indent="-228600" eaLnBrk="1" hangingPunct="1">
              <a:spcBef>
                <a:spcPct val="0"/>
              </a:spcBef>
              <a:buFont typeface="Arial" charset="0"/>
              <a:buChar char="-"/>
            </a:pPr>
            <a:r>
              <a:rPr lang="en-US" dirty="0" smtClean="0">
                <a:latin typeface="Arial" charset="0"/>
              </a:rPr>
              <a:t>Potential deed reservations by the United States.</a:t>
            </a:r>
          </a:p>
          <a:p>
            <a:pPr marL="1143000" lvl="2" indent="-228600" eaLnBrk="1" hangingPunct="1">
              <a:spcBef>
                <a:spcPct val="0"/>
              </a:spcBef>
              <a:buFont typeface="Arial" charset="0"/>
              <a:buChar char="-"/>
              <a:tabLst>
                <a:tab pos="292100" algn="l"/>
              </a:tabLst>
            </a:pPr>
            <a:endParaRPr lang="en-US" dirty="0" smtClean="0">
              <a:latin typeface="Arial" charset="0"/>
            </a:endParaRPr>
          </a:p>
        </p:txBody>
      </p:sp>
    </p:spTree>
    <p:extLst>
      <p:ext uri="{BB962C8B-B14F-4D97-AF65-F5344CB8AC3E}">
        <p14:creationId xmlns:p14="http://schemas.microsoft.com/office/powerpoint/2010/main" val="3065821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E533A28-77BA-4458-9CBF-45F4DFD9C422}" type="slidenum">
              <a:rPr lang="en-US" smtClean="0"/>
              <a:pPr/>
              <a:t>18</a:t>
            </a:fld>
            <a:endParaRPr lang="en-US" dirty="0" smtClean="0"/>
          </a:p>
        </p:txBody>
      </p:sp>
      <p:sp>
        <p:nvSpPr>
          <p:cNvPr id="46083" name="Rectangle 2"/>
          <p:cNvSpPr>
            <a:spLocks noGrp="1" noRot="1" noChangeAspect="1" noChangeArrowheads="1" noTextEdit="1"/>
          </p:cNvSpPr>
          <p:nvPr>
            <p:ph type="sldImg"/>
          </p:nvPr>
        </p:nvSpPr>
        <p:spPr>
          <a:xfrm>
            <a:off x="1217613" y="685800"/>
            <a:ext cx="4641850" cy="3481388"/>
          </a:xfrm>
          <a:ln/>
        </p:spPr>
      </p:sp>
      <p:sp>
        <p:nvSpPr>
          <p:cNvPr id="46084" name="Rectangle 3"/>
          <p:cNvSpPr>
            <a:spLocks noGrp="1" noChangeArrowheads="1"/>
          </p:cNvSpPr>
          <p:nvPr>
            <p:ph type="body" idx="1"/>
          </p:nvPr>
        </p:nvSpPr>
        <p:spPr>
          <a:xfrm>
            <a:off x="596900" y="4256088"/>
            <a:ext cx="6032500" cy="4652962"/>
          </a:xfrm>
          <a:noFill/>
          <a:ln/>
        </p:spPr>
        <p:txBody>
          <a:bodyPr/>
          <a:lstStyle/>
          <a:p>
            <a:pPr eaLnBrk="1" hangingPunct="1">
              <a:spcBef>
                <a:spcPct val="0"/>
              </a:spcBef>
              <a:buFontTx/>
              <a:buAutoNum type="arabicPeriod" startAt="4"/>
            </a:pPr>
            <a:endParaRPr lang="en-US" b="1" i="1" dirty="0" smtClean="0">
              <a:latin typeface="Arial" charset="0"/>
              <a:cs typeface="Arial" charset="0"/>
            </a:endParaRPr>
          </a:p>
          <a:p>
            <a:pPr eaLnBrk="1" hangingPunct="1">
              <a:spcBef>
                <a:spcPct val="0"/>
              </a:spcBef>
            </a:pPr>
            <a:r>
              <a:rPr lang="en-US" b="1" i="1" dirty="0" smtClean="0">
                <a:latin typeface="Arial" charset="0"/>
                <a:cs typeface="Arial" charset="0"/>
              </a:rPr>
              <a:t>  </a:t>
            </a:r>
          </a:p>
          <a:p>
            <a:pPr marL="114300" lvl="1" eaLnBrk="1" hangingPunct="1">
              <a:spcBef>
                <a:spcPct val="0"/>
              </a:spcBef>
            </a:pPr>
            <a:r>
              <a:rPr lang="en-US" b="1" i="1" dirty="0" smtClean="0">
                <a:latin typeface="Arial" charset="0"/>
                <a:cs typeface="Arial" charset="0"/>
              </a:rPr>
              <a:t>4.  Field Verification: Is the Water </a:t>
            </a:r>
            <a:r>
              <a:rPr lang="en-US" b="1" i="1" dirty="0" smtClean="0">
                <a:cs typeface="Arial" charset="0"/>
              </a:rPr>
              <a:t>“</a:t>
            </a:r>
            <a:r>
              <a:rPr lang="en-US" b="1" i="1" dirty="0" smtClean="0">
                <a:latin typeface="Arial" charset="0"/>
                <a:cs typeface="Arial" charset="0"/>
              </a:rPr>
              <a:t>Wet</a:t>
            </a:r>
            <a:r>
              <a:rPr lang="en-US" b="1" i="1" dirty="0" smtClean="0">
                <a:cs typeface="Arial" charset="0"/>
              </a:rPr>
              <a:t>”</a:t>
            </a:r>
            <a:r>
              <a:rPr lang="en-US" b="1" i="1" dirty="0" smtClean="0">
                <a:latin typeface="Arial" charset="0"/>
                <a:cs typeface="Arial" charset="0"/>
              </a:rPr>
              <a:t>?</a:t>
            </a:r>
          </a:p>
          <a:p>
            <a:pPr eaLnBrk="1" hangingPunct="1">
              <a:spcBef>
                <a:spcPct val="0"/>
              </a:spcBef>
              <a:buFontTx/>
              <a:buAutoNum type="arabicPeriod" startAt="4"/>
            </a:pPr>
            <a:endParaRPr lang="en-US" dirty="0" smtClean="0">
              <a:latin typeface="Arial" charset="0"/>
              <a:cs typeface="Times New Roman" pitchFamily="18" charset="0"/>
            </a:endParaRPr>
          </a:p>
          <a:p>
            <a:pPr marL="342900" lvl="2" indent="-114300" eaLnBrk="1" hangingPunct="1">
              <a:spcBef>
                <a:spcPct val="20000"/>
              </a:spcBef>
              <a:spcAft>
                <a:spcPct val="20000"/>
              </a:spcAft>
              <a:buFont typeface="Wingdings" pitchFamily="2" charset="2"/>
              <a:buChar char="§"/>
            </a:pPr>
            <a:r>
              <a:rPr lang="en-US" dirty="0" smtClean="0">
                <a:latin typeface="Arial" charset="0"/>
                <a:cs typeface="Times New Roman" pitchFamily="18" charset="0"/>
              </a:rPr>
              <a:t>Properties to be acquired by federal agencies should </a:t>
            </a:r>
            <a:r>
              <a:rPr lang="en-US" u="sng" dirty="0" smtClean="0">
                <a:latin typeface="Arial" charset="0"/>
                <a:cs typeface="Times New Roman" pitchFamily="18" charset="0"/>
              </a:rPr>
              <a:t>always</a:t>
            </a:r>
            <a:r>
              <a:rPr lang="en-US" dirty="0" smtClean="0">
                <a:latin typeface="Arial" charset="0"/>
                <a:cs typeface="Times New Roman" pitchFamily="18" charset="0"/>
              </a:rPr>
              <a:t> be field checked prior to closing to ensure that: </a:t>
            </a:r>
          </a:p>
          <a:p>
            <a:pPr marL="571500" lvl="3" indent="-114300" eaLnBrk="1" hangingPunct="1">
              <a:spcBef>
                <a:spcPct val="20000"/>
              </a:spcBef>
              <a:spcAft>
                <a:spcPct val="20000"/>
              </a:spcAft>
              <a:buFont typeface="Arial" charset="0"/>
              <a:buChar char="-"/>
            </a:pPr>
            <a:r>
              <a:rPr lang="en-US" dirty="0" smtClean="0">
                <a:latin typeface="Arial" charset="0"/>
                <a:cs typeface="Times New Roman" pitchFamily="18" charset="0"/>
              </a:rPr>
              <a:t>Each water right is being exercised in accordance with State law and is not subject to forfeiture or abandonment due to nonuse, unauthorized changes in type or place of use, etc.  </a:t>
            </a:r>
            <a:r>
              <a:rPr lang="en-US" b="1" dirty="0" smtClean="0">
                <a:latin typeface="Arial" charset="0"/>
                <a:cs typeface="Times New Roman" pitchFamily="18" charset="0"/>
              </a:rPr>
              <a:t>This is soooo important!</a:t>
            </a:r>
            <a:endParaRPr lang="en-US" dirty="0" smtClean="0">
              <a:latin typeface="Arial" charset="0"/>
              <a:cs typeface="Times New Roman" pitchFamily="18" charset="0"/>
            </a:endParaRPr>
          </a:p>
          <a:p>
            <a:pPr marL="571500" lvl="3" indent="-114300" eaLnBrk="1" hangingPunct="1">
              <a:spcBef>
                <a:spcPct val="20000"/>
              </a:spcBef>
              <a:spcAft>
                <a:spcPct val="20000"/>
              </a:spcAft>
              <a:buFont typeface="Arial" charset="0"/>
              <a:buChar char="-"/>
            </a:pPr>
            <a:r>
              <a:rPr lang="en-US" dirty="0" smtClean="0">
                <a:latin typeface="Arial" charset="0"/>
                <a:cs typeface="Times New Roman" pitchFamily="18" charset="0"/>
              </a:rPr>
              <a:t>The water right(s) will serve present and foreseeable  Agency needs.  Check with  your local DNR office and/or proponent/seller/donor to determine the physical availability/reliability of the water.  Does the water right(s) have a sufficient priority to allow it to be used in most years?  Will the water right be sufficient for domestic use, fire protection and other Federal uses?</a:t>
            </a:r>
          </a:p>
          <a:p>
            <a:pPr marL="571500" lvl="3" indent="-114300" eaLnBrk="1" hangingPunct="1">
              <a:spcBef>
                <a:spcPct val="20000"/>
              </a:spcBef>
              <a:spcAft>
                <a:spcPct val="20000"/>
              </a:spcAft>
              <a:buFont typeface="Arial" charset="0"/>
              <a:buChar char="-"/>
            </a:pPr>
            <a:r>
              <a:rPr lang="en-US" dirty="0" smtClean="0">
                <a:latin typeface="Arial" charset="0"/>
                <a:cs typeface="Times New Roman" pitchFamily="18" charset="0"/>
              </a:rPr>
              <a:t>Identification of sources that will need to be filed on in the future. </a:t>
            </a:r>
          </a:p>
          <a:p>
            <a:pPr marL="571500" lvl="3" indent="-114300" eaLnBrk="1" hangingPunct="1">
              <a:spcBef>
                <a:spcPct val="20000"/>
              </a:spcBef>
              <a:spcAft>
                <a:spcPct val="20000"/>
              </a:spcAft>
              <a:buFont typeface="Arial" charset="0"/>
              <a:buChar char="-"/>
            </a:pPr>
            <a:r>
              <a:rPr lang="en-US" dirty="0" smtClean="0">
                <a:latin typeface="Arial" charset="0"/>
                <a:cs typeface="Times New Roman" pitchFamily="18" charset="0"/>
              </a:rPr>
              <a:t>Identification of inaccurate legal descriptions for the point of diversion, place(s) of use, etc. </a:t>
            </a:r>
          </a:p>
          <a:p>
            <a:pPr marL="571500" lvl="3" indent="-114300" eaLnBrk="1" hangingPunct="1">
              <a:spcBef>
                <a:spcPct val="0"/>
              </a:spcBef>
              <a:buFont typeface="Arial" charset="0"/>
              <a:buChar char="-"/>
            </a:pPr>
            <a:r>
              <a:rPr lang="en-US" dirty="0" smtClean="0">
                <a:latin typeface="Arial" charset="0"/>
                <a:cs typeface="Times New Roman" pitchFamily="18" charset="0"/>
              </a:rPr>
              <a:t>Identification of  infrastructures (water delivery and control systems) that need repairs. </a:t>
            </a:r>
          </a:p>
        </p:txBody>
      </p:sp>
    </p:spTree>
    <p:extLst>
      <p:ext uri="{BB962C8B-B14F-4D97-AF65-F5344CB8AC3E}">
        <p14:creationId xmlns:p14="http://schemas.microsoft.com/office/powerpoint/2010/main" val="3018641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71DDB92-F38A-4E7A-B4A0-DDD7C58CF3F2}" type="slidenum">
              <a:rPr lang="en-US" smtClean="0"/>
              <a:pPr/>
              <a:t>19</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522288" y="4260850"/>
            <a:ext cx="5800725" cy="4502150"/>
          </a:xfrm>
          <a:noFill/>
          <a:ln/>
        </p:spPr>
        <p:txBody>
          <a:bodyPr/>
          <a:lstStyle/>
          <a:p>
            <a:pPr marL="171450" indent="-171450" eaLnBrk="1" hangingPunct="1">
              <a:spcBef>
                <a:spcPct val="0"/>
              </a:spcBef>
              <a:buFontTx/>
              <a:buAutoNum type="arabicPeriod" startAt="4"/>
            </a:pPr>
            <a:r>
              <a:rPr lang="en-US" b="1" i="1" dirty="0" smtClean="0">
                <a:latin typeface="Arial" charset="0"/>
                <a:cs typeface="Arial" charset="0"/>
              </a:rPr>
              <a:t>Field Verification: Is the Water </a:t>
            </a:r>
            <a:r>
              <a:rPr lang="en-US" b="1" i="1" dirty="0" smtClean="0">
                <a:cs typeface="Arial" charset="0"/>
              </a:rPr>
              <a:t>“</a:t>
            </a:r>
            <a:r>
              <a:rPr lang="en-US" b="1" i="1" dirty="0" smtClean="0">
                <a:latin typeface="Arial" charset="0"/>
                <a:cs typeface="Arial" charset="0"/>
              </a:rPr>
              <a:t>Wet</a:t>
            </a:r>
            <a:r>
              <a:rPr lang="en-US" b="1" i="1" dirty="0" smtClean="0">
                <a:cs typeface="Arial" charset="0"/>
              </a:rPr>
              <a:t>”</a:t>
            </a:r>
            <a:r>
              <a:rPr lang="en-US" b="1" i="1" dirty="0" smtClean="0">
                <a:latin typeface="Arial" charset="0"/>
                <a:cs typeface="Arial" charset="0"/>
              </a:rPr>
              <a:t>? (continued)</a:t>
            </a:r>
          </a:p>
          <a:p>
            <a:pPr marL="171450" indent="-171450" eaLnBrk="1" hangingPunct="1">
              <a:spcBef>
                <a:spcPct val="0"/>
              </a:spcBef>
              <a:buFontTx/>
              <a:buAutoNum type="arabicPeriod" startAt="4"/>
            </a:pPr>
            <a:endParaRPr lang="en-US" dirty="0" smtClean="0">
              <a:latin typeface="Arial" charset="0"/>
              <a:cs typeface="Times New Roman" pitchFamily="18" charset="0"/>
            </a:endParaRPr>
          </a:p>
          <a:p>
            <a:pPr marL="400050" lvl="1" indent="-171450" eaLnBrk="1" hangingPunct="1">
              <a:spcBef>
                <a:spcPct val="0"/>
              </a:spcBef>
              <a:buFont typeface="Wingdings" pitchFamily="2" charset="2"/>
              <a:buChar char="§"/>
            </a:pPr>
            <a:r>
              <a:rPr lang="en-US" dirty="0" smtClean="0">
                <a:latin typeface="Arial" charset="0"/>
                <a:cs typeface="Times New Roman" pitchFamily="18" charset="0"/>
              </a:rPr>
              <a:t>On-the-ground inspections are very important for irrigation water rights:</a:t>
            </a:r>
            <a:endParaRPr lang="en-US" dirty="0" smtClean="0">
              <a:latin typeface="Arial" charset="0"/>
              <a:cs typeface="Arial" charset="0"/>
            </a:endParaRPr>
          </a:p>
          <a:p>
            <a:pPr marL="571500" lvl="2" indent="-228600" eaLnBrk="1" hangingPunct="1">
              <a:spcBef>
                <a:spcPct val="0"/>
              </a:spcBef>
              <a:buFont typeface="Arial" charset="0"/>
              <a:buChar char="-"/>
            </a:pPr>
            <a:r>
              <a:rPr lang="en-US" dirty="0" smtClean="0">
                <a:latin typeface="Arial" charset="0"/>
                <a:cs typeface="Times New Roman" pitchFamily="18" charset="0"/>
              </a:rPr>
              <a:t>Compare irrigated acreage claimed in the appraisal or on the water right with on-the-ground conditions.</a:t>
            </a:r>
            <a:r>
              <a:rPr lang="en-US" dirty="0" smtClean="0">
                <a:latin typeface="Arial" charset="0"/>
                <a:cs typeface="Arial" charset="0"/>
              </a:rPr>
              <a:t> </a:t>
            </a:r>
          </a:p>
          <a:p>
            <a:pPr marL="571500" lvl="2" indent="-228600" eaLnBrk="1" hangingPunct="1">
              <a:spcBef>
                <a:spcPct val="0"/>
              </a:spcBef>
              <a:buFont typeface="Arial" charset="0"/>
              <a:buChar char="-"/>
            </a:pPr>
            <a:r>
              <a:rPr lang="en-US" dirty="0" smtClean="0">
                <a:latin typeface="Arial" charset="0"/>
                <a:cs typeface="Times New Roman" pitchFamily="18" charset="0"/>
              </a:rPr>
              <a:t>Is the amount of water claimed on the water right sufficient to irrigate the acreage found?</a:t>
            </a:r>
          </a:p>
          <a:p>
            <a:pPr marL="571500" lvl="2" indent="-228600" eaLnBrk="1" hangingPunct="1">
              <a:spcBef>
                <a:spcPct val="0"/>
              </a:spcBef>
              <a:buFont typeface="Arial" charset="0"/>
              <a:buChar char="-"/>
            </a:pPr>
            <a:r>
              <a:rPr lang="en-US" dirty="0" smtClean="0">
                <a:latin typeface="Arial" charset="0"/>
                <a:cs typeface="Times New Roman" pitchFamily="18" charset="0"/>
              </a:rPr>
              <a:t>Has irrigation occurred recently?</a:t>
            </a:r>
            <a:r>
              <a:rPr lang="en-US" dirty="0" smtClean="0">
                <a:latin typeface="Arial" charset="0"/>
                <a:cs typeface="Arial" charset="0"/>
              </a:rPr>
              <a:t> </a:t>
            </a:r>
          </a:p>
          <a:p>
            <a:pPr marL="571500" lvl="2" indent="-228600" eaLnBrk="1" hangingPunct="1">
              <a:spcBef>
                <a:spcPct val="0"/>
              </a:spcBef>
              <a:buFont typeface="Arial" charset="0"/>
              <a:buChar char="-"/>
            </a:pPr>
            <a:r>
              <a:rPr lang="en-US" dirty="0" smtClean="0">
                <a:latin typeface="Arial" charset="0"/>
                <a:cs typeface="Times New Roman" pitchFamily="18" charset="0"/>
              </a:rPr>
              <a:t>Are required metering devices and fish screens installed?</a:t>
            </a:r>
            <a:r>
              <a:rPr lang="en-US" dirty="0" smtClean="0">
                <a:latin typeface="Arial" charset="0"/>
                <a:cs typeface="Arial" charset="0"/>
              </a:rPr>
              <a:t> </a:t>
            </a:r>
          </a:p>
          <a:p>
            <a:pPr marL="400050" lvl="1" indent="-171450" eaLnBrk="1" hangingPunct="1">
              <a:spcBef>
                <a:spcPct val="0"/>
              </a:spcBef>
              <a:buFont typeface="Wingdings" pitchFamily="2" charset="2"/>
              <a:buChar char="§"/>
            </a:pPr>
            <a:r>
              <a:rPr lang="en-US" dirty="0" smtClean="0">
                <a:latin typeface="Arial" charset="0"/>
                <a:cs typeface="Times New Roman" pitchFamily="18" charset="0"/>
              </a:rPr>
              <a:t>For acquisition of historic sites:</a:t>
            </a:r>
          </a:p>
          <a:p>
            <a:pPr marL="571500" lvl="2" indent="-228600" eaLnBrk="1" hangingPunct="1">
              <a:spcBef>
                <a:spcPct val="0"/>
              </a:spcBef>
              <a:buFont typeface="Arial" pitchFamily="34" charset="0"/>
              <a:buChar char="-"/>
            </a:pPr>
            <a:r>
              <a:rPr lang="en-US" dirty="0" smtClean="0">
                <a:latin typeface="Arial" charset="0"/>
                <a:cs typeface="Times New Roman" pitchFamily="18" charset="0"/>
              </a:rPr>
              <a:t>Is there enough water to provide interpretation of historic mining sites (e.g., water flowing through sluice boxes, dredges, etc.)?</a:t>
            </a:r>
          </a:p>
          <a:p>
            <a:pPr marL="400050" lvl="1" indent="-171450" eaLnBrk="1" hangingPunct="1">
              <a:spcBef>
                <a:spcPct val="0"/>
              </a:spcBef>
              <a:buFont typeface="Wingdings" pitchFamily="2" charset="2"/>
              <a:buChar char="§"/>
            </a:pPr>
            <a:r>
              <a:rPr lang="en-US" dirty="0" smtClean="0">
                <a:latin typeface="Arial" charset="0"/>
                <a:cs typeface="Times New Roman" pitchFamily="18" charset="0"/>
              </a:rPr>
              <a:t>For wells on the non-Federal lands to be acquired, in addition to the information provided on the Well Log and Statement of Beneficial Use forms:</a:t>
            </a:r>
          </a:p>
          <a:p>
            <a:pPr marL="685800" lvl="2" indent="-228600" eaLnBrk="1" hangingPunct="1">
              <a:spcBef>
                <a:spcPct val="0"/>
              </a:spcBef>
              <a:buFontTx/>
              <a:buChar char="-"/>
            </a:pPr>
            <a:r>
              <a:rPr lang="en-US" dirty="0" smtClean="0">
                <a:latin typeface="Arial" charset="0"/>
                <a:cs typeface="Times New Roman" pitchFamily="18" charset="0"/>
              </a:rPr>
              <a:t>Require a pump test and examination by a well driller to:</a:t>
            </a:r>
          </a:p>
          <a:p>
            <a:pPr marL="857250" lvl="3" indent="-171450" eaLnBrk="1" hangingPunct="1">
              <a:spcBef>
                <a:spcPct val="0"/>
              </a:spcBef>
              <a:buFont typeface="Arial" pitchFamily="34" charset="0"/>
              <a:buChar char="•"/>
            </a:pPr>
            <a:r>
              <a:rPr lang="en-US" dirty="0" smtClean="0">
                <a:latin typeface="Arial" charset="0"/>
                <a:cs typeface="Times New Roman" pitchFamily="18" charset="0"/>
              </a:rPr>
              <a:t>Determine if all well construction requirements have been met.</a:t>
            </a:r>
          </a:p>
          <a:p>
            <a:pPr marL="857250" lvl="3" indent="-171450" eaLnBrk="1" hangingPunct="1">
              <a:spcBef>
                <a:spcPct val="0"/>
              </a:spcBef>
              <a:buFont typeface="Arial" pitchFamily="34" charset="0"/>
              <a:buChar char="•"/>
            </a:pPr>
            <a:r>
              <a:rPr lang="en-US" dirty="0" smtClean="0">
                <a:latin typeface="Arial" charset="0"/>
                <a:cs typeface="Times New Roman" pitchFamily="18" charset="0"/>
              </a:rPr>
              <a:t>Check the conditions of the well, especially the casing.</a:t>
            </a:r>
          </a:p>
          <a:p>
            <a:pPr marL="685800" lvl="2" indent="-228600" eaLnBrk="1" hangingPunct="1">
              <a:spcBef>
                <a:spcPct val="0"/>
              </a:spcBef>
              <a:buFontTx/>
              <a:buChar char="-"/>
            </a:pPr>
            <a:r>
              <a:rPr lang="en-US" dirty="0" smtClean="0">
                <a:latin typeface="Arial" charset="0"/>
                <a:cs typeface="Times New Roman" pitchFamily="18" charset="0"/>
              </a:rPr>
              <a:t>Is the access port/removable cap functional and are the static water level and yield correctly stated on the water right?</a:t>
            </a:r>
            <a:endParaRPr lang="en-US" dirty="0" smtClean="0">
              <a:latin typeface="Arial" charset="0"/>
              <a:cs typeface="Arial" charset="0"/>
            </a:endParaRPr>
          </a:p>
          <a:p>
            <a:pPr marL="685800" lvl="2" indent="-228600" eaLnBrk="1" hangingPunct="1">
              <a:spcBef>
                <a:spcPct val="0"/>
              </a:spcBef>
              <a:buFontTx/>
              <a:buChar char="-"/>
            </a:pPr>
            <a:r>
              <a:rPr lang="en-US" dirty="0" smtClean="0">
                <a:latin typeface="Arial" charset="0"/>
                <a:cs typeface="Arial" charset="0"/>
              </a:rPr>
              <a:t>Is the well shared with other households?  If so, obtain copy of shared agreement between water users and well owners for operation and maintenance </a:t>
            </a:r>
            <a:r>
              <a:rPr lang="en-US" b="1" dirty="0" smtClean="0">
                <a:latin typeface="Arial" charset="0"/>
                <a:cs typeface="Arial" charset="0"/>
              </a:rPr>
              <a:t>and </a:t>
            </a:r>
            <a:r>
              <a:rPr lang="en-US" dirty="0" smtClean="0">
                <a:latin typeface="Arial" charset="0"/>
                <a:cs typeface="Arial" charset="0"/>
              </a:rPr>
              <a:t>copies of well meter reports.</a:t>
            </a:r>
          </a:p>
          <a:p>
            <a:pPr marL="685800" lvl="2" indent="-228600" eaLnBrk="1" hangingPunct="1">
              <a:spcBef>
                <a:spcPct val="0"/>
              </a:spcBef>
              <a:buFontTx/>
              <a:buChar char="-"/>
            </a:pPr>
            <a:r>
              <a:rPr lang="en-US" dirty="0" smtClean="0">
                <a:latin typeface="Arial" charset="0"/>
                <a:cs typeface="Arial" charset="0"/>
              </a:rPr>
              <a:t>Is the ground water quality such that it could be used for a visitor facility?</a:t>
            </a:r>
          </a:p>
          <a:p>
            <a:pPr marL="685800" lvl="2" indent="-171450" eaLnBrk="1" hangingPunct="1">
              <a:spcBef>
                <a:spcPct val="0"/>
              </a:spcBef>
              <a:buFontTx/>
              <a:buChar char="-"/>
            </a:pPr>
            <a:endParaRPr lang="en-US" dirty="0" smtClean="0">
              <a:latin typeface="Arial" charset="0"/>
              <a:cs typeface="Arial" charset="0"/>
            </a:endParaRPr>
          </a:p>
          <a:p>
            <a:pPr marL="171450" indent="-171450" eaLnBrk="1" hangingPunct="1"/>
            <a:endParaRPr lang="en-US" dirty="0" smtClean="0"/>
          </a:p>
        </p:txBody>
      </p:sp>
    </p:spTree>
    <p:extLst>
      <p:ext uri="{BB962C8B-B14F-4D97-AF65-F5344CB8AC3E}">
        <p14:creationId xmlns:p14="http://schemas.microsoft.com/office/powerpoint/2010/main" val="61198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latin typeface="Arial" pitchFamily="34" charset="0"/>
                <a:cs typeface="Arial" pitchFamily="34" charset="0"/>
              </a:rPr>
              <a:t>Identifying and processing water rights and use issues are understandably important for lands/realty specialists; however, it is just as important for non-lands personnel.  Most specialists write or review sections of NEPA documents for land tenure actions:</a:t>
            </a:r>
          </a:p>
          <a:p>
            <a:pPr lvl="1" indent="-228600">
              <a:buFont typeface="Arial" pitchFamily="34" charset="0"/>
              <a:buChar char="•"/>
            </a:pPr>
            <a:r>
              <a:rPr lang="en-US" dirty="0" smtClean="0">
                <a:latin typeface="Arial" pitchFamily="34" charset="0"/>
                <a:cs typeface="Arial" pitchFamily="34" charset="0"/>
              </a:rPr>
              <a:t>Collect data and/or identify issues relating to their specialty or program;</a:t>
            </a:r>
          </a:p>
          <a:p>
            <a:pPr lvl="1" indent="-228600">
              <a:buFont typeface="Arial" pitchFamily="34" charset="0"/>
              <a:buChar char="•"/>
            </a:pPr>
            <a:r>
              <a:rPr lang="en-US" dirty="0" smtClean="0">
                <a:latin typeface="Arial" pitchFamily="34" charset="0"/>
                <a:cs typeface="Arial" pitchFamily="34" charset="0"/>
              </a:rPr>
              <a:t> Document how acquiring or disposing of water sources and developments affects their program;</a:t>
            </a:r>
          </a:p>
          <a:p>
            <a:pPr lvl="1" indent="-228600">
              <a:buFont typeface="Arial" pitchFamily="34" charset="0"/>
              <a:buChar char="•"/>
            </a:pPr>
            <a:r>
              <a:rPr lang="en-US" dirty="0" smtClean="0">
                <a:latin typeface="Arial" pitchFamily="34" charset="0"/>
                <a:cs typeface="Arial" pitchFamily="34" charset="0"/>
              </a:rPr>
              <a:t>Identify opportunities to share data from their work with lands folks or vice versa;</a:t>
            </a:r>
          </a:p>
          <a:p>
            <a:pPr lvl="1" indent="-228600">
              <a:buFont typeface="Arial" pitchFamily="34" charset="0"/>
              <a:buChar char="•"/>
            </a:pPr>
            <a:r>
              <a:rPr lang="en-US" dirty="0" smtClean="0">
                <a:latin typeface="Arial" pitchFamily="34" charset="0"/>
                <a:cs typeface="Arial" pitchFamily="34" charset="0"/>
              </a:rPr>
              <a:t>May be asked to operate water facilities on acquired lands.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93098814-0A22-4840-BAD4-F72B4306D610}" type="slidenum">
              <a:rPr lang="en-US" smtClean="0"/>
              <a:pPr>
                <a:defRPr/>
              </a:pPr>
              <a:t>2</a:t>
            </a:fld>
            <a:endParaRPr lang="en-US" dirty="0"/>
          </a:p>
        </p:txBody>
      </p:sp>
    </p:spTree>
    <p:extLst>
      <p:ext uri="{BB962C8B-B14F-4D97-AF65-F5344CB8AC3E}">
        <p14:creationId xmlns:p14="http://schemas.microsoft.com/office/powerpoint/2010/main" val="1948411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B700936-1AC9-4C33-B558-980F4C731634}" type="slidenum">
              <a:rPr lang="en-US" smtClean="0"/>
              <a:pPr/>
              <a:t>20</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1" dirty="0" smtClean="0">
                <a:cs typeface="Arial" charset="0"/>
              </a:rPr>
              <a:t> </a:t>
            </a:r>
            <a:r>
              <a:rPr lang="en-US" b="1" i="1" dirty="0" smtClean="0">
                <a:cs typeface="Times New Roman" pitchFamily="18" charset="0"/>
              </a:rPr>
              <a:t>5.  </a:t>
            </a:r>
            <a:r>
              <a:rPr lang="en-US" b="1" i="1" dirty="0" smtClean="0">
                <a:latin typeface="Arial" charset="0"/>
                <a:cs typeface="Times New Roman" pitchFamily="18" charset="0"/>
              </a:rPr>
              <a:t>Consult with Appraisal Staff</a:t>
            </a:r>
            <a:r>
              <a:rPr lang="en-US" b="1" dirty="0" smtClean="0">
                <a:latin typeface="Arial" charset="0"/>
                <a:cs typeface="Arial" charset="0"/>
              </a:rPr>
              <a:t> </a:t>
            </a:r>
          </a:p>
          <a:p>
            <a:pPr eaLnBrk="1" hangingPunct="1"/>
            <a:endParaRPr lang="en-US" dirty="0" smtClean="0">
              <a:latin typeface="Arial" charset="0"/>
              <a:cs typeface="Times New Roman" pitchFamily="18" charset="0"/>
            </a:endParaRPr>
          </a:p>
          <a:p>
            <a:pPr lvl="1" indent="-168275" eaLnBrk="1" hangingPunct="1">
              <a:buFont typeface="Wingdings" pitchFamily="2" charset="2"/>
              <a:buChar char="§"/>
            </a:pPr>
            <a:r>
              <a:rPr lang="en-US" dirty="0" smtClean="0">
                <a:latin typeface="Arial" charset="0"/>
                <a:cs typeface="Times New Roman" pitchFamily="18" charset="0"/>
              </a:rPr>
              <a:t>A summary of the information gathered during the initial phase of the exchange proposal, including the field investigation, should be provided to the appraiser to complete the appraisal, as part of the appraisal request package. </a:t>
            </a:r>
          </a:p>
          <a:p>
            <a:pPr lvl="1" indent="-168275" eaLnBrk="1" hangingPunct="1">
              <a:buFont typeface="Wingdings" pitchFamily="2" charset="2"/>
              <a:buNone/>
            </a:pPr>
            <a:r>
              <a:rPr lang="en-US" dirty="0" smtClean="0">
                <a:latin typeface="Arial" charset="0"/>
                <a:cs typeface="Times New Roman" pitchFamily="18" charset="0"/>
              </a:rPr>
              <a:t> </a:t>
            </a:r>
          </a:p>
          <a:p>
            <a:pPr lvl="1" indent="-168275" eaLnBrk="1" hangingPunct="1">
              <a:buFont typeface="Wingdings" pitchFamily="2" charset="2"/>
              <a:buChar char="§"/>
            </a:pPr>
            <a:r>
              <a:rPr lang="en-US" dirty="0" smtClean="0">
                <a:latin typeface="Arial" charset="0"/>
                <a:cs typeface="Times New Roman" pitchFamily="18" charset="0"/>
              </a:rPr>
              <a:t>NOTE that all water rights issues must be resolved BEFORE the closing.  The proponent/seller/donor has little incentive to work with the Federal agency on water rights issues after the fact! </a:t>
            </a:r>
          </a:p>
        </p:txBody>
      </p:sp>
    </p:spTree>
    <p:extLst>
      <p:ext uri="{BB962C8B-B14F-4D97-AF65-F5344CB8AC3E}">
        <p14:creationId xmlns:p14="http://schemas.microsoft.com/office/powerpoint/2010/main" val="38789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DEA53D4-1CF0-471B-B1BC-D47B371BA1C4}" type="slidenum">
              <a:rPr lang="en-US" smtClean="0"/>
              <a:pPr/>
              <a:t>21</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298450" y="4184650"/>
            <a:ext cx="6219825" cy="4946650"/>
          </a:xfrm>
          <a:noFill/>
          <a:ln/>
        </p:spPr>
        <p:txBody>
          <a:bodyPr/>
          <a:lstStyle/>
          <a:p>
            <a:pPr marL="114300" indent="-114300" eaLnBrk="1" hangingPunct="1">
              <a:lnSpc>
                <a:spcPct val="90000"/>
              </a:lnSpc>
              <a:spcBef>
                <a:spcPts val="100"/>
              </a:spcBef>
            </a:pPr>
            <a:endParaRPr lang="en-US" b="1" u="sng" dirty="0" smtClean="0">
              <a:latin typeface="Arial" pitchFamily="34" charset="0"/>
              <a:cs typeface="Arial" pitchFamily="34" charset="0"/>
            </a:endParaRPr>
          </a:p>
          <a:p>
            <a:pPr marL="114300" indent="-114300" eaLnBrk="1" hangingPunct="1">
              <a:lnSpc>
                <a:spcPct val="90000"/>
              </a:lnSpc>
              <a:spcBef>
                <a:spcPts val="100"/>
              </a:spcBef>
            </a:pPr>
            <a:r>
              <a:rPr lang="en-US" b="1" u="sng" dirty="0" smtClean="0">
                <a:latin typeface="Arial" pitchFamily="34" charset="0"/>
                <a:cs typeface="Arial" pitchFamily="34" charset="0"/>
              </a:rPr>
              <a:t>Evaluate the Proposal</a:t>
            </a:r>
          </a:p>
          <a:p>
            <a:pPr marL="114300" indent="-114300" eaLnBrk="1" hangingPunct="1">
              <a:lnSpc>
                <a:spcPct val="90000"/>
              </a:lnSpc>
              <a:spcBef>
                <a:spcPts val="100"/>
              </a:spcBef>
            </a:pPr>
            <a:endParaRPr lang="en-US" dirty="0" smtClean="0">
              <a:latin typeface="Arial" pitchFamily="34" charset="0"/>
              <a:cs typeface="Arial" pitchFamily="34" charset="0"/>
            </a:endParaRPr>
          </a:p>
          <a:p>
            <a:pPr marL="114300" indent="-114300" eaLnBrk="1" hangingPunct="1">
              <a:lnSpc>
                <a:spcPct val="90000"/>
              </a:lnSpc>
              <a:spcBef>
                <a:spcPts val="100"/>
              </a:spcBef>
              <a:buFont typeface="Wingdings" pitchFamily="2" charset="2"/>
              <a:buChar char="§"/>
            </a:pPr>
            <a:r>
              <a:rPr lang="en-US" dirty="0" smtClean="0">
                <a:latin typeface="Arial" pitchFamily="34" charset="0"/>
                <a:cs typeface="Arial" pitchFamily="34" charset="0"/>
              </a:rPr>
              <a:t>Water rights and uses information identified in the initial proposal steps should be addressed in all relevant steps during the evaluation process, including the: </a:t>
            </a:r>
          </a:p>
          <a:p>
            <a:pPr marL="114300" indent="-114300" eaLnBrk="1" hangingPunct="1">
              <a:lnSpc>
                <a:spcPct val="90000"/>
              </a:lnSpc>
              <a:spcBef>
                <a:spcPts val="100"/>
              </a:spcBef>
              <a:buFont typeface="Wingdings" pitchFamily="2" charset="2"/>
              <a:buChar char="§"/>
            </a:pPr>
            <a:endParaRPr lang="en-US" dirty="0" smtClean="0">
              <a:latin typeface="Arial" pitchFamily="34" charset="0"/>
              <a:cs typeface="Arial" pitchFamily="34" charset="0"/>
            </a:endParaRPr>
          </a:p>
          <a:p>
            <a:pPr marL="342900" lvl="1" indent="-114300" eaLnBrk="1" hangingPunct="1">
              <a:lnSpc>
                <a:spcPct val="90000"/>
              </a:lnSpc>
              <a:spcBef>
                <a:spcPts val="100"/>
              </a:spcBef>
              <a:buFont typeface="Arial" charset="0"/>
              <a:buChar char="-"/>
            </a:pPr>
            <a:r>
              <a:rPr lang="en-US" b="1" i="1" dirty="0" smtClean="0">
                <a:latin typeface="Arial" pitchFamily="34" charset="0"/>
                <a:cs typeface="Arial" pitchFamily="34" charset="0"/>
              </a:rPr>
              <a:t>Feasibility Analysis</a:t>
            </a:r>
            <a:r>
              <a:rPr lang="en-US" b="1" dirty="0" smtClean="0">
                <a:latin typeface="Arial" pitchFamily="34" charset="0"/>
                <a:cs typeface="Arial" pitchFamily="34" charset="0"/>
              </a:rPr>
              <a:t> </a:t>
            </a:r>
            <a:r>
              <a:rPr lang="en-US" dirty="0" smtClean="0">
                <a:latin typeface="Arial" pitchFamily="34" charset="0"/>
                <a:cs typeface="Arial" pitchFamily="34" charset="0"/>
              </a:rPr>
              <a:t>(should provide basic water rights information for incorporation into other exchange documents)</a:t>
            </a:r>
          </a:p>
          <a:p>
            <a:pPr marL="342900" lvl="1" indent="-114300" eaLnBrk="1" hangingPunct="1">
              <a:lnSpc>
                <a:spcPct val="90000"/>
              </a:lnSpc>
              <a:spcBef>
                <a:spcPts val="100"/>
              </a:spcBef>
              <a:buFont typeface="Arial" charset="0"/>
              <a:buChar char="-"/>
            </a:pPr>
            <a:endParaRPr lang="en-US" dirty="0" smtClean="0">
              <a:latin typeface="Arial" pitchFamily="34" charset="0"/>
              <a:cs typeface="Arial" pitchFamily="34" charset="0"/>
            </a:endParaRPr>
          </a:p>
          <a:p>
            <a:pPr marL="342900" lvl="1" indent="-114300" eaLnBrk="1" hangingPunct="1">
              <a:lnSpc>
                <a:spcPct val="90000"/>
              </a:lnSpc>
              <a:spcBef>
                <a:spcPts val="100"/>
              </a:spcBef>
              <a:buFont typeface="Arial" charset="0"/>
              <a:buChar char="-"/>
            </a:pPr>
            <a:r>
              <a:rPr lang="en-US" b="1" i="1" dirty="0" smtClean="0">
                <a:latin typeface="Arial" pitchFamily="34" charset="0"/>
                <a:cs typeface="Arial" pitchFamily="34" charset="0"/>
              </a:rPr>
              <a:t>Agreement to Initiate</a:t>
            </a:r>
            <a:r>
              <a:rPr lang="en-US" b="1" dirty="0" smtClean="0">
                <a:latin typeface="Arial" pitchFamily="34" charset="0"/>
                <a:cs typeface="Arial" pitchFamily="34" charset="0"/>
              </a:rPr>
              <a:t> </a:t>
            </a:r>
            <a:r>
              <a:rPr lang="en-US" dirty="0" smtClean="0">
                <a:latin typeface="Arial" pitchFamily="34" charset="0"/>
                <a:cs typeface="Arial" pitchFamily="34" charset="0"/>
              </a:rPr>
              <a:t>(describe any proposed reservations by either party)</a:t>
            </a:r>
          </a:p>
          <a:p>
            <a:pPr marL="342900" lvl="1" indent="-114300" eaLnBrk="1" hangingPunct="1">
              <a:lnSpc>
                <a:spcPct val="90000"/>
              </a:lnSpc>
              <a:spcBef>
                <a:spcPts val="100"/>
              </a:spcBef>
              <a:buFont typeface="Arial" charset="0"/>
              <a:buChar char="-"/>
            </a:pPr>
            <a:endParaRPr lang="en-US" dirty="0" smtClean="0">
              <a:latin typeface="Arial" pitchFamily="34" charset="0"/>
              <a:cs typeface="Arial" pitchFamily="34" charset="0"/>
            </a:endParaRPr>
          </a:p>
          <a:p>
            <a:pPr marL="342900" lvl="1" indent="-114300" eaLnBrk="1" hangingPunct="1">
              <a:lnSpc>
                <a:spcPct val="90000"/>
              </a:lnSpc>
              <a:spcBef>
                <a:spcPts val="100"/>
              </a:spcBef>
              <a:buFont typeface="Arial" charset="0"/>
              <a:buChar char="-"/>
            </a:pPr>
            <a:r>
              <a:rPr lang="en-US" b="1" i="1" dirty="0" smtClean="0">
                <a:latin typeface="Arial" pitchFamily="34" charset="0"/>
                <a:cs typeface="Arial" pitchFamily="34" charset="0"/>
              </a:rPr>
              <a:t>Notice of Exchange Proposal</a:t>
            </a:r>
          </a:p>
          <a:p>
            <a:pPr marL="342900" lvl="1" indent="-114300" eaLnBrk="1" hangingPunct="1">
              <a:lnSpc>
                <a:spcPct val="90000"/>
              </a:lnSpc>
              <a:spcBef>
                <a:spcPts val="100"/>
              </a:spcBef>
              <a:buFont typeface="Arial" charset="0"/>
              <a:buChar char="-"/>
            </a:pPr>
            <a:endParaRPr lang="en-US" b="1" i="1" dirty="0" smtClean="0">
              <a:latin typeface="Arial" pitchFamily="34" charset="0"/>
              <a:cs typeface="Arial" pitchFamily="34" charset="0"/>
            </a:endParaRPr>
          </a:p>
          <a:p>
            <a:pPr marL="342900" lvl="1" indent="-114300" eaLnBrk="1" hangingPunct="1">
              <a:lnSpc>
                <a:spcPct val="90000"/>
              </a:lnSpc>
              <a:spcBef>
                <a:spcPts val="100"/>
              </a:spcBef>
              <a:buFont typeface="Arial" charset="0"/>
              <a:buChar char="-"/>
            </a:pPr>
            <a:r>
              <a:rPr lang="en-US" b="1" i="1" dirty="0" smtClean="0">
                <a:latin typeface="Arial" pitchFamily="34" charset="0"/>
                <a:cs typeface="Arial" pitchFamily="34" charset="0"/>
              </a:rPr>
              <a:t>Environmental Documentation</a:t>
            </a:r>
            <a:r>
              <a:rPr lang="en-US" b="1" dirty="0" smtClean="0">
                <a:latin typeface="Arial" pitchFamily="34" charset="0"/>
                <a:cs typeface="Arial" pitchFamily="34" charset="0"/>
              </a:rPr>
              <a:t> </a:t>
            </a:r>
            <a:r>
              <a:rPr lang="en-US" dirty="0" smtClean="0">
                <a:latin typeface="Arial" pitchFamily="34" charset="0"/>
                <a:cs typeface="Arial" pitchFamily="34" charset="0"/>
              </a:rPr>
              <a:t>– Specialists Report on water rights should be part of the NEPA Analysis</a:t>
            </a:r>
            <a:r>
              <a:rPr lang="en-US" i="1" dirty="0" smtClean="0">
                <a:latin typeface="Arial" pitchFamily="34" charset="0"/>
                <a:cs typeface="Arial" pitchFamily="34" charset="0"/>
              </a:rPr>
              <a:t> (Note: For the USFS, see FSH 5409.13, Chapter 30, 33.43)</a:t>
            </a:r>
          </a:p>
          <a:p>
            <a:pPr marL="342900" lvl="1" indent="-114300" eaLnBrk="1" hangingPunct="1">
              <a:lnSpc>
                <a:spcPct val="90000"/>
              </a:lnSpc>
              <a:spcBef>
                <a:spcPts val="100"/>
              </a:spcBef>
            </a:pPr>
            <a:endParaRPr lang="en-US" i="1" dirty="0" smtClean="0">
              <a:latin typeface="Arial" pitchFamily="34" charset="0"/>
              <a:cs typeface="Arial" pitchFamily="34" charset="0"/>
            </a:endParaRPr>
          </a:p>
          <a:p>
            <a:pPr marL="342900" lvl="1" indent="-114300" eaLnBrk="1" hangingPunct="1">
              <a:lnSpc>
                <a:spcPct val="90000"/>
              </a:lnSpc>
              <a:spcBef>
                <a:spcPts val="100"/>
              </a:spcBef>
              <a:buFont typeface="Arial" charset="0"/>
              <a:buChar char="-"/>
            </a:pPr>
            <a:r>
              <a:rPr lang="en-US" b="1" i="1" dirty="0" smtClean="0">
                <a:latin typeface="Arial" pitchFamily="34" charset="0"/>
                <a:cs typeface="Arial" pitchFamily="34" charset="0"/>
              </a:rPr>
              <a:t>Decision</a:t>
            </a:r>
            <a:r>
              <a:rPr lang="en-US" b="1" dirty="0" smtClean="0">
                <a:latin typeface="Arial" pitchFamily="34" charset="0"/>
                <a:cs typeface="Arial" pitchFamily="34" charset="0"/>
              </a:rPr>
              <a:t> </a:t>
            </a:r>
            <a:r>
              <a:rPr lang="en-US" dirty="0" smtClean="0">
                <a:latin typeface="Arial" pitchFamily="34" charset="0"/>
                <a:cs typeface="Arial" pitchFamily="34" charset="0"/>
              </a:rPr>
              <a:t>(including reservations by either party).  Note that management authority to acquire or dispose of a water right is reserved:</a:t>
            </a:r>
          </a:p>
          <a:p>
            <a:pPr marL="800100" lvl="2" indent="-114300" eaLnBrk="1" hangingPunct="1">
              <a:lnSpc>
                <a:spcPct val="90000"/>
              </a:lnSpc>
              <a:spcBef>
                <a:spcPts val="100"/>
              </a:spcBef>
              <a:buFont typeface="Courier New" pitchFamily="49" charset="0"/>
              <a:buChar char="o"/>
            </a:pPr>
            <a:r>
              <a:rPr lang="en-US" dirty="0" smtClean="0">
                <a:latin typeface="Arial" pitchFamily="34" charset="0"/>
                <a:cs typeface="Arial" pitchFamily="34" charset="0"/>
              </a:rPr>
              <a:t>For USFS: to the Regional Forester;</a:t>
            </a:r>
          </a:p>
          <a:p>
            <a:pPr marL="800100" lvl="2" indent="-114300" eaLnBrk="1" hangingPunct="1">
              <a:lnSpc>
                <a:spcPct val="90000"/>
              </a:lnSpc>
              <a:spcBef>
                <a:spcPts val="100"/>
              </a:spcBef>
              <a:buFont typeface="Courier New" pitchFamily="49" charset="0"/>
              <a:buChar char="o"/>
            </a:pPr>
            <a:r>
              <a:rPr lang="en-US" dirty="0" smtClean="0">
                <a:latin typeface="Arial" pitchFamily="34" charset="0"/>
                <a:cs typeface="Arial" pitchFamily="34" charset="0"/>
              </a:rPr>
              <a:t>For BLM: to the Field Manager;</a:t>
            </a:r>
          </a:p>
          <a:p>
            <a:pPr marL="800100" lvl="2" indent="-114300" eaLnBrk="1" hangingPunct="1">
              <a:lnSpc>
                <a:spcPct val="90000"/>
              </a:lnSpc>
              <a:spcBef>
                <a:spcPts val="100"/>
              </a:spcBef>
              <a:buFont typeface="Courier New" pitchFamily="49" charset="0"/>
              <a:buChar char="o"/>
            </a:pPr>
            <a:r>
              <a:rPr lang="en-US" dirty="0" smtClean="0">
                <a:latin typeface="Arial" pitchFamily="34" charset="0"/>
                <a:cs typeface="Arial" pitchFamily="34" charset="0"/>
              </a:rPr>
              <a:t>For FWS: to the Regional Water Rights Coordinator; Chief, Water Resources Branch; Chief, Alaska National Wildlife Refuge System or the Regional Director (Region 7); and</a:t>
            </a:r>
          </a:p>
          <a:p>
            <a:pPr marL="800100" lvl="2" indent="-114300" eaLnBrk="1" hangingPunct="1">
              <a:lnSpc>
                <a:spcPct val="90000"/>
              </a:lnSpc>
              <a:spcBef>
                <a:spcPts val="100"/>
              </a:spcBef>
              <a:buFont typeface="Courier New" pitchFamily="49" charset="0"/>
              <a:buChar char="o"/>
            </a:pPr>
            <a:r>
              <a:rPr lang="en-US" dirty="0" smtClean="0">
                <a:latin typeface="Arial" pitchFamily="34" charset="0"/>
                <a:cs typeface="Arial" pitchFamily="34" charset="0"/>
              </a:rPr>
              <a:t>For NPS, to either the Chief of Lands Resources Division or the Regional Director.</a:t>
            </a:r>
          </a:p>
          <a:p>
            <a:pPr marL="342900" lvl="1" indent="-114300" eaLnBrk="1" hangingPunct="1">
              <a:lnSpc>
                <a:spcPct val="90000"/>
              </a:lnSpc>
              <a:spcBef>
                <a:spcPts val="100"/>
              </a:spcBef>
              <a:buFont typeface="Arial" charset="0"/>
              <a:buChar char="-"/>
            </a:pPr>
            <a:endParaRPr lang="en-US" dirty="0" smtClean="0">
              <a:latin typeface="Arial" pitchFamily="34" charset="0"/>
              <a:cs typeface="Arial" pitchFamily="34" charset="0"/>
            </a:endParaRPr>
          </a:p>
          <a:p>
            <a:pPr marL="342900" lvl="1" indent="-114300" eaLnBrk="1" hangingPunct="1">
              <a:lnSpc>
                <a:spcPct val="90000"/>
              </a:lnSpc>
              <a:spcBef>
                <a:spcPts val="100"/>
              </a:spcBef>
              <a:buFont typeface="Arial" charset="0"/>
              <a:buChar char="-"/>
            </a:pPr>
            <a:r>
              <a:rPr lang="en-US" b="1" i="1" dirty="0" smtClean="0">
                <a:latin typeface="Arial" pitchFamily="34" charset="0"/>
                <a:cs typeface="Arial" pitchFamily="34" charset="0"/>
              </a:rPr>
              <a:t>Notice of Decision</a:t>
            </a:r>
          </a:p>
          <a:p>
            <a:pPr marL="114300" indent="-114300" eaLnBrk="1" hangingPunct="1">
              <a:lnSpc>
                <a:spcPct val="90000"/>
              </a:lnSpc>
              <a:spcBef>
                <a:spcPts val="100"/>
              </a:spcBef>
            </a:pPr>
            <a:r>
              <a:rPr lang="en-US" dirty="0" smtClean="0">
                <a:latin typeface="Arial" pitchFamily="34" charset="0"/>
                <a:cs typeface="Arial" pitchFamily="34" charset="0"/>
              </a:rPr>
              <a:t> </a:t>
            </a:r>
          </a:p>
        </p:txBody>
      </p:sp>
    </p:spTree>
    <p:extLst>
      <p:ext uri="{BB962C8B-B14F-4D97-AF65-F5344CB8AC3E}">
        <p14:creationId xmlns:p14="http://schemas.microsoft.com/office/powerpoint/2010/main" val="1687799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DEA53D4-1CF0-471B-B1BC-D47B371BA1C4}" type="slidenum">
              <a:rPr lang="en-US" smtClean="0"/>
              <a:pPr/>
              <a:t>22</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298450" y="4184650"/>
            <a:ext cx="6219825" cy="4946650"/>
          </a:xfrm>
          <a:noFill/>
          <a:ln/>
        </p:spPr>
        <p:txBody>
          <a:bodyPr/>
          <a:lstStyle/>
          <a:p>
            <a:pPr marL="114300" indent="-114300" eaLnBrk="1" hangingPunct="1">
              <a:lnSpc>
                <a:spcPct val="90000"/>
              </a:lnSpc>
              <a:spcBef>
                <a:spcPts val="100"/>
              </a:spcBef>
            </a:pPr>
            <a:r>
              <a:rPr lang="en-US" b="1" u="sng" dirty="0" smtClean="0">
                <a:latin typeface="Arial" pitchFamily="34" charset="0"/>
                <a:cs typeface="Arial" pitchFamily="34" charset="0"/>
              </a:rPr>
              <a:t>Evaluate the Proposal</a:t>
            </a:r>
          </a:p>
          <a:p>
            <a:pPr marL="114300" indent="-114300" eaLnBrk="1" hangingPunct="1">
              <a:lnSpc>
                <a:spcPct val="90000"/>
              </a:lnSpc>
              <a:spcBef>
                <a:spcPts val="100"/>
              </a:spcBef>
            </a:pPr>
            <a:endParaRPr lang="en-US" dirty="0" smtClean="0">
              <a:latin typeface="Arial" pitchFamily="34" charset="0"/>
              <a:cs typeface="Arial" pitchFamily="34" charset="0"/>
            </a:endParaRPr>
          </a:p>
          <a:p>
            <a:pPr marL="114300" indent="-114300" eaLnBrk="1" hangingPunct="1">
              <a:lnSpc>
                <a:spcPct val="90000"/>
              </a:lnSpc>
              <a:spcBef>
                <a:spcPts val="100"/>
              </a:spcBef>
              <a:buFont typeface="Wingdings" pitchFamily="2" charset="2"/>
              <a:buChar char="§"/>
            </a:pPr>
            <a:r>
              <a:rPr lang="en-US" dirty="0" smtClean="0">
                <a:latin typeface="Arial" pitchFamily="34" charset="0"/>
                <a:cs typeface="Arial" pitchFamily="34" charset="0"/>
              </a:rPr>
              <a:t> Consider future desired beneficial uses of the water sources being acquired. </a:t>
            </a:r>
          </a:p>
          <a:p>
            <a:pPr marL="342900" lvl="1" indent="-114300" eaLnBrk="1" hangingPunct="1">
              <a:lnSpc>
                <a:spcPct val="90000"/>
              </a:lnSpc>
              <a:spcBef>
                <a:spcPts val="100"/>
              </a:spcBef>
              <a:buFont typeface="Arial" charset="0"/>
              <a:buChar char="-"/>
            </a:pPr>
            <a:r>
              <a:rPr lang="en-US" dirty="0" smtClean="0">
                <a:latin typeface="Arial" pitchFamily="34" charset="0"/>
                <a:cs typeface="Arial" pitchFamily="34" charset="0"/>
              </a:rPr>
              <a:t>If the land is being acquired for its potential riparian or wetland values, are the existing water rights sufficient to maintain these habitats? </a:t>
            </a:r>
          </a:p>
          <a:p>
            <a:pPr marL="342900" lvl="1" indent="-114300" eaLnBrk="1" hangingPunct="1">
              <a:lnSpc>
                <a:spcPct val="90000"/>
              </a:lnSpc>
              <a:spcBef>
                <a:spcPts val="100"/>
              </a:spcBef>
              <a:buFont typeface="Arial" charset="0"/>
              <a:buChar char="-"/>
            </a:pPr>
            <a:r>
              <a:rPr lang="en-US" dirty="0" smtClean="0">
                <a:latin typeface="Arial" pitchFamily="34" charset="0"/>
                <a:cs typeface="Arial" pitchFamily="34" charset="0"/>
              </a:rPr>
              <a:t>Should the Agency continue to use the existing diversionary water rights or consider transferring them to other uses? How easy will it be to do this?</a:t>
            </a:r>
          </a:p>
          <a:p>
            <a:pPr marL="342900" lvl="1" indent="-114300" eaLnBrk="1" hangingPunct="1">
              <a:lnSpc>
                <a:spcPct val="90000"/>
              </a:lnSpc>
              <a:spcBef>
                <a:spcPts val="100"/>
              </a:spcBef>
              <a:buFont typeface="Arial" charset="0"/>
              <a:buChar char="-"/>
            </a:pPr>
            <a:r>
              <a:rPr lang="en-US" dirty="0" smtClean="0">
                <a:latin typeface="Arial" pitchFamily="34" charset="0"/>
                <a:cs typeface="Arial" pitchFamily="34" charset="0"/>
              </a:rPr>
              <a:t>Will the Agency be able to use the entire acquired right(s) in its long-term management of the purchased lands? Or only acquire a portion of the rights?</a:t>
            </a:r>
          </a:p>
          <a:p>
            <a:pPr marL="342900" lvl="1" indent="-114300" eaLnBrk="1" hangingPunct="1">
              <a:lnSpc>
                <a:spcPct val="90000"/>
              </a:lnSpc>
              <a:spcBef>
                <a:spcPts val="100"/>
              </a:spcBef>
              <a:buFont typeface="Arial" charset="0"/>
              <a:buChar char="-"/>
            </a:pPr>
            <a:r>
              <a:rPr lang="en-US" dirty="0" smtClean="0">
                <a:latin typeface="Arial" pitchFamily="34" charset="0"/>
                <a:cs typeface="Arial" pitchFamily="34" charset="0"/>
              </a:rPr>
              <a:t>If the acquisition is an historic mining site, is the water of sufficient quality to be used for other than mining?</a:t>
            </a:r>
          </a:p>
          <a:p>
            <a:pPr marL="342900" lvl="1" indent="-114300" eaLnBrk="1" hangingPunct="1">
              <a:lnSpc>
                <a:spcPct val="90000"/>
              </a:lnSpc>
              <a:spcBef>
                <a:spcPts val="100"/>
              </a:spcBef>
              <a:buFont typeface="Arial" charset="0"/>
              <a:buChar char="-"/>
            </a:pPr>
            <a:r>
              <a:rPr lang="en-US" dirty="0" smtClean="0">
                <a:latin typeface="Arial" pitchFamily="34" charset="0"/>
                <a:cs typeface="Arial" pitchFamily="34" charset="0"/>
              </a:rPr>
              <a:t>How much water is needed for visitation and interpretation of other acquired historic sites? Of acquired river access and campground sites?</a:t>
            </a:r>
          </a:p>
          <a:p>
            <a:pPr marL="342900" lvl="1" indent="-114300" eaLnBrk="1" hangingPunct="1">
              <a:lnSpc>
                <a:spcPct val="90000"/>
              </a:lnSpc>
              <a:spcBef>
                <a:spcPts val="100"/>
              </a:spcBef>
              <a:buFont typeface="Arial" charset="0"/>
              <a:buChar char="-"/>
            </a:pPr>
            <a:endParaRPr lang="en-US" dirty="0" smtClean="0">
              <a:latin typeface="Arial" pitchFamily="34" charset="0"/>
              <a:cs typeface="Arial" pitchFamily="34" charset="0"/>
            </a:endParaRPr>
          </a:p>
          <a:p>
            <a:pPr marL="114300" indent="-114300" eaLnBrk="1" hangingPunct="1">
              <a:lnSpc>
                <a:spcPct val="90000"/>
              </a:lnSpc>
              <a:spcBef>
                <a:spcPts val="100"/>
              </a:spcBef>
              <a:buFont typeface="Wingdings" pitchFamily="2" charset="2"/>
              <a:buChar char="§"/>
            </a:pPr>
            <a:r>
              <a:rPr lang="en-US" dirty="0" smtClean="0">
                <a:latin typeface="Arial" pitchFamily="34" charset="0"/>
                <a:cs typeface="Arial" pitchFamily="34" charset="0"/>
              </a:rPr>
              <a:t>Evaluation process should also address all management costs or responsibilities associated with the acquisition of water rights such as:</a:t>
            </a:r>
          </a:p>
          <a:p>
            <a:pPr marL="342900" lvl="1" indent="-114300" eaLnBrk="1" hangingPunct="1">
              <a:lnSpc>
                <a:spcPct val="90000"/>
              </a:lnSpc>
              <a:spcBef>
                <a:spcPts val="100"/>
              </a:spcBef>
              <a:buFont typeface="Arial" pitchFamily="34" charset="0"/>
              <a:buChar char="•"/>
            </a:pPr>
            <a:r>
              <a:rPr lang="en-US" dirty="0" smtClean="0">
                <a:latin typeface="Arial" pitchFamily="34" charset="0"/>
                <a:cs typeface="Arial" pitchFamily="34" charset="0"/>
              </a:rPr>
              <a:t>maintenance of ditches</a:t>
            </a:r>
          </a:p>
          <a:p>
            <a:pPr marL="342900" lvl="1" indent="-114300" eaLnBrk="1" hangingPunct="1">
              <a:lnSpc>
                <a:spcPct val="90000"/>
              </a:lnSpc>
              <a:spcBef>
                <a:spcPts val="100"/>
              </a:spcBef>
              <a:buFont typeface="Arial" pitchFamily="34" charset="0"/>
              <a:buChar char="•"/>
            </a:pPr>
            <a:r>
              <a:rPr lang="en-US" dirty="0" smtClean="0">
                <a:latin typeface="Arial" pitchFamily="34" charset="0"/>
                <a:cs typeface="Arial" pitchFamily="34" charset="0"/>
              </a:rPr>
              <a:t>annual assessment fees associated with ditch companies or irrigation districts</a:t>
            </a:r>
          </a:p>
          <a:p>
            <a:pPr marL="342900" lvl="1" indent="-114300" eaLnBrk="1" hangingPunct="1">
              <a:lnSpc>
                <a:spcPct val="90000"/>
              </a:lnSpc>
              <a:spcBef>
                <a:spcPts val="100"/>
              </a:spcBef>
              <a:buFont typeface="Arial" pitchFamily="34" charset="0"/>
              <a:buChar char="•"/>
            </a:pPr>
            <a:r>
              <a:rPr lang="en-US" dirty="0" smtClean="0">
                <a:latin typeface="Arial" pitchFamily="34" charset="0"/>
                <a:cs typeface="Arial" pitchFamily="34" charset="0"/>
              </a:rPr>
              <a:t>right-of-way across private land</a:t>
            </a:r>
          </a:p>
          <a:p>
            <a:pPr marL="342900" lvl="1" indent="-114300" eaLnBrk="1" hangingPunct="1">
              <a:lnSpc>
                <a:spcPct val="90000"/>
              </a:lnSpc>
              <a:spcBef>
                <a:spcPts val="100"/>
              </a:spcBef>
              <a:buFont typeface="Arial" pitchFamily="34" charset="0"/>
              <a:buChar char="•"/>
            </a:pPr>
            <a:r>
              <a:rPr lang="en-US" dirty="0" smtClean="0">
                <a:latin typeface="Arial" pitchFamily="34" charset="0"/>
                <a:cs typeface="Arial" pitchFamily="34" charset="0"/>
              </a:rPr>
              <a:t>water quality or endangered species considerations affecting the ability of the Agency to use the water</a:t>
            </a:r>
          </a:p>
          <a:p>
            <a:pPr marL="342900" lvl="1" indent="-114300" eaLnBrk="1" hangingPunct="1">
              <a:lnSpc>
                <a:spcPct val="90000"/>
              </a:lnSpc>
              <a:spcBef>
                <a:spcPts val="100"/>
              </a:spcBef>
              <a:buFont typeface="Arial" pitchFamily="34" charset="0"/>
              <a:buChar char="•"/>
            </a:pPr>
            <a:r>
              <a:rPr lang="en-US" dirty="0" smtClean="0">
                <a:latin typeface="Arial" pitchFamily="34" charset="0"/>
                <a:cs typeface="Arial" pitchFamily="34" charset="0"/>
              </a:rPr>
              <a:t> assignment or conveyance fees (</a:t>
            </a:r>
            <a:r>
              <a:rPr lang="en-US" i="1" dirty="0" smtClean="0">
                <a:latin typeface="Arial" pitchFamily="34" charset="0"/>
                <a:cs typeface="Arial" pitchFamily="34" charset="0"/>
              </a:rPr>
              <a:t>not applicable for Alaska)</a:t>
            </a:r>
            <a:endParaRPr lang="en-US" dirty="0" smtClean="0">
              <a:latin typeface="Arial" pitchFamily="34" charset="0"/>
              <a:cs typeface="Arial" pitchFamily="34" charset="0"/>
            </a:endParaRPr>
          </a:p>
          <a:p>
            <a:pPr marL="342900" lvl="1" indent="-114300" eaLnBrk="1" hangingPunct="1">
              <a:lnSpc>
                <a:spcPct val="90000"/>
              </a:lnSpc>
              <a:spcBef>
                <a:spcPts val="100"/>
              </a:spcBef>
              <a:buFont typeface="Arial" pitchFamily="34" charset="0"/>
              <a:buChar char="•"/>
            </a:pPr>
            <a:r>
              <a:rPr lang="en-US" dirty="0" smtClean="0">
                <a:latin typeface="Arial" pitchFamily="34" charset="0"/>
                <a:cs typeface="Arial" pitchFamily="34" charset="0"/>
              </a:rPr>
              <a:t> time programmed for staff to maintain yearly compliance reports or to convert acquired rights to instream flow rights, etc.</a:t>
            </a:r>
          </a:p>
          <a:p>
            <a:pPr marL="342900" lvl="1" indent="-114300" eaLnBrk="1" hangingPunct="1">
              <a:lnSpc>
                <a:spcPct val="90000"/>
              </a:lnSpc>
              <a:spcBef>
                <a:spcPts val="100"/>
              </a:spcBef>
              <a:buFont typeface="Arial" pitchFamily="34" charset="0"/>
              <a:buChar char="•"/>
            </a:pPr>
            <a:r>
              <a:rPr lang="en-US" dirty="0" smtClean="0">
                <a:latin typeface="Arial" pitchFamily="34" charset="0"/>
                <a:cs typeface="Arial" pitchFamily="34" charset="0"/>
              </a:rPr>
              <a:t>Staff time (or contract labor) to actually irrigate or operate acquired facilities.</a:t>
            </a:r>
          </a:p>
          <a:p>
            <a:pPr marL="342900" lvl="1" indent="-114300" eaLnBrk="1" hangingPunct="1">
              <a:lnSpc>
                <a:spcPct val="90000"/>
              </a:lnSpc>
              <a:spcBef>
                <a:spcPts val="100"/>
              </a:spcBef>
            </a:pPr>
            <a:r>
              <a:rPr lang="en-US" dirty="0" smtClean="0">
                <a:latin typeface="Arial" pitchFamily="34" charset="0"/>
                <a:cs typeface="Arial" pitchFamily="34" charset="0"/>
              </a:rPr>
              <a:t> </a:t>
            </a:r>
          </a:p>
          <a:p>
            <a:pPr marL="342900" lvl="1" indent="-114300" algn="ctr" eaLnBrk="1" hangingPunct="1">
              <a:lnSpc>
                <a:spcPct val="90000"/>
              </a:lnSpc>
              <a:spcBef>
                <a:spcPts val="100"/>
              </a:spcBef>
            </a:pPr>
            <a:r>
              <a:rPr lang="en-US" dirty="0" smtClean="0">
                <a:latin typeface="Arial" pitchFamily="34" charset="0"/>
                <a:cs typeface="Arial" pitchFamily="34" charset="0"/>
              </a:rPr>
              <a:t> </a:t>
            </a:r>
            <a:r>
              <a:rPr lang="en-US" sz="1400" b="1" dirty="0" smtClean="0">
                <a:latin typeface="Arial" pitchFamily="34" charset="0"/>
                <a:cs typeface="Arial" pitchFamily="34" charset="0"/>
              </a:rPr>
              <a:t>This evaluation/discussion should be done UP FRONT before acquisition!</a:t>
            </a:r>
            <a:endParaRPr lang="en-US" sz="1400" dirty="0" smtClean="0">
              <a:latin typeface="Arial" pitchFamily="34" charset="0"/>
              <a:cs typeface="Arial" pitchFamily="34" charset="0"/>
            </a:endParaRPr>
          </a:p>
        </p:txBody>
      </p:sp>
    </p:spTree>
    <p:extLst>
      <p:ext uri="{BB962C8B-B14F-4D97-AF65-F5344CB8AC3E}">
        <p14:creationId xmlns:p14="http://schemas.microsoft.com/office/powerpoint/2010/main" val="3453965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0E7549F-BBB2-4E24-AB4D-F695E6069094}" type="slidenum">
              <a:rPr lang="en-US" smtClean="0"/>
              <a:pPr/>
              <a:t>23</a:t>
            </a:fld>
            <a:endParaRPr lang="en-US" dirty="0" smtClean="0"/>
          </a:p>
        </p:txBody>
      </p:sp>
      <p:sp>
        <p:nvSpPr>
          <p:cNvPr id="50179" name="Rectangle 2"/>
          <p:cNvSpPr>
            <a:spLocks noGrp="1" noRot="1" noChangeAspect="1" noChangeArrowheads="1" noTextEdit="1"/>
          </p:cNvSpPr>
          <p:nvPr>
            <p:ph type="sldImg"/>
          </p:nvPr>
        </p:nvSpPr>
        <p:spPr>
          <a:xfrm>
            <a:off x="1214438" y="681038"/>
            <a:ext cx="4641850" cy="3481387"/>
          </a:xfrm>
          <a:ln/>
        </p:spPr>
      </p:sp>
      <p:sp>
        <p:nvSpPr>
          <p:cNvPr id="50180" name="Rectangle 3"/>
          <p:cNvSpPr>
            <a:spLocks noGrp="1" noChangeArrowheads="1"/>
          </p:cNvSpPr>
          <p:nvPr>
            <p:ph type="body" idx="1"/>
          </p:nvPr>
        </p:nvSpPr>
        <p:spPr>
          <a:xfrm>
            <a:off x="620713" y="4408488"/>
            <a:ext cx="5832475" cy="4578350"/>
          </a:xfrm>
          <a:noFill/>
          <a:ln/>
        </p:spPr>
        <p:txBody>
          <a:bodyPr/>
          <a:lstStyle/>
          <a:p>
            <a:pPr marL="228600" indent="-228600" eaLnBrk="1" hangingPunct="1">
              <a:lnSpc>
                <a:spcPct val="90000"/>
              </a:lnSpc>
              <a:spcBef>
                <a:spcPct val="10000"/>
              </a:spcBef>
              <a:buFontTx/>
              <a:buAutoNum type="arabicPeriod"/>
            </a:pPr>
            <a:r>
              <a:rPr lang="en-US" b="1" i="1" dirty="0" smtClean="0">
                <a:latin typeface="Arial" charset="0"/>
                <a:cs typeface="Arial" charset="0"/>
              </a:rPr>
              <a:t>At or Before the Closing</a:t>
            </a:r>
          </a:p>
          <a:p>
            <a:pPr marL="228600" indent="-228600" eaLnBrk="1" hangingPunct="1">
              <a:lnSpc>
                <a:spcPct val="90000"/>
              </a:lnSpc>
              <a:spcBef>
                <a:spcPct val="10000"/>
              </a:spcBef>
              <a:buFontTx/>
              <a:buAutoNum type="arabicPeriod"/>
            </a:pPr>
            <a:endParaRPr lang="en-US" dirty="0" smtClean="0">
              <a:latin typeface="Arial" charset="0"/>
              <a:cs typeface="Times New Roman" pitchFamily="18" charset="0"/>
            </a:endParaRPr>
          </a:p>
          <a:p>
            <a:pPr marL="342900" lvl="1" indent="-228600" eaLnBrk="1" hangingPunct="1">
              <a:lnSpc>
                <a:spcPct val="90000"/>
              </a:lnSpc>
              <a:spcBef>
                <a:spcPct val="10000"/>
              </a:spcBef>
              <a:buFont typeface="Wingdings" pitchFamily="2" charset="2"/>
              <a:buChar char="§"/>
            </a:pPr>
            <a:r>
              <a:rPr lang="en-US" dirty="0" smtClean="0">
                <a:latin typeface="Arial" charset="0"/>
                <a:cs typeface="Times New Roman" pitchFamily="18" charset="0"/>
              </a:rPr>
              <a:t>All water rights to be transferred should be specifically listed in the final deeds.  Even though Alaska statutes make reference that  water rights are usually transferred with changes in land ownership, interpretation of what constitutes an appurtenant right varies.  A specific list will eliminate any doubt and future questions about ownership. </a:t>
            </a:r>
          </a:p>
          <a:p>
            <a:pPr marL="571500" lvl="2" indent="-228600" eaLnBrk="1" hangingPunct="1">
              <a:lnSpc>
                <a:spcPct val="90000"/>
              </a:lnSpc>
              <a:spcBef>
                <a:spcPct val="10000"/>
              </a:spcBef>
              <a:buFont typeface="Wingdings" pitchFamily="2" charset="2"/>
              <a:buChar char="Ø"/>
            </a:pPr>
            <a:r>
              <a:rPr lang="en-US" dirty="0" smtClean="0">
                <a:latin typeface="Arial" charset="0"/>
                <a:cs typeface="Times New Roman" pitchFamily="18" charset="0"/>
              </a:rPr>
              <a:t>List all elements of the water rights in the deed (water right name, priority date, beneficial use, point of diversion, etc.)</a:t>
            </a:r>
          </a:p>
          <a:p>
            <a:pPr marL="571500" lvl="2" indent="-228600" eaLnBrk="1" hangingPunct="1">
              <a:lnSpc>
                <a:spcPct val="90000"/>
              </a:lnSpc>
              <a:spcBef>
                <a:spcPct val="10000"/>
              </a:spcBef>
              <a:buFont typeface="Wingdings" pitchFamily="2" charset="2"/>
              <a:buChar char="Ø"/>
            </a:pPr>
            <a:r>
              <a:rPr lang="en-US" dirty="0" smtClean="0">
                <a:latin typeface="Arial" charset="0"/>
                <a:cs typeface="Times New Roman" pitchFamily="18" charset="0"/>
              </a:rPr>
              <a:t>Include mention of all infrastructures associated with the water rights (metering devices, headgates, well pumps, etc.).</a:t>
            </a:r>
          </a:p>
          <a:p>
            <a:pPr marL="571500" lvl="2" indent="-228600" eaLnBrk="1" hangingPunct="1">
              <a:lnSpc>
                <a:spcPct val="90000"/>
              </a:lnSpc>
              <a:spcBef>
                <a:spcPct val="10000"/>
              </a:spcBef>
            </a:pPr>
            <a:endParaRPr lang="en-US" dirty="0" smtClean="0">
              <a:latin typeface="Arial" charset="0"/>
              <a:cs typeface="Times New Roman" pitchFamily="18" charset="0"/>
            </a:endParaRPr>
          </a:p>
          <a:p>
            <a:pPr marL="342900" lvl="1" indent="-228600" eaLnBrk="1" hangingPunct="1">
              <a:lnSpc>
                <a:spcPct val="90000"/>
              </a:lnSpc>
              <a:spcBef>
                <a:spcPct val="10000"/>
              </a:spcBef>
              <a:buFont typeface="Wingdings" pitchFamily="2" charset="2"/>
              <a:buChar char="§"/>
            </a:pPr>
            <a:r>
              <a:rPr lang="en-US" dirty="0" smtClean="0">
                <a:latin typeface="Arial" charset="0"/>
                <a:cs typeface="Times New Roman" pitchFamily="18" charset="0"/>
              </a:rPr>
              <a:t>Include a general clause in the deed such as “any and all water rights associated with the property including but not limited to…”.  This will cover any water rights inadvertently missed and show </a:t>
            </a:r>
            <a:r>
              <a:rPr lang="en-US" i="1" dirty="0" smtClean="0">
                <a:latin typeface="Arial" charset="0"/>
                <a:cs typeface="Times New Roman" pitchFamily="18" charset="0"/>
              </a:rPr>
              <a:t>intent</a:t>
            </a:r>
            <a:r>
              <a:rPr lang="en-US" dirty="0" smtClean="0">
                <a:latin typeface="Arial" charset="0"/>
                <a:cs typeface="Times New Roman" pitchFamily="18" charset="0"/>
              </a:rPr>
              <a:t>  to acquire all rights.</a:t>
            </a:r>
          </a:p>
          <a:p>
            <a:pPr marL="342900" lvl="1" indent="-228600" eaLnBrk="1" hangingPunct="1">
              <a:lnSpc>
                <a:spcPct val="90000"/>
              </a:lnSpc>
              <a:spcBef>
                <a:spcPct val="10000"/>
              </a:spcBef>
              <a:buFont typeface="Wingdings" pitchFamily="2" charset="2"/>
              <a:buChar char="§"/>
            </a:pPr>
            <a:endParaRPr lang="en-US" dirty="0" smtClean="0">
              <a:latin typeface="Arial" charset="0"/>
              <a:cs typeface="Times New Roman" pitchFamily="18" charset="0"/>
            </a:endParaRPr>
          </a:p>
          <a:p>
            <a:pPr marL="342900" lvl="1" indent="-228600" eaLnBrk="1" hangingPunct="1">
              <a:lnSpc>
                <a:spcPct val="90000"/>
              </a:lnSpc>
              <a:spcBef>
                <a:spcPct val="10000"/>
              </a:spcBef>
              <a:buFont typeface="Wingdings" pitchFamily="2" charset="2"/>
              <a:buChar char="§"/>
            </a:pPr>
            <a:r>
              <a:rPr lang="en-US" dirty="0" smtClean="0">
                <a:latin typeface="Arial" charset="0"/>
                <a:cs typeface="Times New Roman" pitchFamily="18" charset="0"/>
              </a:rPr>
              <a:t>If not already done, ensure all parties are provided with existing documentation for the water rights each are acquiring.  Attach a copy of the final chain of title to each package. </a:t>
            </a:r>
            <a:br>
              <a:rPr lang="en-US" dirty="0" smtClean="0">
                <a:latin typeface="Arial" charset="0"/>
                <a:cs typeface="Times New Roman" pitchFamily="18" charset="0"/>
              </a:rPr>
            </a:br>
            <a:r>
              <a:rPr lang="en-US" dirty="0" smtClean="0">
                <a:latin typeface="Arial" charset="0"/>
                <a:cs typeface="Times New Roman" pitchFamily="18" charset="0"/>
              </a:rPr>
              <a:t/>
            </a:r>
            <a:br>
              <a:rPr lang="en-US" dirty="0" smtClean="0">
                <a:latin typeface="Arial" charset="0"/>
                <a:cs typeface="Times New Roman" pitchFamily="18" charset="0"/>
              </a:rPr>
            </a:br>
            <a:r>
              <a:rPr lang="en-US" dirty="0" smtClean="0">
                <a:latin typeface="Arial" charset="0"/>
                <a:cs typeface="Times New Roman" pitchFamily="18" charset="0"/>
              </a:rPr>
              <a:t>(Note: For USFS, water rights analysis must be included as part of the Forest Service permanent title file. See FSH 5409.13, 38.7)</a:t>
            </a:r>
          </a:p>
          <a:p>
            <a:pPr marL="342900" lvl="1" indent="-228600" eaLnBrk="1" hangingPunct="1">
              <a:lnSpc>
                <a:spcPct val="90000"/>
              </a:lnSpc>
              <a:spcBef>
                <a:spcPct val="10000"/>
              </a:spcBef>
              <a:buFont typeface="Wingdings" pitchFamily="2" charset="2"/>
              <a:buChar char="§"/>
            </a:pPr>
            <a:endParaRPr lang="en-US" dirty="0" smtClean="0">
              <a:latin typeface="Arial" charset="0"/>
              <a:cs typeface="Times New Roman" pitchFamily="18" charset="0"/>
            </a:endParaRPr>
          </a:p>
        </p:txBody>
      </p:sp>
    </p:spTree>
    <p:extLst>
      <p:ext uri="{BB962C8B-B14F-4D97-AF65-F5344CB8AC3E}">
        <p14:creationId xmlns:p14="http://schemas.microsoft.com/office/powerpoint/2010/main" val="427636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91E9B5C-5451-406F-996F-1908E4B5CC16}" type="slidenum">
              <a:rPr lang="en-US" smtClean="0"/>
              <a:pPr/>
              <a:t>24</a:t>
            </a:fld>
            <a:endParaRPr lang="en-US" dirty="0" smtClean="0"/>
          </a:p>
        </p:txBody>
      </p:sp>
      <p:sp>
        <p:nvSpPr>
          <p:cNvPr id="51203" name="Rectangle 2"/>
          <p:cNvSpPr>
            <a:spLocks noGrp="1" noRot="1" noChangeAspect="1" noChangeArrowheads="1" noTextEdit="1"/>
          </p:cNvSpPr>
          <p:nvPr>
            <p:ph type="sldImg"/>
          </p:nvPr>
        </p:nvSpPr>
        <p:spPr>
          <a:xfrm>
            <a:off x="1212850" y="679450"/>
            <a:ext cx="4641850" cy="3481388"/>
          </a:xfrm>
          <a:ln/>
        </p:spPr>
      </p:sp>
      <p:sp>
        <p:nvSpPr>
          <p:cNvPr id="51204" name="Rectangle 3"/>
          <p:cNvSpPr>
            <a:spLocks noGrp="1" noChangeArrowheads="1"/>
          </p:cNvSpPr>
          <p:nvPr>
            <p:ph type="body" idx="1"/>
          </p:nvPr>
        </p:nvSpPr>
        <p:spPr>
          <a:xfrm>
            <a:off x="544512" y="4338639"/>
            <a:ext cx="5926137" cy="4494212"/>
          </a:xfrm>
          <a:noFill/>
          <a:ln/>
        </p:spPr>
        <p:txBody>
          <a:bodyPr/>
          <a:lstStyle/>
          <a:p>
            <a:pPr eaLnBrk="1" hangingPunct="1">
              <a:spcBef>
                <a:spcPts val="130"/>
              </a:spcBef>
              <a:buFont typeface="Wingdings" pitchFamily="2" charset="2"/>
              <a:buAutoNum type="arabicPeriod"/>
            </a:pPr>
            <a:r>
              <a:rPr lang="en-US" b="1" i="1" dirty="0" smtClean="0">
                <a:latin typeface="Arial" charset="0"/>
                <a:cs typeface="Times New Roman" pitchFamily="18" charset="0"/>
              </a:rPr>
              <a:t>   At or Before the Closing (continued</a:t>
            </a:r>
            <a:r>
              <a:rPr lang="en-US" i="1" dirty="0" smtClean="0">
                <a:latin typeface="Arial" charset="0"/>
                <a:cs typeface="Times New Roman" pitchFamily="18" charset="0"/>
              </a:rPr>
              <a:t>):</a:t>
            </a:r>
          </a:p>
          <a:p>
            <a:pPr marL="292100" lvl="1" indent="-177800" eaLnBrk="1" hangingPunct="1">
              <a:spcBef>
                <a:spcPts val="130"/>
              </a:spcBef>
              <a:buFont typeface="Wingdings" pitchFamily="2" charset="2"/>
              <a:buChar char="§"/>
            </a:pPr>
            <a:r>
              <a:rPr lang="en-US" dirty="0" smtClean="0">
                <a:latin typeface="Arial" charset="0"/>
                <a:cs typeface="Times New Roman" pitchFamily="18" charset="0"/>
              </a:rPr>
              <a:t>Prior to closing, have all parties complete and sign the necessary paperwork for transferring ownership.</a:t>
            </a:r>
          </a:p>
          <a:p>
            <a:pPr marL="292100" lvl="1" indent="-177800" eaLnBrk="1" hangingPunct="1">
              <a:spcBef>
                <a:spcPts val="130"/>
              </a:spcBef>
              <a:buFont typeface="Wingdings" pitchFamily="2" charset="2"/>
              <a:buChar char="§"/>
            </a:pPr>
            <a:r>
              <a:rPr lang="en-US" b="1" dirty="0" smtClean="0">
                <a:latin typeface="Arial" charset="0"/>
                <a:cs typeface="Times New Roman" pitchFamily="18" charset="0"/>
              </a:rPr>
              <a:t>Prepare one form for each application, permit, certificate, TWUA, existing right:</a:t>
            </a:r>
          </a:p>
          <a:p>
            <a:pPr marL="514350" lvl="2" indent="-171450" eaLnBrk="1" hangingPunct="1">
              <a:spcBef>
                <a:spcPts val="130"/>
              </a:spcBef>
              <a:buFont typeface="Courier New" pitchFamily="49" charset="0"/>
              <a:buChar char="o"/>
            </a:pPr>
            <a:r>
              <a:rPr lang="en-US" dirty="0" smtClean="0">
                <a:latin typeface="Arial" charset="0"/>
                <a:cs typeface="Times New Roman" pitchFamily="18" charset="0"/>
              </a:rPr>
              <a:t>DNR Form:  “Ownership Transfer”</a:t>
            </a:r>
            <a:endParaRPr lang="en-US" i="1" dirty="0" smtClean="0">
              <a:latin typeface="Arial" charset="0"/>
              <a:cs typeface="Times New Roman" pitchFamily="18" charset="0"/>
            </a:endParaRPr>
          </a:p>
          <a:p>
            <a:pPr marL="285750" lvl="2" indent="-171450" eaLnBrk="1" hangingPunct="1">
              <a:spcBef>
                <a:spcPts val="130"/>
              </a:spcBef>
              <a:buFont typeface="Wingdings" pitchFamily="2" charset="2"/>
              <a:buChar char="§"/>
            </a:pPr>
            <a:r>
              <a:rPr lang="en-US" b="1" dirty="0" smtClean="0">
                <a:latin typeface="Arial" charset="0"/>
                <a:cs typeface="Times New Roman" pitchFamily="18" charset="0"/>
              </a:rPr>
              <a:t>To change ownership of a Dam:</a:t>
            </a:r>
          </a:p>
          <a:p>
            <a:pPr marL="514350" lvl="2" indent="-171450" eaLnBrk="1" hangingPunct="1">
              <a:spcBef>
                <a:spcPts val="130"/>
              </a:spcBef>
              <a:buFont typeface="Courier New" pitchFamily="49" charset="0"/>
              <a:buChar char="o"/>
            </a:pPr>
            <a:r>
              <a:rPr lang="en-US" dirty="0" smtClean="0">
                <a:latin typeface="Arial" charset="0"/>
                <a:cs typeface="Times New Roman" pitchFamily="18" charset="0"/>
              </a:rPr>
              <a:t>DNR Form:  “Application to Transfer a Certificate of Approval to Operate a Dam”</a:t>
            </a:r>
          </a:p>
          <a:p>
            <a:pPr marL="292100" lvl="1" indent="-177800" eaLnBrk="1" hangingPunct="1">
              <a:spcBef>
                <a:spcPts val="130"/>
              </a:spcBef>
              <a:buFont typeface="Wingdings" pitchFamily="2" charset="2"/>
              <a:buChar char="§"/>
            </a:pPr>
            <a:r>
              <a:rPr lang="en-US" b="1" dirty="0" smtClean="0">
                <a:latin typeface="Arial" charset="0"/>
                <a:cs typeface="Times New Roman" pitchFamily="18" charset="0"/>
              </a:rPr>
              <a:t>Change of Ownership Fees:</a:t>
            </a:r>
            <a:r>
              <a:rPr lang="en-US" dirty="0" smtClean="0">
                <a:latin typeface="Arial" charset="0"/>
                <a:cs typeface="Times New Roman" pitchFamily="18" charset="0"/>
              </a:rPr>
              <a:t>  Alaska does not charge a fee to transfer ownership of a water right.</a:t>
            </a:r>
          </a:p>
          <a:p>
            <a:pPr marL="292100" lvl="1" indent="-177800" eaLnBrk="1" hangingPunct="1">
              <a:spcBef>
                <a:spcPts val="130"/>
              </a:spcBef>
              <a:buFont typeface="Wingdings" pitchFamily="2" charset="2"/>
              <a:buChar char="§"/>
            </a:pPr>
            <a:r>
              <a:rPr lang="en-US" dirty="0" smtClean="0">
                <a:latin typeface="Arial" charset="0"/>
                <a:cs typeface="Times New Roman" pitchFamily="18" charset="0"/>
              </a:rPr>
              <a:t>Once DNR receives the Ownership Transfer forms (along with a copy of the recorded deed showing the land transfer), they will change their electronic records to indicate the new owner of the water right(s).  The original “hard copy” of the water right remains in the original owner’s name – no revised permit or certificate is issued to the new owner. </a:t>
            </a:r>
          </a:p>
          <a:p>
            <a:pPr marL="292100" lvl="1" indent="-177800" eaLnBrk="1" hangingPunct="1">
              <a:spcBef>
                <a:spcPts val="130"/>
              </a:spcBef>
              <a:buFont typeface="Wingdings" pitchFamily="2" charset="2"/>
              <a:buChar char="§"/>
            </a:pPr>
            <a:endParaRPr lang="en-US" dirty="0" smtClean="0">
              <a:latin typeface="Arial" charset="0"/>
              <a:cs typeface="Times New Roman" pitchFamily="18" charset="0"/>
            </a:endParaRPr>
          </a:p>
          <a:p>
            <a:pPr marL="292100" lvl="1" indent="-177800" eaLnBrk="1" hangingPunct="1">
              <a:spcBef>
                <a:spcPts val="130"/>
              </a:spcBef>
              <a:buFont typeface="Wingdings" pitchFamily="2" charset="2"/>
              <a:buChar char="§"/>
            </a:pPr>
            <a:endParaRPr lang="en-US" b="1" dirty="0" smtClean="0">
              <a:latin typeface="Arial" charset="0"/>
              <a:cs typeface="Times New Roman" pitchFamily="18" charset="0"/>
            </a:endParaRPr>
          </a:p>
          <a:p>
            <a:pPr marL="292100" lvl="1" indent="-177800" eaLnBrk="1" hangingPunct="1">
              <a:spcBef>
                <a:spcPts val="130"/>
              </a:spcBef>
              <a:buFont typeface="Wingdings" pitchFamily="2" charset="2"/>
              <a:buChar char="§"/>
            </a:pPr>
            <a:r>
              <a:rPr lang="en-US" sz="2000" b="1" dirty="0" smtClean="0">
                <a:latin typeface="Arial" charset="0"/>
                <a:cs typeface="Times New Roman" pitchFamily="18" charset="0"/>
              </a:rPr>
              <a:t>NOTE:</a:t>
            </a:r>
            <a:r>
              <a:rPr lang="en-US" sz="2000" dirty="0" smtClean="0">
                <a:latin typeface="Arial" charset="0"/>
                <a:cs typeface="Times New Roman" pitchFamily="18" charset="0"/>
              </a:rPr>
              <a:t>  </a:t>
            </a:r>
            <a:r>
              <a:rPr lang="en-US" sz="2000" b="1" dirty="0" smtClean="0">
                <a:latin typeface="Arial" charset="0"/>
                <a:cs typeface="Times New Roman" pitchFamily="18" charset="0"/>
              </a:rPr>
              <a:t>In order to receive important notices and updates from the DNR, it is imperative to update ownership!</a:t>
            </a:r>
          </a:p>
        </p:txBody>
      </p:sp>
    </p:spTree>
    <p:extLst>
      <p:ext uri="{BB962C8B-B14F-4D97-AF65-F5344CB8AC3E}">
        <p14:creationId xmlns:p14="http://schemas.microsoft.com/office/powerpoint/2010/main" val="2793214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67C6E1E-4BDF-4875-82FC-78EA1E566951}" type="slidenum">
              <a:rPr lang="en-US" smtClean="0"/>
              <a:pPr/>
              <a:t>25</a:t>
            </a:fld>
            <a:endParaRPr lang="en-US" dirty="0" smtClean="0"/>
          </a:p>
        </p:txBody>
      </p:sp>
      <p:sp>
        <p:nvSpPr>
          <p:cNvPr id="52227" name="Rectangle 2"/>
          <p:cNvSpPr>
            <a:spLocks noGrp="1" noRot="1" noChangeAspect="1" noChangeArrowheads="1" noTextEdit="1"/>
          </p:cNvSpPr>
          <p:nvPr>
            <p:ph type="sldImg"/>
          </p:nvPr>
        </p:nvSpPr>
        <p:spPr>
          <a:xfrm>
            <a:off x="1212850" y="603250"/>
            <a:ext cx="4641850" cy="3481388"/>
          </a:xfrm>
          <a:ln/>
        </p:spPr>
      </p:sp>
      <p:sp>
        <p:nvSpPr>
          <p:cNvPr id="52228" name="Rectangle 3"/>
          <p:cNvSpPr>
            <a:spLocks noGrp="1" noChangeArrowheads="1"/>
          </p:cNvSpPr>
          <p:nvPr>
            <p:ph type="body" idx="1"/>
          </p:nvPr>
        </p:nvSpPr>
        <p:spPr>
          <a:xfrm>
            <a:off x="222250" y="4108450"/>
            <a:ext cx="6623050" cy="4946650"/>
          </a:xfrm>
          <a:noFill/>
          <a:ln/>
        </p:spPr>
        <p:txBody>
          <a:bodyPr/>
          <a:lstStyle/>
          <a:p>
            <a:pPr eaLnBrk="1" hangingPunct="1">
              <a:lnSpc>
                <a:spcPct val="90000"/>
              </a:lnSpc>
              <a:spcBef>
                <a:spcPts val="100"/>
              </a:spcBef>
            </a:pPr>
            <a:r>
              <a:rPr lang="en-US" b="1" dirty="0" smtClean="0">
                <a:latin typeface="Arial" pitchFamily="34" charset="0"/>
                <a:cs typeface="Arial" pitchFamily="34" charset="0"/>
              </a:rPr>
              <a:t>2.  After the Closing</a:t>
            </a:r>
          </a:p>
          <a:p>
            <a:pPr marL="342900" lvl="1" indent="-147638" eaLnBrk="1" hangingPunct="1">
              <a:lnSpc>
                <a:spcPct val="90000"/>
              </a:lnSpc>
              <a:spcBef>
                <a:spcPts val="100"/>
              </a:spcBef>
              <a:buFont typeface="Wingdings" pitchFamily="2" charset="2"/>
              <a:buChar char="§"/>
            </a:pPr>
            <a:r>
              <a:rPr lang="en-US" dirty="0" smtClean="0">
                <a:latin typeface="Arial" pitchFamily="34" charset="0"/>
                <a:cs typeface="Arial" pitchFamily="34" charset="0"/>
              </a:rPr>
              <a:t> For the acquired water rights:</a:t>
            </a:r>
          </a:p>
          <a:p>
            <a:pPr marL="571500" lvl="2" indent="-212725" eaLnBrk="1" hangingPunct="1">
              <a:lnSpc>
                <a:spcPct val="90000"/>
              </a:lnSpc>
              <a:spcBef>
                <a:spcPts val="100"/>
              </a:spcBef>
              <a:buFont typeface="Courier New" pitchFamily="49" charset="0"/>
              <a:buChar char="o"/>
            </a:pPr>
            <a:r>
              <a:rPr lang="en-US" dirty="0" smtClean="0">
                <a:latin typeface="Arial" pitchFamily="34" charset="0"/>
                <a:cs typeface="Arial" pitchFamily="34" charset="0"/>
              </a:rPr>
              <a:t> Once the deed has been recorded in the appropriate recording district, submit deed and forms to DNR.</a:t>
            </a:r>
          </a:p>
          <a:p>
            <a:pPr marL="571500" lvl="2" indent="-212725" eaLnBrk="1" hangingPunct="1">
              <a:lnSpc>
                <a:spcPct val="90000"/>
              </a:lnSpc>
              <a:spcBef>
                <a:spcPts val="100"/>
              </a:spcBef>
              <a:buFont typeface="Courier New" pitchFamily="49" charset="0"/>
              <a:buChar char="o"/>
            </a:pPr>
            <a:r>
              <a:rPr lang="en-US" dirty="0" smtClean="0">
                <a:latin typeface="Arial" pitchFamily="34" charset="0"/>
                <a:cs typeface="Arial" pitchFamily="34" charset="0"/>
              </a:rPr>
              <a:t>It is recommended that the Agency transmittal letter to DNR be sent via registered mail “w/return receipt requested” as documentation of the submittal.</a:t>
            </a:r>
          </a:p>
          <a:p>
            <a:pPr marL="571500" lvl="2" indent="-212725" eaLnBrk="1" hangingPunct="1">
              <a:lnSpc>
                <a:spcPct val="90000"/>
              </a:lnSpc>
              <a:spcBef>
                <a:spcPts val="100"/>
              </a:spcBef>
              <a:buFont typeface="Courier New" pitchFamily="49" charset="0"/>
              <a:buChar char="o"/>
            </a:pPr>
            <a:r>
              <a:rPr lang="en-US" dirty="0" smtClean="0">
                <a:latin typeface="Arial" pitchFamily="34" charset="0"/>
                <a:cs typeface="Arial" pitchFamily="34" charset="0"/>
              </a:rPr>
              <a:t>DNR does not charge a fee to change ownership.  However, it does charge a $50 fee for the “Statement of Beneficial Use” form (a portion of which DNR applies to the fee it receives when it  has the perfected right (certificate) recorded).</a:t>
            </a:r>
          </a:p>
          <a:p>
            <a:pPr marL="571500" lvl="2" indent="-212725" eaLnBrk="1" hangingPunct="1">
              <a:lnSpc>
                <a:spcPct val="90000"/>
              </a:lnSpc>
              <a:spcBef>
                <a:spcPts val="100"/>
              </a:spcBef>
              <a:buFont typeface="Courier New" pitchFamily="49" charset="0"/>
              <a:buChar char="o"/>
            </a:pPr>
            <a:r>
              <a:rPr lang="en-US" dirty="0" smtClean="0">
                <a:latin typeface="Arial" pitchFamily="34" charset="0"/>
                <a:cs typeface="Arial" pitchFamily="34" charset="0"/>
              </a:rPr>
              <a:t>For the Lands staff, add acquired water rights information to the exchange title docket file.</a:t>
            </a:r>
          </a:p>
          <a:p>
            <a:pPr marL="571500" lvl="2" indent="-212725" eaLnBrk="1" hangingPunct="1">
              <a:lnSpc>
                <a:spcPct val="90000"/>
              </a:lnSpc>
              <a:spcBef>
                <a:spcPts val="100"/>
              </a:spcBef>
              <a:buFont typeface="Courier New" pitchFamily="49" charset="0"/>
              <a:buChar char="o"/>
            </a:pPr>
            <a:r>
              <a:rPr lang="en-US" dirty="0" smtClean="0">
                <a:latin typeface="Arial" pitchFamily="34" charset="0"/>
                <a:cs typeface="Arial" pitchFamily="34" charset="0"/>
              </a:rPr>
              <a:t>For the Water staff, create files for the water sources and add the water rights documentation </a:t>
            </a:r>
          </a:p>
          <a:p>
            <a:pPr marL="571500" lvl="2" indent="-212725" eaLnBrk="1" hangingPunct="1">
              <a:lnSpc>
                <a:spcPct val="90000"/>
              </a:lnSpc>
              <a:spcBef>
                <a:spcPts val="100"/>
              </a:spcBef>
              <a:buFont typeface="Courier New" pitchFamily="49" charset="0"/>
              <a:buChar char="o"/>
            </a:pPr>
            <a:r>
              <a:rPr lang="en-US" dirty="0" smtClean="0">
                <a:latin typeface="Arial" pitchFamily="34" charset="0"/>
                <a:cs typeface="Arial" pitchFamily="34" charset="0"/>
              </a:rPr>
              <a:t>Add acquired information to Agency databases: </a:t>
            </a:r>
          </a:p>
          <a:p>
            <a:pPr marL="742950" lvl="3" indent="-171450" eaLnBrk="1" hangingPunct="1">
              <a:lnSpc>
                <a:spcPct val="90000"/>
              </a:lnSpc>
              <a:spcBef>
                <a:spcPts val="100"/>
              </a:spcBef>
              <a:buFont typeface="Arial" pitchFamily="34" charset="0"/>
              <a:buChar char="•"/>
            </a:pPr>
            <a:r>
              <a:rPr lang="en-US" dirty="0" smtClean="0">
                <a:latin typeface="Arial" pitchFamily="34" charset="0"/>
                <a:cs typeface="Arial" pitchFamily="34" charset="0"/>
              </a:rPr>
              <a:t>For BLM, add to water inventory maps; </a:t>
            </a:r>
          </a:p>
          <a:p>
            <a:pPr marL="742950" lvl="3" indent="-171450" eaLnBrk="1" hangingPunct="1">
              <a:lnSpc>
                <a:spcPct val="90000"/>
              </a:lnSpc>
              <a:spcBef>
                <a:spcPts val="100"/>
              </a:spcBef>
              <a:buFont typeface="Arial" pitchFamily="34" charset="0"/>
              <a:buChar char="•"/>
            </a:pPr>
            <a:r>
              <a:rPr lang="en-US" dirty="0" smtClean="0">
                <a:latin typeface="Arial" pitchFamily="34" charset="0"/>
                <a:cs typeface="Arial" pitchFamily="34" charset="0"/>
              </a:rPr>
              <a:t>For USFS, add data to the new FS-NRIS (Natural Resources Information System) water module – the WRU (Water Rights and Uses) database;</a:t>
            </a:r>
          </a:p>
          <a:p>
            <a:pPr marL="742950" lvl="3" indent="-171450" eaLnBrk="1" hangingPunct="1">
              <a:lnSpc>
                <a:spcPct val="90000"/>
              </a:lnSpc>
              <a:spcBef>
                <a:spcPts val="100"/>
              </a:spcBef>
              <a:buFont typeface="Arial" pitchFamily="34" charset="0"/>
              <a:buChar char="•"/>
            </a:pPr>
            <a:r>
              <a:rPr lang="en-US" dirty="0" smtClean="0">
                <a:latin typeface="Arial" pitchFamily="34" charset="0"/>
                <a:cs typeface="Arial" pitchFamily="34" charset="0"/>
              </a:rPr>
              <a:t>For FWS, paper copies are listed with the State filing number, uploaded to Serve Cat in digital form &amp; added to their </a:t>
            </a:r>
            <a:r>
              <a:rPr lang="en-US" dirty="0" err="1" smtClean="0">
                <a:latin typeface="Arial" pitchFamily="34" charset="0"/>
                <a:cs typeface="Arial" pitchFamily="34" charset="0"/>
              </a:rPr>
              <a:t>geodatabase</a:t>
            </a:r>
            <a:r>
              <a:rPr lang="en-US" dirty="0" smtClean="0">
                <a:latin typeface="Arial" pitchFamily="34" charset="0"/>
                <a:cs typeface="Arial" pitchFamily="34" charset="0"/>
              </a:rPr>
              <a:t> and water rights inventory in WRIAs (Water Resources Inventory &amp; Assessment) for each refuge;</a:t>
            </a:r>
          </a:p>
          <a:p>
            <a:pPr marL="742950" lvl="3" indent="-171450" eaLnBrk="1" hangingPunct="1">
              <a:lnSpc>
                <a:spcPct val="90000"/>
              </a:lnSpc>
              <a:spcBef>
                <a:spcPts val="100"/>
              </a:spcBef>
              <a:buFont typeface="Arial" pitchFamily="34" charset="0"/>
              <a:buChar char="•"/>
            </a:pPr>
            <a:r>
              <a:rPr lang="en-US" dirty="0" smtClean="0">
                <a:latin typeface="Arial" pitchFamily="34" charset="0"/>
                <a:cs typeface="Arial" pitchFamily="34" charset="0"/>
              </a:rPr>
              <a:t>For NPS, the Water Resources Branch updates the water rights docket database with the new information.</a:t>
            </a:r>
          </a:p>
          <a:p>
            <a:pPr marL="571500" lvl="3" indent="-228600" eaLnBrk="1" hangingPunct="1">
              <a:lnSpc>
                <a:spcPct val="90000"/>
              </a:lnSpc>
              <a:spcBef>
                <a:spcPts val="100"/>
              </a:spcBef>
              <a:buFont typeface="Courier New" pitchFamily="49" charset="0"/>
              <a:buChar char="o"/>
            </a:pPr>
            <a:r>
              <a:rPr lang="en-US" dirty="0" smtClean="0">
                <a:latin typeface="Arial" pitchFamily="34" charset="0"/>
                <a:cs typeface="Arial" pitchFamily="34" charset="0"/>
              </a:rPr>
              <a:t>For water rights/sources transferred out of Agency ownership, update databases and inventory maps</a:t>
            </a:r>
          </a:p>
          <a:p>
            <a:pPr marL="342900" lvl="1" indent="-147638" eaLnBrk="1" hangingPunct="1">
              <a:lnSpc>
                <a:spcPct val="90000"/>
              </a:lnSpc>
              <a:spcBef>
                <a:spcPts val="100"/>
              </a:spcBef>
              <a:buFont typeface="Wingdings" pitchFamily="2" charset="2"/>
              <a:buChar char="§"/>
            </a:pPr>
            <a:r>
              <a:rPr lang="en-US" dirty="0" smtClean="0">
                <a:latin typeface="Arial" pitchFamily="34" charset="0"/>
                <a:cs typeface="Arial" pitchFamily="34" charset="0"/>
              </a:rPr>
              <a:t> If acquired water rights need to be changed , submit changes to DNR by letter using the field information gathered earlier (to correct an inaccurate or incomplete legal description, change or add beneficial uses, etc).</a:t>
            </a:r>
          </a:p>
          <a:p>
            <a:pPr marL="342900" lvl="1" indent="-147638" eaLnBrk="1" hangingPunct="1">
              <a:lnSpc>
                <a:spcPct val="90000"/>
              </a:lnSpc>
              <a:spcBef>
                <a:spcPts val="100"/>
              </a:spcBef>
              <a:buFont typeface="Wingdings" pitchFamily="2" charset="2"/>
              <a:buChar char="§"/>
            </a:pPr>
            <a:r>
              <a:rPr lang="en-US" dirty="0" smtClean="0">
                <a:latin typeface="Arial" pitchFamily="34" charset="0"/>
                <a:cs typeface="Arial" pitchFamily="34" charset="0"/>
              </a:rPr>
              <a:t> File new applications, as necessary, to protect those acquired sources with no </a:t>
            </a:r>
            <a:r>
              <a:rPr lang="en-US" smtClean="0">
                <a:latin typeface="Arial" pitchFamily="34" charset="0"/>
                <a:cs typeface="Arial" pitchFamily="34" charset="0"/>
              </a:rPr>
              <a:t>previous filings.</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269987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DC1FFF4-0A7F-4A08-8EDF-EBE660B0F1C0}" type="slidenum">
              <a:rPr lang="en-US" smtClean="0"/>
              <a:pPr/>
              <a:t>26</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755650" y="4408488"/>
            <a:ext cx="5486400" cy="4176712"/>
          </a:xfrm>
          <a:noFill/>
          <a:ln/>
        </p:spPr>
        <p:txBody>
          <a:bodyPr/>
          <a:lstStyle/>
          <a:p>
            <a:pPr marL="233363" indent="-233363" eaLnBrk="1" hangingPunct="1"/>
            <a:r>
              <a:rPr lang="en-US" b="1" u="sng" dirty="0" smtClean="0">
                <a:latin typeface="Arial" charset="0"/>
                <a:cs typeface="Times New Roman" pitchFamily="18" charset="0"/>
              </a:rPr>
              <a:t>Federal Agency Post-Acquisition Responsibilities</a:t>
            </a:r>
            <a:r>
              <a:rPr lang="en-US" b="1" u="sng" dirty="0" smtClean="0">
                <a:latin typeface="Arial" charset="0"/>
                <a:cs typeface="Arial" charset="0"/>
              </a:rPr>
              <a:t> </a:t>
            </a:r>
          </a:p>
          <a:p>
            <a:pPr marL="233363" indent="-233363" eaLnBrk="1" hangingPunct="1">
              <a:buFont typeface="Wingdings" pitchFamily="2" charset="2"/>
              <a:buChar char="§"/>
            </a:pPr>
            <a:r>
              <a:rPr lang="en-US" dirty="0" smtClean="0">
                <a:latin typeface="Arial" charset="0"/>
                <a:cs typeface="Times New Roman" pitchFamily="18" charset="0"/>
              </a:rPr>
              <a:t>In summary, a water right is a valuable property right that must be managed in a way to ensure that it will not be lost - use it or lose it!  Increasing demand for water in the West will make charges of nonuse more common in the future. </a:t>
            </a:r>
            <a:r>
              <a:rPr lang="en-US" dirty="0" smtClean="0">
                <a:cs typeface="Arial" charset="0"/>
              </a:rPr>
              <a:t> </a:t>
            </a:r>
            <a:endParaRPr lang="en-US" dirty="0" smtClean="0">
              <a:latin typeface="Arial" charset="0"/>
              <a:cs typeface="Arial" charset="0"/>
            </a:endParaRPr>
          </a:p>
          <a:p>
            <a:pPr marL="233363" indent="-233363" eaLnBrk="1" hangingPunct="1">
              <a:buFont typeface="Wingdings" pitchFamily="2" charset="2"/>
              <a:buChar char="§"/>
            </a:pPr>
            <a:endParaRPr lang="en-US" dirty="0" smtClean="0">
              <a:latin typeface="Arial" charset="0"/>
              <a:cs typeface="Times New Roman" pitchFamily="18" charset="0"/>
            </a:endParaRPr>
          </a:p>
          <a:p>
            <a:pPr marL="233363" indent="-233363" eaLnBrk="1" hangingPunct="1">
              <a:buFont typeface="Wingdings" pitchFamily="2" charset="2"/>
              <a:buChar char="§"/>
            </a:pPr>
            <a:r>
              <a:rPr lang="en-US" dirty="0" smtClean="0">
                <a:latin typeface="Arial" charset="0"/>
                <a:cs typeface="Times New Roman" pitchFamily="18" charset="0"/>
              </a:rPr>
              <a:t>When managing water rights and other interests acquired under State law, the basic rules to remember are: </a:t>
            </a:r>
          </a:p>
          <a:p>
            <a:pPr marL="515938" lvl="1" indent="-282575" eaLnBrk="1" hangingPunct="1">
              <a:buFont typeface="Arial" charset="0"/>
              <a:buChar char="-"/>
            </a:pPr>
            <a:r>
              <a:rPr lang="en-US" dirty="0" smtClean="0">
                <a:latin typeface="Arial" charset="0"/>
                <a:cs typeface="Arial" charset="0"/>
              </a:rPr>
              <a:t>To apply the water to the purposes and in the manner specified in the permit or certificate.</a:t>
            </a:r>
            <a:endParaRPr lang="en-US" dirty="0" smtClean="0">
              <a:latin typeface="Arial" charset="0"/>
              <a:cs typeface="Times New Roman" pitchFamily="18" charset="0"/>
            </a:endParaRPr>
          </a:p>
          <a:p>
            <a:pPr marL="515938" lvl="1" indent="-282575" eaLnBrk="1" hangingPunct="1">
              <a:buFont typeface="Arial" charset="0"/>
              <a:buChar char="-"/>
            </a:pPr>
            <a:r>
              <a:rPr lang="en-US" dirty="0" smtClean="0">
                <a:latin typeface="Arial" charset="0"/>
                <a:cs typeface="Arial" charset="0"/>
              </a:rPr>
              <a:t>To maintain in operable condition all diversions, impoundments and other facilities required to exercise the associated water right(s).</a:t>
            </a:r>
          </a:p>
          <a:p>
            <a:pPr marL="515938" lvl="1" indent="-282575" eaLnBrk="1" hangingPunct="1">
              <a:buFont typeface="Arial" charset="0"/>
              <a:buChar char="-"/>
            </a:pPr>
            <a:r>
              <a:rPr lang="en-US" dirty="0" smtClean="0">
                <a:latin typeface="Arial" charset="0"/>
                <a:cs typeface="Arial" charset="0"/>
              </a:rPr>
              <a:t>To be vigilant in reviewing notices of new applications and filing objections, when appropriate, to protect existing rights.</a:t>
            </a:r>
          </a:p>
          <a:p>
            <a:pPr marL="233363" indent="-233363" eaLnBrk="1" hangingPunct="1"/>
            <a:r>
              <a:rPr lang="en-US" dirty="0" smtClean="0">
                <a:cs typeface="Times New Roman" pitchFamily="18" charset="0"/>
              </a:rPr>
              <a:t> </a:t>
            </a:r>
            <a:endParaRPr lang="en-US" dirty="0" smtClean="0">
              <a:latin typeface="Arial" charset="0"/>
              <a:cs typeface="Times New Roman" pitchFamily="18" charset="0"/>
            </a:endParaRPr>
          </a:p>
          <a:p>
            <a:pPr marL="233363" indent="-233363" eaLnBrk="1" hangingPunct="1"/>
            <a:endParaRPr lang="en-US" dirty="0" smtClean="0">
              <a:latin typeface="Arial" charset="0"/>
            </a:endParaRPr>
          </a:p>
        </p:txBody>
      </p:sp>
    </p:spTree>
    <p:extLst>
      <p:ext uri="{BB962C8B-B14F-4D97-AF65-F5344CB8AC3E}">
        <p14:creationId xmlns:p14="http://schemas.microsoft.com/office/powerpoint/2010/main" val="1304347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3098814-0A22-4840-BAD4-F72B4306D610}" type="slidenum">
              <a:rPr lang="en-US" smtClean="0"/>
              <a:pPr>
                <a:defRPr/>
              </a:pPr>
              <a:t>27</a:t>
            </a:fld>
            <a:endParaRPr lang="en-US" dirty="0"/>
          </a:p>
        </p:txBody>
      </p:sp>
    </p:spTree>
    <p:extLst>
      <p:ext uri="{BB962C8B-B14F-4D97-AF65-F5344CB8AC3E}">
        <p14:creationId xmlns:p14="http://schemas.microsoft.com/office/powerpoint/2010/main" val="3725172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3098814-0A22-4840-BAD4-F72B4306D610}" type="slidenum">
              <a:rPr lang="en-US" smtClean="0"/>
              <a:pPr>
                <a:defRPr/>
              </a:pPr>
              <a:t>28</a:t>
            </a:fld>
            <a:endParaRPr lang="en-US" dirty="0"/>
          </a:p>
        </p:txBody>
      </p:sp>
    </p:spTree>
    <p:extLst>
      <p:ext uri="{BB962C8B-B14F-4D97-AF65-F5344CB8AC3E}">
        <p14:creationId xmlns:p14="http://schemas.microsoft.com/office/powerpoint/2010/main" val="2416186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3098814-0A22-4840-BAD4-F72B4306D610}" type="slidenum">
              <a:rPr lang="en-US" smtClean="0"/>
              <a:pPr>
                <a:defRPr/>
              </a:pPr>
              <a:t>29</a:t>
            </a:fld>
            <a:endParaRPr lang="en-US" dirty="0"/>
          </a:p>
        </p:txBody>
      </p:sp>
    </p:spTree>
    <p:extLst>
      <p:ext uri="{BB962C8B-B14F-4D97-AF65-F5344CB8AC3E}">
        <p14:creationId xmlns:p14="http://schemas.microsoft.com/office/powerpoint/2010/main" val="277638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967F3C6-10AF-41CD-AE14-818A1CBFC681}" type="slidenum">
              <a:rPr lang="en-US" smtClean="0"/>
              <a:pPr/>
              <a:t>3</a:t>
            </a:fld>
            <a:endParaRPr lang="en-US" dirty="0" smtClean="0"/>
          </a:p>
        </p:txBody>
      </p:sp>
      <p:sp>
        <p:nvSpPr>
          <p:cNvPr id="32771" name="Rectangle 2"/>
          <p:cNvSpPr>
            <a:spLocks noGrp="1" noRot="1" noChangeAspect="1" noChangeArrowheads="1" noTextEdit="1"/>
          </p:cNvSpPr>
          <p:nvPr>
            <p:ph type="sldImg"/>
          </p:nvPr>
        </p:nvSpPr>
        <p:spPr>
          <a:xfrm>
            <a:off x="1136650" y="757238"/>
            <a:ext cx="4641850" cy="3481387"/>
          </a:xfrm>
          <a:ln/>
        </p:spPr>
      </p:sp>
      <p:sp>
        <p:nvSpPr>
          <p:cNvPr id="32772" name="Rectangle 3"/>
          <p:cNvSpPr>
            <a:spLocks noGrp="1" noChangeArrowheads="1"/>
          </p:cNvSpPr>
          <p:nvPr>
            <p:ph type="body" idx="1"/>
          </p:nvPr>
        </p:nvSpPr>
        <p:spPr>
          <a:xfrm>
            <a:off x="933450" y="4411663"/>
            <a:ext cx="5130800" cy="4176712"/>
          </a:xfrm>
          <a:noFill/>
          <a:ln/>
        </p:spPr>
        <p:txBody>
          <a:bodyPr/>
          <a:lstStyle/>
          <a:p>
            <a:pPr marL="350838" indent="-350838" eaLnBrk="1" hangingPunct="1"/>
            <a:r>
              <a:rPr lang="en-US" dirty="0" smtClean="0">
                <a:cs typeface="Arial" charset="0"/>
              </a:rPr>
              <a:t> </a:t>
            </a:r>
            <a:endParaRPr lang="en-US" dirty="0" smtClean="0">
              <a:cs typeface="Times New Roman" pitchFamily="18" charset="0"/>
            </a:endParaRPr>
          </a:p>
          <a:p>
            <a:pPr marL="350838" indent="-350838" eaLnBrk="1" hangingPunct="1">
              <a:buFontTx/>
              <a:buChar char="•"/>
            </a:pPr>
            <a:r>
              <a:rPr lang="en-US" dirty="0" smtClean="0">
                <a:latin typeface="Arial" charset="0"/>
                <a:cs typeface="Arial" charset="0"/>
              </a:rPr>
              <a:t>Water is a real property right, called a </a:t>
            </a:r>
            <a:r>
              <a:rPr lang="en-US" dirty="0" smtClean="0">
                <a:cs typeface="Arial" charset="0"/>
              </a:rPr>
              <a:t>“</a:t>
            </a:r>
            <a:r>
              <a:rPr lang="en-US" dirty="0" smtClean="0">
                <a:latin typeface="Arial" charset="0"/>
                <a:cs typeface="Arial" charset="0"/>
              </a:rPr>
              <a:t>usufructuary</a:t>
            </a:r>
            <a:r>
              <a:rPr lang="en-US" dirty="0" smtClean="0">
                <a:cs typeface="Arial" charset="0"/>
              </a:rPr>
              <a:t>”</a:t>
            </a:r>
            <a:r>
              <a:rPr lang="en-US" dirty="0" smtClean="0">
                <a:latin typeface="Arial" charset="0"/>
                <a:cs typeface="Arial" charset="0"/>
              </a:rPr>
              <a:t> right (a right of use), on both federally owned and privately held in-holdings.</a:t>
            </a:r>
          </a:p>
          <a:p>
            <a:pPr marL="350838" indent="-350838" eaLnBrk="1" hangingPunct="1">
              <a:buFontTx/>
              <a:buChar char="•"/>
            </a:pPr>
            <a:endParaRPr lang="en-US" dirty="0" smtClean="0">
              <a:latin typeface="Arial" charset="0"/>
              <a:cs typeface="Arial" charset="0"/>
            </a:endParaRPr>
          </a:p>
          <a:p>
            <a:pPr marL="350838" indent="-350838" eaLnBrk="1" hangingPunct="1">
              <a:buFontTx/>
              <a:buChar char="•"/>
            </a:pPr>
            <a:r>
              <a:rPr lang="en-US" dirty="0" smtClean="0">
                <a:latin typeface="Arial" charset="0"/>
                <a:cs typeface="Arial" charset="0"/>
              </a:rPr>
              <a:t>The Federal Land Transaction Facilitation Act (FLTFA):  Although this Act has not been reauthorized, it is important to note the significance that all federal land management agencies have  the authority to sell, exchange, acquire and dispose of land </a:t>
            </a:r>
            <a:r>
              <a:rPr lang="en-US" i="1" dirty="0" smtClean="0">
                <a:latin typeface="Arial" charset="0"/>
                <a:cs typeface="Arial" charset="0"/>
              </a:rPr>
              <a:t>and </a:t>
            </a:r>
            <a:r>
              <a:rPr lang="en-US" dirty="0" smtClean="0">
                <a:latin typeface="Arial" charset="0"/>
                <a:cs typeface="Arial" charset="0"/>
              </a:rPr>
              <a:t>water is an interest in land.</a:t>
            </a:r>
            <a:endParaRPr lang="en-US" dirty="0" smtClean="0">
              <a:latin typeface="Arial" charset="0"/>
              <a:cs typeface="Times New Roman" pitchFamily="18" charset="0"/>
            </a:endParaRPr>
          </a:p>
          <a:p>
            <a:pPr marL="350838" indent="-350838" eaLnBrk="1" hangingPunct="1"/>
            <a:r>
              <a:rPr lang="en-US" dirty="0" smtClean="0">
                <a:cs typeface="Arial" charset="0"/>
              </a:rPr>
              <a:t> </a:t>
            </a:r>
            <a:endParaRPr lang="en-US" dirty="0" smtClean="0">
              <a:latin typeface="Arial" charset="0"/>
              <a:cs typeface="Times New Roman" pitchFamily="18" charset="0"/>
            </a:endParaRPr>
          </a:p>
          <a:p>
            <a:pPr marL="350838" indent="-350838" eaLnBrk="1" hangingPunct="1">
              <a:buFontTx/>
              <a:buChar char="•"/>
            </a:pPr>
            <a:r>
              <a:rPr lang="en-US" dirty="0" smtClean="0">
                <a:latin typeface="Arial" charset="0"/>
                <a:cs typeface="Arial" charset="0"/>
              </a:rPr>
              <a:t>As with any property right, a water right may be disposed of (i.e., conveyed) or acquired, although other restrictions may apply.</a:t>
            </a:r>
            <a:endParaRPr lang="en-US" dirty="0" smtClean="0">
              <a:latin typeface="Arial" charset="0"/>
              <a:cs typeface="Times New Roman" pitchFamily="18" charset="0"/>
            </a:endParaRPr>
          </a:p>
          <a:p>
            <a:pPr marL="350838" indent="-350838" eaLnBrk="1" hangingPunct="1"/>
            <a:r>
              <a:rPr lang="en-US" dirty="0" smtClean="0">
                <a:cs typeface="Arial" charset="0"/>
              </a:rPr>
              <a:t> </a:t>
            </a:r>
            <a:endParaRPr lang="en-US" dirty="0" smtClean="0">
              <a:latin typeface="Arial" charset="0"/>
              <a:cs typeface="Times New Roman" pitchFamily="18" charset="0"/>
            </a:endParaRPr>
          </a:p>
          <a:p>
            <a:pPr marL="350838" indent="-350838" eaLnBrk="1" hangingPunct="1">
              <a:buFontTx/>
              <a:buChar char="•"/>
            </a:pPr>
            <a:r>
              <a:rPr lang="en-US" dirty="0" smtClean="0">
                <a:latin typeface="Arial" charset="0"/>
                <a:cs typeface="Arial" charset="0"/>
              </a:rPr>
              <a:t>Water must be considered when determining market value and in any other aspect of defining the land interest.</a:t>
            </a:r>
            <a:endParaRPr lang="en-US" dirty="0" smtClean="0">
              <a:latin typeface="Arial" charset="0"/>
              <a:cs typeface="Times New Roman" pitchFamily="18" charset="0"/>
            </a:endParaRPr>
          </a:p>
          <a:p>
            <a:pPr marL="350838" indent="-350838" eaLnBrk="1" hangingPunct="1"/>
            <a:r>
              <a:rPr lang="en-US" dirty="0" smtClean="0">
                <a:cs typeface="Arial" charset="0"/>
              </a:rPr>
              <a:t> </a:t>
            </a:r>
            <a:endParaRPr lang="en-US" dirty="0" smtClean="0">
              <a:latin typeface="Arial" charset="0"/>
              <a:cs typeface="Times New Roman" pitchFamily="18" charset="0"/>
            </a:endParaRPr>
          </a:p>
        </p:txBody>
      </p:sp>
    </p:spTree>
    <p:extLst>
      <p:ext uri="{BB962C8B-B14F-4D97-AF65-F5344CB8AC3E}">
        <p14:creationId xmlns:p14="http://schemas.microsoft.com/office/powerpoint/2010/main" val="37058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3098814-0A22-4840-BAD4-F72B4306D610}" type="slidenum">
              <a:rPr lang="en-US" smtClean="0"/>
              <a:pPr>
                <a:defRPr/>
              </a:pPr>
              <a:t>4</a:t>
            </a:fld>
            <a:endParaRPr lang="en-US" dirty="0"/>
          </a:p>
        </p:txBody>
      </p:sp>
    </p:spTree>
    <p:extLst>
      <p:ext uri="{BB962C8B-B14F-4D97-AF65-F5344CB8AC3E}">
        <p14:creationId xmlns:p14="http://schemas.microsoft.com/office/powerpoint/2010/main" val="3436921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F3AF420-4E6A-4A09-98D5-430B614E2555}" type="slidenum">
              <a:rPr lang="en-US" smtClean="0"/>
              <a:pPr/>
              <a:t>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1011238" y="4411663"/>
            <a:ext cx="5130800" cy="4176712"/>
          </a:xfrm>
          <a:noFill/>
          <a:ln/>
        </p:spPr>
        <p:txBody>
          <a:bodyPr/>
          <a:lstStyle/>
          <a:p>
            <a:pPr marL="396875" indent="-396875" eaLnBrk="1" hangingPunct="1"/>
            <a:r>
              <a:rPr lang="en-US" sz="1400" b="1" u="sng" dirty="0" smtClean="0">
                <a:latin typeface="Arial" charset="0"/>
                <a:cs typeface="Arial" charset="0"/>
              </a:rPr>
              <a:t>When and Where to Begin</a:t>
            </a:r>
            <a:endParaRPr lang="en-US" sz="1400" dirty="0" smtClean="0">
              <a:latin typeface="Arial" charset="0"/>
              <a:cs typeface="Times New Roman" pitchFamily="18" charset="0"/>
            </a:endParaRPr>
          </a:p>
          <a:p>
            <a:pPr marL="396875" indent="-396875" eaLnBrk="1" hangingPunct="1"/>
            <a:r>
              <a:rPr lang="en-US" sz="1400" dirty="0" smtClean="0">
                <a:cs typeface="Arial" charset="0"/>
              </a:rPr>
              <a:t> </a:t>
            </a:r>
            <a:endParaRPr lang="en-US" sz="1400" dirty="0" smtClean="0">
              <a:latin typeface="Arial" charset="0"/>
              <a:cs typeface="Times New Roman" pitchFamily="18" charset="0"/>
            </a:endParaRPr>
          </a:p>
          <a:p>
            <a:pPr marL="396875" indent="-396875" eaLnBrk="1" hangingPunct="1">
              <a:spcBef>
                <a:spcPct val="50000"/>
              </a:spcBef>
              <a:buFont typeface="Wingdings" pitchFamily="2" charset="2"/>
              <a:buChar char="§"/>
            </a:pPr>
            <a:r>
              <a:rPr lang="en-US" sz="1400" b="1" dirty="0" smtClean="0">
                <a:latin typeface="Arial" charset="0"/>
                <a:cs typeface="Arial" charset="0"/>
              </a:rPr>
              <a:t>Start EARLY in the process.</a:t>
            </a:r>
            <a:r>
              <a:rPr lang="en-US" dirty="0" smtClean="0">
                <a:latin typeface="Arial" charset="0"/>
                <a:cs typeface="Arial" charset="0"/>
              </a:rPr>
              <a:t>  Identifying water rights is essential to the valuation, notification, environmental documentation, public interest determination and decision steps of the land exchange process and for other land tenure actions.  Resolving water issues takes time!</a:t>
            </a:r>
          </a:p>
          <a:p>
            <a:pPr marL="396875" indent="-396875" eaLnBrk="1" hangingPunct="1">
              <a:spcBef>
                <a:spcPct val="50000"/>
              </a:spcBef>
              <a:buFont typeface="Wingdings" pitchFamily="2" charset="2"/>
              <a:buChar char="§"/>
            </a:pPr>
            <a:r>
              <a:rPr lang="en-US" dirty="0" smtClean="0">
                <a:latin typeface="Arial" charset="0"/>
                <a:cs typeface="Times New Roman" pitchFamily="18" charset="0"/>
              </a:rPr>
              <a:t>Address Water Rights Analysis in land exchange Feasibility Analysis.</a:t>
            </a:r>
          </a:p>
          <a:p>
            <a:pPr marL="396875" indent="-396875" eaLnBrk="1" hangingPunct="1">
              <a:spcBef>
                <a:spcPct val="50000"/>
              </a:spcBef>
              <a:buFont typeface="Wingdings" pitchFamily="2" charset="2"/>
              <a:buChar char="§"/>
            </a:pPr>
            <a:r>
              <a:rPr lang="en-US" dirty="0" smtClean="0">
                <a:latin typeface="Arial" charset="0"/>
                <a:cs typeface="Times New Roman" pitchFamily="18" charset="0"/>
              </a:rPr>
              <a:t>Address Water Rights Analysis in the evaluation of fee and partial interest (easement) purchases.</a:t>
            </a:r>
          </a:p>
          <a:p>
            <a:pPr marL="396875" indent="-396875" eaLnBrk="1" hangingPunct="1">
              <a:spcBef>
                <a:spcPct val="50000"/>
              </a:spcBef>
            </a:pPr>
            <a:endParaRPr lang="en-US" dirty="0" smtClean="0">
              <a:latin typeface="Arial" charset="0"/>
              <a:cs typeface="Times New Roman" pitchFamily="18" charset="0"/>
            </a:endParaRPr>
          </a:p>
          <a:p>
            <a:pPr marL="396875" indent="-396875" eaLnBrk="1" hangingPunct="1"/>
            <a:r>
              <a:rPr lang="en-US" dirty="0" smtClean="0">
                <a:cs typeface="Arial" charset="0"/>
              </a:rPr>
              <a:t> </a:t>
            </a:r>
            <a:endParaRPr lang="en-US" dirty="0" smtClean="0">
              <a:cs typeface="Times New Roman" pitchFamily="18" charset="0"/>
            </a:endParaRPr>
          </a:p>
          <a:p>
            <a:pPr marL="396875" indent="-396875" eaLnBrk="1" hangingPunct="1"/>
            <a:endParaRPr lang="en-US" dirty="0" smtClean="0"/>
          </a:p>
        </p:txBody>
      </p:sp>
    </p:spTree>
    <p:extLst>
      <p:ext uri="{BB962C8B-B14F-4D97-AF65-F5344CB8AC3E}">
        <p14:creationId xmlns:p14="http://schemas.microsoft.com/office/powerpoint/2010/main" val="90229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4EB5838-0115-4742-B4AA-5EC09003F91A}" type="slidenum">
              <a:rPr lang="en-US" smtClean="0"/>
              <a:pPr/>
              <a:t>6</a:t>
            </a:fld>
            <a:endParaRPr lang="en-US" dirty="0" smtClean="0"/>
          </a:p>
        </p:txBody>
      </p:sp>
      <p:sp>
        <p:nvSpPr>
          <p:cNvPr id="35843" name="Rectangle 2"/>
          <p:cNvSpPr>
            <a:spLocks noGrp="1" noRot="1" noChangeAspect="1" noChangeArrowheads="1" noTextEdit="1"/>
          </p:cNvSpPr>
          <p:nvPr>
            <p:ph type="sldImg"/>
          </p:nvPr>
        </p:nvSpPr>
        <p:spPr>
          <a:xfrm>
            <a:off x="989013" y="387350"/>
            <a:ext cx="4954587" cy="3716338"/>
          </a:xfrm>
          <a:ln/>
        </p:spPr>
      </p:sp>
      <p:sp>
        <p:nvSpPr>
          <p:cNvPr id="35844" name="Rectangle 3"/>
          <p:cNvSpPr>
            <a:spLocks noGrp="1" noChangeArrowheads="1"/>
          </p:cNvSpPr>
          <p:nvPr>
            <p:ph type="body" idx="1"/>
          </p:nvPr>
        </p:nvSpPr>
        <p:spPr>
          <a:xfrm>
            <a:off x="146050" y="4108450"/>
            <a:ext cx="6553200" cy="4953000"/>
          </a:xfrm>
          <a:noFill/>
          <a:ln/>
        </p:spPr>
        <p:txBody>
          <a:bodyPr/>
          <a:lstStyle/>
          <a:p>
            <a:pPr marL="174625" indent="-174625" eaLnBrk="1" hangingPunct="1">
              <a:lnSpc>
                <a:spcPct val="90000"/>
              </a:lnSpc>
              <a:spcBef>
                <a:spcPts val="0"/>
              </a:spcBef>
            </a:pPr>
            <a:r>
              <a:rPr lang="en-US" dirty="0" smtClean="0">
                <a:latin typeface="Arial" pitchFamily="34" charset="0"/>
                <a:cs typeface="Arial" pitchFamily="34" charset="0"/>
              </a:rPr>
              <a:t> </a:t>
            </a:r>
            <a:r>
              <a:rPr lang="en-US" b="1" u="sng" dirty="0" smtClean="0">
                <a:latin typeface="Arial" pitchFamily="34" charset="0"/>
                <a:cs typeface="Arial" pitchFamily="34" charset="0"/>
              </a:rPr>
              <a:t>Water Rights Considerations:</a:t>
            </a:r>
          </a:p>
          <a:p>
            <a:pPr marL="174625" indent="-174625" eaLnBrk="1" hangingPunct="1">
              <a:lnSpc>
                <a:spcPct val="90000"/>
              </a:lnSpc>
              <a:spcBef>
                <a:spcPts val="0"/>
              </a:spcBef>
              <a:buFont typeface="Wingdings" pitchFamily="2" charset="2"/>
              <a:buChar char="§"/>
            </a:pPr>
            <a:r>
              <a:rPr lang="en-US" sz="1100" dirty="0" smtClean="0">
                <a:latin typeface="Arial" pitchFamily="34" charset="0"/>
                <a:cs typeface="Arial" pitchFamily="34" charset="0"/>
              </a:rPr>
              <a:t>Water rights are generally considered appurtenant to the land. </a:t>
            </a:r>
            <a:r>
              <a:rPr lang="en-US" sz="1100" i="1" dirty="0" smtClean="0">
                <a:latin typeface="Arial" pitchFamily="34" charset="0"/>
                <a:cs typeface="Arial" pitchFamily="34" charset="0"/>
              </a:rPr>
              <a:t>(appurtenant = constituting a legal accompaniment (incidental right) attached to a principal property right and passing in possession with it; see course glossary for more).</a:t>
            </a:r>
            <a:r>
              <a:rPr lang="en-US" sz="1100" i="1" dirty="0" smtClean="0"/>
              <a:t> </a:t>
            </a:r>
            <a:r>
              <a:rPr lang="en-US" sz="1100" dirty="0" smtClean="0">
                <a:latin typeface="Arial" pitchFamily="34" charset="0"/>
                <a:cs typeface="Arial" pitchFamily="34" charset="0"/>
              </a:rPr>
              <a:t> In Alaska, water rights are generally considered to be appurtenant to the land where it has been beneficially used.  However, AS46.15.160 states that any or all of an appropriation may be severed from the appurtenant land, or may be sold, leased or transferred to other purposes.  </a:t>
            </a:r>
          </a:p>
          <a:p>
            <a:pPr marL="174625" indent="-174625" eaLnBrk="1" hangingPunct="1">
              <a:lnSpc>
                <a:spcPct val="90000"/>
              </a:lnSpc>
              <a:spcBef>
                <a:spcPts val="0"/>
              </a:spcBef>
              <a:buFont typeface="Wingdings" pitchFamily="2" charset="2"/>
              <a:buChar char="§"/>
            </a:pPr>
            <a:r>
              <a:rPr lang="en-US" sz="1100" dirty="0" smtClean="0">
                <a:latin typeface="Arial" pitchFamily="34" charset="0"/>
                <a:cs typeface="Arial" pitchFamily="34" charset="0"/>
              </a:rPr>
              <a:t>The proponent/seller/donor may not want to assign the water rights or only assign a portion.</a:t>
            </a:r>
          </a:p>
          <a:p>
            <a:pPr marL="174625" indent="-174625" eaLnBrk="1" hangingPunct="1">
              <a:lnSpc>
                <a:spcPct val="90000"/>
              </a:lnSpc>
              <a:spcBef>
                <a:spcPts val="0"/>
              </a:spcBef>
              <a:buFont typeface="Wingdings" pitchFamily="2" charset="2"/>
              <a:buChar char="§"/>
            </a:pPr>
            <a:r>
              <a:rPr lang="en-US" sz="1100" dirty="0" smtClean="0">
                <a:latin typeface="Arial" pitchFamily="34" charset="0"/>
                <a:cs typeface="Arial" pitchFamily="34" charset="0"/>
              </a:rPr>
              <a:t>Water Rights add value; the appraised value can be an issue if the proponent/seller/donor thinks he/she has a valid right but does not.  Is there a market?</a:t>
            </a:r>
          </a:p>
          <a:p>
            <a:pPr marL="174625" indent="-174625" eaLnBrk="1" hangingPunct="1">
              <a:lnSpc>
                <a:spcPct val="90000"/>
              </a:lnSpc>
              <a:spcBef>
                <a:spcPts val="0"/>
              </a:spcBef>
              <a:buFont typeface="Wingdings" pitchFamily="2" charset="2"/>
              <a:buChar char="§"/>
            </a:pPr>
            <a:r>
              <a:rPr lang="en-US" sz="1100" dirty="0" smtClean="0">
                <a:latin typeface="Arial" pitchFamily="34" charset="0"/>
                <a:cs typeface="Arial" pitchFamily="34" charset="0"/>
              </a:rPr>
              <a:t>If there is no water right on a source, document this fact and recommend whether a water right can or should be obtained.</a:t>
            </a:r>
          </a:p>
          <a:p>
            <a:pPr marL="174625" indent="-174625" eaLnBrk="1" hangingPunct="1">
              <a:lnSpc>
                <a:spcPct val="90000"/>
              </a:lnSpc>
              <a:spcBef>
                <a:spcPts val="0"/>
              </a:spcBef>
              <a:spcAft>
                <a:spcPct val="30000"/>
              </a:spcAft>
              <a:buFont typeface="Wingdings" pitchFamily="2" charset="2"/>
              <a:buChar char="§"/>
            </a:pPr>
            <a:r>
              <a:rPr lang="en-US" sz="1100" dirty="0" smtClean="0">
                <a:latin typeface="Arial" pitchFamily="34" charset="0"/>
                <a:cs typeface="Arial" pitchFamily="34" charset="0"/>
              </a:rPr>
              <a:t>Is there an opportunity to negotiate with the proponent/seller/donor on cost-sharing (for payment of assignment fees, costs associated with water source inventory, rectifying title problems, etc.)? </a:t>
            </a:r>
          </a:p>
          <a:p>
            <a:pPr marL="174625" indent="-174625" eaLnBrk="1" hangingPunct="1">
              <a:lnSpc>
                <a:spcPct val="90000"/>
              </a:lnSpc>
              <a:spcBef>
                <a:spcPts val="0"/>
              </a:spcBef>
              <a:buFont typeface="Wingdings" pitchFamily="2" charset="2"/>
              <a:buChar char="§"/>
            </a:pPr>
            <a:r>
              <a:rPr lang="en-US" sz="1100" b="1" dirty="0" smtClean="0">
                <a:latin typeface="Arial" pitchFamily="34" charset="0"/>
                <a:cs typeface="Arial" pitchFamily="34" charset="0"/>
              </a:rPr>
              <a:t>Note:  </a:t>
            </a:r>
            <a:r>
              <a:rPr lang="en-US" sz="1100" dirty="0" smtClean="0">
                <a:latin typeface="Arial" pitchFamily="34" charset="0"/>
                <a:cs typeface="Arial" pitchFamily="34" charset="0"/>
              </a:rPr>
              <a:t>Negotiate </a:t>
            </a:r>
            <a:r>
              <a:rPr lang="en-US" sz="1100" u="sng" dirty="0" smtClean="0">
                <a:latin typeface="Arial" pitchFamily="34" charset="0"/>
                <a:cs typeface="Arial" pitchFamily="34" charset="0"/>
              </a:rPr>
              <a:t>early</a:t>
            </a:r>
            <a:r>
              <a:rPr lang="en-US" sz="1100" dirty="0" smtClean="0">
                <a:latin typeface="Arial" pitchFamily="34" charset="0"/>
                <a:cs typeface="Arial" pitchFamily="34" charset="0"/>
              </a:rPr>
              <a:t> with proponent to have him/her correct/change an existing water right or file a new application before acquiring.</a:t>
            </a:r>
          </a:p>
          <a:p>
            <a:pPr marL="288925" lvl="1" indent="-171450" eaLnBrk="1" hangingPunct="1">
              <a:lnSpc>
                <a:spcPct val="90000"/>
              </a:lnSpc>
              <a:spcBef>
                <a:spcPts val="0"/>
              </a:spcBef>
              <a:buFont typeface="Courier New" pitchFamily="49" charset="0"/>
              <a:buChar char="o"/>
            </a:pPr>
            <a:r>
              <a:rPr lang="en-US" sz="1100" dirty="0" smtClean="0">
                <a:latin typeface="Arial" pitchFamily="34" charset="0"/>
                <a:cs typeface="Arial" pitchFamily="34" charset="0"/>
              </a:rPr>
              <a:t>If there is a period of five years nonuse of the water, negotiate with proponent to either confirm use/nonuse or cancel the right (or a portion thereof) </a:t>
            </a:r>
            <a:r>
              <a:rPr lang="en-US" sz="1100" u="sng" dirty="0" smtClean="0">
                <a:latin typeface="Arial" pitchFamily="34" charset="0"/>
                <a:cs typeface="Arial" pitchFamily="34" charset="0"/>
              </a:rPr>
              <a:t>prior</a:t>
            </a:r>
            <a:r>
              <a:rPr lang="en-US" sz="1100" dirty="0" smtClean="0">
                <a:latin typeface="Arial" pitchFamily="34" charset="0"/>
                <a:cs typeface="Arial" pitchFamily="34" charset="0"/>
              </a:rPr>
              <a:t> to closing.</a:t>
            </a:r>
          </a:p>
          <a:p>
            <a:pPr marL="288925" lvl="1" indent="-171450" eaLnBrk="1" hangingPunct="1">
              <a:lnSpc>
                <a:spcPct val="90000"/>
              </a:lnSpc>
              <a:spcBef>
                <a:spcPts val="0"/>
              </a:spcBef>
              <a:buFont typeface="Courier New" pitchFamily="49" charset="0"/>
              <a:buChar char="o"/>
            </a:pPr>
            <a:r>
              <a:rPr lang="en-US" sz="1100" dirty="0" smtClean="0">
                <a:latin typeface="Arial" pitchFamily="34" charset="0"/>
                <a:cs typeface="Arial" pitchFamily="34" charset="0"/>
              </a:rPr>
              <a:t>Federal agencies cannot legally give away or terminate federal property including water rights.</a:t>
            </a:r>
          </a:p>
          <a:p>
            <a:pPr marL="174625" indent="-174625" eaLnBrk="1" hangingPunct="1">
              <a:lnSpc>
                <a:spcPct val="90000"/>
              </a:lnSpc>
              <a:spcBef>
                <a:spcPts val="0"/>
              </a:spcBef>
              <a:buFont typeface="Wingdings" pitchFamily="2" charset="2"/>
              <a:buChar char="§"/>
            </a:pPr>
            <a:r>
              <a:rPr lang="en-US" sz="1100" dirty="0" smtClean="0">
                <a:latin typeface="Arial" pitchFamily="34" charset="0"/>
                <a:cs typeface="Arial" pitchFamily="34" charset="0"/>
              </a:rPr>
              <a:t>Keep in mind that </a:t>
            </a:r>
            <a:r>
              <a:rPr lang="en-US" sz="1100" i="1" dirty="0" smtClean="0">
                <a:latin typeface="Arial" pitchFamily="34" charset="0"/>
                <a:cs typeface="Arial" pitchFamily="34" charset="0"/>
              </a:rPr>
              <a:t>disposal </a:t>
            </a:r>
            <a:r>
              <a:rPr lang="en-US" sz="1100" dirty="0" smtClean="0">
                <a:latin typeface="Arial" pitchFamily="34" charset="0"/>
                <a:cs typeface="Arial" pitchFamily="34" charset="0"/>
              </a:rPr>
              <a:t>of water sources and rights and water-dependent values must be documented in the EA/EIS.</a:t>
            </a:r>
          </a:p>
          <a:p>
            <a:pPr marL="174625" indent="-174625" eaLnBrk="1" hangingPunct="1">
              <a:lnSpc>
                <a:spcPct val="90000"/>
              </a:lnSpc>
              <a:spcBef>
                <a:spcPts val="0"/>
              </a:spcBef>
              <a:buFont typeface="Wingdings" pitchFamily="2" charset="2"/>
              <a:buChar char="§"/>
            </a:pPr>
            <a:r>
              <a:rPr lang="en-US" sz="1100" dirty="0" smtClean="0">
                <a:latin typeface="Arial" pitchFamily="34" charset="0"/>
                <a:cs typeface="Arial" pitchFamily="34" charset="0"/>
              </a:rPr>
              <a:t>Does management want to continue to exercise an existing right that requires labor-intensive operation and maintenance? </a:t>
            </a:r>
          </a:p>
          <a:p>
            <a:pPr marL="174625" indent="-174625" eaLnBrk="1" hangingPunct="1">
              <a:lnSpc>
                <a:spcPct val="90000"/>
              </a:lnSpc>
              <a:spcBef>
                <a:spcPts val="0"/>
              </a:spcBef>
              <a:buFont typeface="Wingdings" pitchFamily="2" charset="2"/>
              <a:buChar char="§"/>
            </a:pPr>
            <a:r>
              <a:rPr lang="en-US" sz="1100" dirty="0" smtClean="0">
                <a:latin typeface="Arial" pitchFamily="34" charset="0"/>
                <a:cs typeface="Arial" pitchFamily="34" charset="0"/>
              </a:rPr>
              <a:t>Assign a person to address water use issues who is familiar with water rights and Alaska water law. </a:t>
            </a:r>
          </a:p>
          <a:p>
            <a:pPr marL="288925" lvl="1" indent="-171450" eaLnBrk="1" hangingPunct="1">
              <a:lnSpc>
                <a:spcPct val="90000"/>
              </a:lnSpc>
              <a:spcBef>
                <a:spcPts val="0"/>
              </a:spcBef>
              <a:buFont typeface="Courier New" pitchFamily="49" charset="0"/>
              <a:buChar char="o"/>
            </a:pPr>
            <a:r>
              <a:rPr lang="en-US" sz="1100" dirty="0" smtClean="0">
                <a:latin typeface="Arial" pitchFamily="34" charset="0"/>
                <a:cs typeface="Arial" pitchFamily="34" charset="0"/>
              </a:rPr>
              <a:t>Note: For the USFS, this is usually the Forest Hydrologist.</a:t>
            </a:r>
          </a:p>
          <a:p>
            <a:pPr marL="288925" lvl="1" indent="-171450" eaLnBrk="1" hangingPunct="1">
              <a:lnSpc>
                <a:spcPct val="90000"/>
              </a:lnSpc>
              <a:spcBef>
                <a:spcPts val="0"/>
              </a:spcBef>
              <a:buFont typeface="Courier New" pitchFamily="49" charset="0"/>
              <a:buChar char="o"/>
            </a:pPr>
            <a:r>
              <a:rPr lang="en-US" sz="1100" dirty="0" smtClean="0">
                <a:latin typeface="Arial" pitchFamily="34" charset="0"/>
                <a:cs typeface="Arial" pitchFamily="34" charset="0"/>
              </a:rPr>
              <a:t>Note: For BLM, it may be either the Field or District Office Hydrologist.</a:t>
            </a:r>
          </a:p>
          <a:p>
            <a:pPr marL="288925" lvl="1" indent="-171450" eaLnBrk="1" hangingPunct="1">
              <a:lnSpc>
                <a:spcPct val="90000"/>
              </a:lnSpc>
              <a:spcBef>
                <a:spcPts val="0"/>
              </a:spcBef>
              <a:buFont typeface="Courier New" pitchFamily="49" charset="0"/>
              <a:buChar char="o"/>
            </a:pPr>
            <a:r>
              <a:rPr lang="en-US" sz="1100" dirty="0" smtClean="0">
                <a:latin typeface="Arial" pitchFamily="34" charset="0"/>
                <a:cs typeface="Arial" pitchFamily="34" charset="0"/>
              </a:rPr>
              <a:t>Note: For FWS, it is usually the Regional Water Rights Coordinator.</a:t>
            </a:r>
          </a:p>
          <a:p>
            <a:pPr marL="288925" lvl="1" indent="-171450" eaLnBrk="1" hangingPunct="1">
              <a:lnSpc>
                <a:spcPct val="90000"/>
              </a:lnSpc>
              <a:spcBef>
                <a:spcPts val="0"/>
              </a:spcBef>
              <a:buFont typeface="Courier New" pitchFamily="49" charset="0"/>
              <a:buChar char="o"/>
            </a:pPr>
            <a:r>
              <a:rPr lang="en-US" sz="1100" dirty="0" smtClean="0">
                <a:latin typeface="Arial" pitchFamily="34" charset="0"/>
                <a:cs typeface="Arial" pitchFamily="34" charset="0"/>
              </a:rPr>
              <a:t>Note: For NPS, it is the Regional Hydrologist.</a:t>
            </a:r>
          </a:p>
          <a:p>
            <a:pPr marL="288925" lvl="1" indent="-171450" eaLnBrk="1" hangingPunct="1">
              <a:lnSpc>
                <a:spcPct val="90000"/>
              </a:lnSpc>
              <a:spcBef>
                <a:spcPts val="0"/>
              </a:spcBef>
              <a:buFont typeface="Courier New" pitchFamily="49" charset="0"/>
              <a:buChar char="o"/>
            </a:pPr>
            <a:r>
              <a:rPr lang="en-US" sz="1100" dirty="0" smtClean="0">
                <a:latin typeface="Arial" pitchFamily="34" charset="0"/>
                <a:cs typeface="Arial" pitchFamily="34" charset="0"/>
              </a:rPr>
              <a:t>Contract out water rights title report.</a:t>
            </a:r>
          </a:p>
          <a:p>
            <a:pPr marL="174625" indent="-174625" eaLnBrk="1" hangingPunct="1">
              <a:lnSpc>
                <a:spcPct val="90000"/>
              </a:lnSpc>
              <a:spcBef>
                <a:spcPts val="0"/>
              </a:spcBef>
              <a:buFont typeface="Wingdings" pitchFamily="2" charset="2"/>
              <a:buNone/>
            </a:pPr>
            <a:endParaRPr lang="en-US" sz="1100" dirty="0" smtClean="0">
              <a:latin typeface="Arial" pitchFamily="34" charset="0"/>
              <a:cs typeface="Arial" pitchFamily="34" charset="0"/>
            </a:endParaRPr>
          </a:p>
          <a:p>
            <a:pPr marL="174625" indent="-174625" eaLnBrk="1" hangingPunct="1">
              <a:lnSpc>
                <a:spcPct val="90000"/>
              </a:lnSpc>
              <a:spcBef>
                <a:spcPts val="0"/>
              </a:spcBef>
            </a:pPr>
            <a:endParaRPr lang="en-US" sz="1100" dirty="0" smtClean="0">
              <a:latin typeface="Arial" pitchFamily="34" charset="0"/>
              <a:cs typeface="Arial" pitchFamily="34" charset="0"/>
            </a:endParaRPr>
          </a:p>
        </p:txBody>
      </p:sp>
    </p:spTree>
    <p:extLst>
      <p:ext uri="{BB962C8B-B14F-4D97-AF65-F5344CB8AC3E}">
        <p14:creationId xmlns:p14="http://schemas.microsoft.com/office/powerpoint/2010/main" val="286133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3098814-0A22-4840-BAD4-F72B4306D610}" type="slidenum">
              <a:rPr lang="en-US" smtClean="0"/>
              <a:pPr>
                <a:defRPr/>
              </a:pPr>
              <a:t>7</a:t>
            </a:fld>
            <a:endParaRPr lang="en-US" dirty="0"/>
          </a:p>
        </p:txBody>
      </p:sp>
    </p:spTree>
    <p:extLst>
      <p:ext uri="{BB962C8B-B14F-4D97-AF65-F5344CB8AC3E}">
        <p14:creationId xmlns:p14="http://schemas.microsoft.com/office/powerpoint/2010/main" val="2522266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F290487-F232-4381-8C0F-6A597FDD59A8}" type="slidenum">
              <a:rPr lang="en-US" smtClean="0"/>
              <a:pPr/>
              <a:t>8</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latin typeface="Arial" charset="0"/>
              </a:rPr>
              <a:t>There are two phases with five basic steps in the initial proposal.  We will cover each step. </a:t>
            </a:r>
          </a:p>
          <a:p>
            <a:pPr eaLnBrk="1" hangingPunct="1"/>
            <a:endParaRPr lang="en-US" dirty="0" smtClean="0">
              <a:latin typeface="Arial" charset="0"/>
            </a:endParaRPr>
          </a:p>
          <a:p>
            <a:pPr eaLnBrk="1" hangingPunct="1"/>
            <a:r>
              <a:rPr lang="en-US" i="1" dirty="0" smtClean="0">
                <a:latin typeface="Arial" charset="0"/>
              </a:rPr>
              <a:t>Encumbrance </a:t>
            </a:r>
            <a:r>
              <a:rPr lang="en-US" dirty="0" smtClean="0">
                <a:latin typeface="Arial" charset="0"/>
              </a:rPr>
              <a:t>=</a:t>
            </a:r>
            <a:r>
              <a:rPr lang="en-US" dirty="0" smtClean="0">
                <a:latin typeface="Arial" pitchFamily="34" charset="0"/>
                <a:cs typeface="Arial" pitchFamily="34" charset="0"/>
              </a:rPr>
              <a:t> a charge against property (as a lien or mortgage). An example of a water-related encumbrance is that the property may be subject to annual assessment fees for a local water district (</a:t>
            </a:r>
            <a:r>
              <a:rPr lang="en-US" dirty="0" err="1" smtClean="0">
                <a:latin typeface="Arial" pitchFamily="34" charset="0"/>
                <a:cs typeface="Arial" pitchFamily="34" charset="0"/>
              </a:rPr>
              <a:t>i.e</a:t>
            </a:r>
            <a:r>
              <a:rPr lang="en-US" dirty="0" smtClean="0">
                <a:latin typeface="Arial" pitchFamily="34" charset="0"/>
                <a:cs typeface="Arial" pitchFamily="34" charset="0"/>
              </a:rPr>
              <a:t>, water supply district, waste water district, fire protection district).</a:t>
            </a:r>
          </a:p>
        </p:txBody>
      </p:sp>
    </p:spTree>
    <p:extLst>
      <p:ext uri="{BB962C8B-B14F-4D97-AF65-F5344CB8AC3E}">
        <p14:creationId xmlns:p14="http://schemas.microsoft.com/office/powerpoint/2010/main" val="223752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D5D197D-DEEC-4CBD-B87A-74EB46D36BE7}" type="slidenum">
              <a:rPr lang="en-US" smtClean="0"/>
              <a:pPr/>
              <a:t>9</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4"/>
          <p:cNvSpPr>
            <a:spLocks noGrp="1" noChangeArrowheads="1"/>
          </p:cNvSpPr>
          <p:nvPr>
            <p:ph type="body" idx="1"/>
          </p:nvPr>
        </p:nvSpPr>
        <p:spPr>
          <a:xfrm>
            <a:off x="450850" y="4337050"/>
            <a:ext cx="6172200" cy="4567237"/>
          </a:xfrm>
          <a:noFill/>
          <a:ln/>
        </p:spPr>
        <p:txBody>
          <a:bodyPr/>
          <a:lstStyle/>
          <a:p>
            <a:pPr marL="190500" indent="-190500" eaLnBrk="1" hangingPunct="1">
              <a:lnSpc>
                <a:spcPct val="90000"/>
              </a:lnSpc>
              <a:spcBef>
                <a:spcPts val="100"/>
              </a:spcBef>
              <a:buFontTx/>
              <a:buAutoNum type="arabicPeriod"/>
            </a:pPr>
            <a:r>
              <a:rPr lang="en-US" b="1" i="1" dirty="0" smtClean="0">
                <a:latin typeface="Arial" pitchFamily="34" charset="0"/>
                <a:cs typeface="Arial" pitchFamily="34" charset="0"/>
              </a:rPr>
              <a:t>Identify Water Rights on the Federal and Non-Federal Lands</a:t>
            </a:r>
          </a:p>
          <a:p>
            <a:pPr marL="304800" lvl="1" indent="-190500" eaLnBrk="1" hangingPunct="1">
              <a:lnSpc>
                <a:spcPct val="90000"/>
              </a:lnSpc>
              <a:spcBef>
                <a:spcPts val="100"/>
              </a:spcBef>
              <a:buFont typeface="Wingdings" pitchFamily="2" charset="2"/>
              <a:buChar char="§"/>
            </a:pPr>
            <a:r>
              <a:rPr lang="en-US" sz="1100" dirty="0" smtClean="0">
                <a:latin typeface="Arial" pitchFamily="34" charset="0"/>
                <a:cs typeface="Arial" pitchFamily="34" charset="0"/>
              </a:rPr>
              <a:t>Obtain a set of </a:t>
            </a:r>
            <a:r>
              <a:rPr lang="en-US" sz="1100" i="1" dirty="0" smtClean="0">
                <a:latin typeface="Arial" pitchFamily="34" charset="0"/>
                <a:cs typeface="Arial" pitchFamily="34" charset="0"/>
              </a:rPr>
              <a:t>legal descriptions </a:t>
            </a:r>
            <a:r>
              <a:rPr lang="en-US" sz="1100" dirty="0" smtClean="0">
                <a:latin typeface="Arial" pitchFamily="34" charset="0"/>
                <a:cs typeface="Arial" pitchFamily="34" charset="0"/>
              </a:rPr>
              <a:t>as early as possible for both the Federal and non-Federal lands.  Who is the proponent/seller/donor? (individual, grazing permittee, corporation, local government, State government, other federal agency)</a:t>
            </a:r>
          </a:p>
          <a:p>
            <a:pPr marL="304800" lvl="1" indent="-190500" eaLnBrk="1" hangingPunct="1">
              <a:lnSpc>
                <a:spcPct val="90000"/>
              </a:lnSpc>
              <a:spcBef>
                <a:spcPts val="100"/>
              </a:spcBef>
              <a:buFont typeface="Wingdings" pitchFamily="2" charset="2"/>
              <a:buChar char="§"/>
            </a:pPr>
            <a:r>
              <a:rPr lang="en-US" sz="1100" dirty="0" smtClean="0">
                <a:latin typeface="Arial" pitchFamily="34" charset="0"/>
                <a:cs typeface="Arial" pitchFamily="34" charset="0"/>
              </a:rPr>
              <a:t>Identify all developed/undeveloped </a:t>
            </a:r>
            <a:r>
              <a:rPr lang="en-US" sz="1100" i="1" dirty="0" smtClean="0">
                <a:latin typeface="Arial" pitchFamily="34" charset="0"/>
                <a:cs typeface="Arial" pitchFamily="34" charset="0"/>
              </a:rPr>
              <a:t>water sources and uses </a:t>
            </a:r>
            <a:r>
              <a:rPr lang="en-US" sz="1100" dirty="0" smtClean="0">
                <a:latin typeface="Arial" pitchFamily="34" charset="0"/>
                <a:cs typeface="Arial" pitchFamily="34" charset="0"/>
              </a:rPr>
              <a:t>on the Federal and </a:t>
            </a:r>
            <a:br>
              <a:rPr lang="en-US" sz="1100" dirty="0" smtClean="0">
                <a:latin typeface="Arial" pitchFamily="34" charset="0"/>
                <a:cs typeface="Arial" pitchFamily="34" charset="0"/>
              </a:rPr>
            </a:br>
            <a:r>
              <a:rPr lang="en-US" sz="1100" dirty="0" smtClean="0">
                <a:latin typeface="Arial" pitchFamily="34" charset="0"/>
                <a:cs typeface="Arial" pitchFamily="34" charset="0"/>
              </a:rPr>
              <a:t>non-Federal lands. </a:t>
            </a:r>
          </a:p>
          <a:p>
            <a:pPr marL="581025" lvl="2" indent="-190500" eaLnBrk="1" hangingPunct="1">
              <a:lnSpc>
                <a:spcPct val="90000"/>
              </a:lnSpc>
              <a:spcBef>
                <a:spcPts val="100"/>
              </a:spcBef>
              <a:buFont typeface="Arial" charset="0"/>
              <a:buChar char="-"/>
            </a:pPr>
            <a:r>
              <a:rPr lang="en-US" sz="1100" dirty="0" smtClean="0">
                <a:latin typeface="Arial" pitchFamily="34" charset="0"/>
                <a:cs typeface="Arial" pitchFamily="34" charset="0"/>
              </a:rPr>
              <a:t>Contact the proponent/seller/donor; check aerial photos and topographic maps.</a:t>
            </a:r>
          </a:p>
          <a:p>
            <a:pPr marL="581025" lvl="2" indent="-190500" eaLnBrk="1" hangingPunct="1">
              <a:lnSpc>
                <a:spcPct val="90000"/>
              </a:lnSpc>
              <a:spcBef>
                <a:spcPts val="100"/>
              </a:spcBef>
              <a:buFont typeface="Arial" charset="0"/>
              <a:buChar char="-"/>
            </a:pPr>
            <a:r>
              <a:rPr lang="en-US" sz="1100" dirty="0" smtClean="0">
                <a:latin typeface="Arial" pitchFamily="34" charset="0"/>
                <a:cs typeface="Arial" pitchFamily="34" charset="0"/>
              </a:rPr>
              <a:t>On Federal lands, check water source inventory &amp; water rights databases (in BLM Field/District Offices, Forest Ranger District Offices, FWS Refuge Offices, NPS Regional Office), BLM allotment files,  USFS INFRA files, old Water Use Inventory forms, etc. A water source/use inventory may need to be conducted to fully document existing uses.</a:t>
            </a:r>
          </a:p>
          <a:p>
            <a:pPr marL="581025" lvl="2" indent="-190500" eaLnBrk="1" hangingPunct="1">
              <a:lnSpc>
                <a:spcPct val="90000"/>
              </a:lnSpc>
              <a:spcBef>
                <a:spcPts val="100"/>
              </a:spcBef>
              <a:buFont typeface="Arial" charset="0"/>
              <a:buChar char="-"/>
            </a:pPr>
            <a:r>
              <a:rPr lang="en-US" sz="1100" dirty="0" smtClean="0">
                <a:latin typeface="Arial" pitchFamily="34" charset="0"/>
                <a:cs typeface="Arial" pitchFamily="34" charset="0"/>
              </a:rPr>
              <a:t>For the USFS, consult the Natural Resources Information System (NRIS) database to complete the Federal Land Status Report.  In some National Forests, water data may also be in other databases or as hard copies in file drawers.  The Inventory includes:</a:t>
            </a:r>
          </a:p>
          <a:p>
            <a:pPr marL="858838" lvl="3" indent="-190500" eaLnBrk="1" hangingPunct="1">
              <a:lnSpc>
                <a:spcPct val="90000"/>
              </a:lnSpc>
              <a:spcBef>
                <a:spcPts val="100"/>
              </a:spcBef>
              <a:buFont typeface="Wingdings" pitchFamily="2" charset="2"/>
              <a:buChar char="ü"/>
            </a:pPr>
            <a:r>
              <a:rPr lang="en-US" sz="1100" dirty="0" smtClean="0">
                <a:latin typeface="Arial" pitchFamily="34" charset="0"/>
                <a:cs typeface="Arial" pitchFamily="34" charset="0"/>
              </a:rPr>
              <a:t>Valid water rights of private parties on FS lands.</a:t>
            </a:r>
          </a:p>
          <a:p>
            <a:pPr marL="858838" lvl="3" indent="-190500" eaLnBrk="1" hangingPunct="1">
              <a:lnSpc>
                <a:spcPct val="90000"/>
              </a:lnSpc>
              <a:spcBef>
                <a:spcPts val="100"/>
              </a:spcBef>
              <a:buFont typeface="Wingdings" pitchFamily="2" charset="2"/>
              <a:buChar char="ü"/>
            </a:pPr>
            <a:r>
              <a:rPr lang="en-US" sz="1100" dirty="0" smtClean="0">
                <a:latin typeface="Arial" pitchFamily="34" charset="0"/>
                <a:cs typeface="Arial" pitchFamily="34" charset="0"/>
              </a:rPr>
              <a:t>Water rights of U.S.</a:t>
            </a:r>
          </a:p>
          <a:p>
            <a:pPr marL="858838" lvl="3" indent="-190500" eaLnBrk="1" hangingPunct="1">
              <a:lnSpc>
                <a:spcPct val="90000"/>
              </a:lnSpc>
              <a:spcBef>
                <a:spcPts val="100"/>
              </a:spcBef>
              <a:buFont typeface="Wingdings" pitchFamily="2" charset="2"/>
              <a:buChar char="ü"/>
            </a:pPr>
            <a:r>
              <a:rPr lang="en-US" sz="1100" dirty="0" smtClean="0">
                <a:latin typeface="Arial" pitchFamily="34" charset="0"/>
                <a:cs typeface="Arial" pitchFamily="34" charset="0"/>
              </a:rPr>
              <a:t>Reserved water rights.</a:t>
            </a:r>
          </a:p>
          <a:p>
            <a:pPr marL="858838" lvl="3" indent="-190500" eaLnBrk="1" hangingPunct="1">
              <a:lnSpc>
                <a:spcPct val="90000"/>
              </a:lnSpc>
              <a:spcBef>
                <a:spcPts val="100"/>
              </a:spcBef>
              <a:buFont typeface="Wingdings" pitchFamily="2" charset="2"/>
              <a:buChar char="ü"/>
            </a:pPr>
            <a:r>
              <a:rPr lang="en-US" sz="1100" dirty="0" smtClean="0">
                <a:latin typeface="Arial" pitchFamily="34" charset="0"/>
                <a:cs typeface="Arial" pitchFamily="34" charset="0"/>
              </a:rPr>
              <a:t>Foreseeable USFS water uses.</a:t>
            </a:r>
          </a:p>
          <a:p>
            <a:pPr marL="581025" lvl="2" indent="-190500" eaLnBrk="1" hangingPunct="1">
              <a:lnSpc>
                <a:spcPct val="90000"/>
              </a:lnSpc>
              <a:spcBef>
                <a:spcPts val="100"/>
              </a:spcBef>
              <a:buFont typeface="Arial" charset="0"/>
              <a:buChar char="-"/>
            </a:pPr>
            <a:r>
              <a:rPr lang="en-US" sz="1100" dirty="0" smtClean="0">
                <a:latin typeface="Arial" pitchFamily="34" charset="0"/>
                <a:cs typeface="Arial" pitchFamily="34" charset="0"/>
              </a:rPr>
              <a:t>If NRIS is not available in your District, ask the hydrologist/water rights specialist to prepare a summary of additional known water developments and rights.</a:t>
            </a:r>
          </a:p>
          <a:p>
            <a:pPr marL="581025" lvl="2" indent="-190500" eaLnBrk="1" hangingPunct="1">
              <a:lnSpc>
                <a:spcPct val="90000"/>
              </a:lnSpc>
              <a:spcBef>
                <a:spcPts val="100"/>
              </a:spcBef>
              <a:buFont typeface="Arial" charset="0"/>
              <a:buChar char="-"/>
            </a:pPr>
            <a:r>
              <a:rPr lang="en-US" sz="1100" dirty="0" smtClean="0">
                <a:latin typeface="Arial" pitchFamily="34" charset="0"/>
                <a:cs typeface="Arial" pitchFamily="34" charset="0"/>
              </a:rPr>
              <a:t>The FWS has created a </a:t>
            </a:r>
            <a:r>
              <a:rPr lang="en-US" sz="1100" dirty="0" err="1" smtClean="0">
                <a:latin typeface="Arial" pitchFamily="34" charset="0"/>
                <a:cs typeface="Arial" pitchFamily="34" charset="0"/>
              </a:rPr>
              <a:t>geodatabase</a:t>
            </a:r>
            <a:r>
              <a:rPr lang="en-US" sz="1100" dirty="0" smtClean="0">
                <a:latin typeface="Arial" pitchFamily="34" charset="0"/>
                <a:cs typeface="Arial" pitchFamily="34" charset="0"/>
              </a:rPr>
              <a:t> that allows them to identify all water rights created within and upstream of a refuge geospatially.  They still use the State system (searching by LAS) to look up status and quantities of water associated with each type of water right.</a:t>
            </a:r>
          </a:p>
          <a:p>
            <a:pPr marL="581025" lvl="2" indent="-190500" eaLnBrk="1" hangingPunct="1">
              <a:lnSpc>
                <a:spcPct val="90000"/>
              </a:lnSpc>
              <a:spcBef>
                <a:spcPts val="100"/>
              </a:spcBef>
              <a:buFont typeface="Arial" charset="0"/>
              <a:buChar char="-"/>
            </a:pPr>
            <a:r>
              <a:rPr lang="en-US" sz="1100" dirty="0" smtClean="0">
                <a:latin typeface="Arial" pitchFamily="34" charset="0"/>
                <a:cs typeface="Arial" pitchFamily="34" charset="0"/>
              </a:rPr>
              <a:t>The NPS has a water right docket database (physically located in Ft. Collins, CO) that is available online to other NPS staff through the Integrated Resource Management Applications (IRMA) portal.</a:t>
            </a:r>
          </a:p>
          <a:p>
            <a:pPr marL="581025" lvl="2" indent="-190500" eaLnBrk="1" hangingPunct="1">
              <a:lnSpc>
                <a:spcPct val="90000"/>
              </a:lnSpc>
              <a:spcBef>
                <a:spcPts val="100"/>
              </a:spcBef>
              <a:buFont typeface="Arial" charset="0"/>
              <a:buChar char="-"/>
            </a:pPr>
            <a:r>
              <a:rPr lang="en-US" sz="1100" dirty="0" smtClean="0">
                <a:latin typeface="Arial" pitchFamily="34" charset="0"/>
                <a:cs typeface="Arial" pitchFamily="34" charset="0"/>
              </a:rPr>
              <a:t>Check land status – is the land reserved from the public domain or acquired land?</a:t>
            </a:r>
          </a:p>
        </p:txBody>
      </p:sp>
    </p:spTree>
    <p:extLst>
      <p:ext uri="{BB962C8B-B14F-4D97-AF65-F5344CB8AC3E}">
        <p14:creationId xmlns:p14="http://schemas.microsoft.com/office/powerpoint/2010/main" val="1961217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083" name="Picture 11" descr="WATER TITLE 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179388" y="1916113"/>
            <a:ext cx="7772400" cy="1470025"/>
          </a:xfrm>
        </p:spPr>
        <p:txBody>
          <a:bodyPr/>
          <a:lstStyle>
            <a:lvl1pPr>
              <a:defRPr sz="4000" b="1">
                <a:solidFill>
                  <a:schemeClr val="accent2"/>
                </a:solidFill>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179388" y="3671888"/>
            <a:ext cx="6400800" cy="1752600"/>
          </a:xfrm>
        </p:spPr>
        <p:txBody>
          <a:bodyPr/>
          <a:lstStyle>
            <a:lvl1pPr marL="0" indent="0">
              <a:buFontTx/>
              <a:buNone/>
              <a:defRPr b="1">
                <a:solidFill>
                  <a:schemeClr val="bg1"/>
                </a:solidFill>
              </a:defRPr>
            </a:lvl1pPr>
          </a:lstStyle>
          <a:p>
            <a:pPr lvl="0"/>
            <a:r>
              <a:rPr lang="en-US" noProof="0" smtClean="0"/>
              <a:t>Click to edit Master subtitle style</a:t>
            </a:r>
            <a:endParaRPr lang="en-GB" noProof="0" smtClean="0"/>
          </a:p>
        </p:txBody>
      </p:sp>
      <p:sp>
        <p:nvSpPr>
          <p:cNvPr id="3080" name="Rectangle 8"/>
          <p:cNvSpPr>
            <a:spLocks noGrp="1" noChangeArrowheads="1"/>
          </p:cNvSpPr>
          <p:nvPr>
            <p:ph type="dt" sz="half" idx="2"/>
          </p:nvPr>
        </p:nvSpPr>
        <p:spPr/>
        <p:txBody>
          <a:bodyPr/>
          <a:lstStyle>
            <a:lvl1pPr>
              <a:defRPr>
                <a:solidFill>
                  <a:schemeClr val="accent2"/>
                </a:solidFill>
              </a:defRPr>
            </a:lvl1pPr>
          </a:lstStyle>
          <a:p>
            <a:pPr>
              <a:defRPr/>
            </a:pPr>
            <a:r>
              <a:rPr lang="en-US" smtClean="0"/>
              <a:t>10-26-16</a:t>
            </a:r>
            <a:endParaRPr lang="en-US" dirty="0"/>
          </a:p>
        </p:txBody>
      </p:sp>
      <p:sp>
        <p:nvSpPr>
          <p:cNvPr id="3081" name="Rectangle 9"/>
          <p:cNvSpPr>
            <a:spLocks noGrp="1" noChangeArrowheads="1"/>
          </p:cNvSpPr>
          <p:nvPr>
            <p:ph type="ftr" sz="quarter" idx="3"/>
          </p:nvPr>
        </p:nvSpPr>
        <p:spPr>
          <a:xfrm>
            <a:off x="2284413" y="6337300"/>
            <a:ext cx="5759450" cy="476250"/>
          </a:xfrm>
          <a:prstGeom prst="rect">
            <a:avLst/>
          </a:prstGeom>
        </p:spPr>
        <p:txBody>
          <a:bodyPr/>
          <a:lstStyle>
            <a:lvl1pPr>
              <a:defRPr>
                <a:solidFill>
                  <a:schemeClr val="accent2"/>
                </a:solidFill>
              </a:defRPr>
            </a:lvl1pPr>
          </a:lstStyle>
          <a:p>
            <a:pPr>
              <a:defRPr/>
            </a:pPr>
            <a:endParaRPr lang="en-US" dirty="0"/>
          </a:p>
        </p:txBody>
      </p:sp>
      <p:sp>
        <p:nvSpPr>
          <p:cNvPr id="3082" name="Rectangle 10"/>
          <p:cNvSpPr>
            <a:spLocks noGrp="1" noChangeArrowheads="1"/>
          </p:cNvSpPr>
          <p:nvPr>
            <p:ph type="sldNum" sz="quarter" idx="4"/>
          </p:nvPr>
        </p:nvSpPr>
        <p:spPr/>
        <p:txBody>
          <a:bodyPr/>
          <a:lstStyle>
            <a:lvl1pPr>
              <a:defRPr>
                <a:solidFill>
                  <a:schemeClr val="accent2"/>
                </a:solidFill>
              </a:defRPr>
            </a:lvl1pPr>
          </a:lstStyle>
          <a:p>
            <a:pPr>
              <a:defRPr/>
            </a:pPr>
            <a:fld id="{EE1F0C5F-FA38-4177-BCF4-2C074D4DB98B}" type="slidenum">
              <a:rPr lang="en-US" smtClean="0"/>
              <a:pPr>
                <a:defRPr/>
              </a:pPr>
              <a:t>‹#›</a:t>
            </a:fld>
            <a:endParaRPr lang="en-US" dirty="0"/>
          </a:p>
        </p:txBody>
      </p:sp>
      <p:sp>
        <p:nvSpPr>
          <p:cNvPr id="8" name="Line 12"/>
          <p:cNvSpPr>
            <a:spLocks noChangeShapeType="1"/>
          </p:cNvSpPr>
          <p:nvPr userDrawn="1"/>
        </p:nvSpPr>
        <p:spPr bwMode="auto">
          <a:xfrm>
            <a:off x="406400" y="800100"/>
            <a:ext cx="8229600" cy="0"/>
          </a:xfrm>
          <a:prstGeom prst="line">
            <a:avLst/>
          </a:prstGeom>
          <a:noFill/>
          <a:ln w="9525">
            <a:solidFill>
              <a:schemeClr val="tx1"/>
            </a:solidFill>
            <a:round/>
            <a:headEnd/>
            <a:tailEnd/>
          </a:ln>
          <a:effectLst/>
        </p:spPr>
        <p:txBody>
          <a:bodyPr/>
          <a:lstStyle/>
          <a:p>
            <a:pP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fade">
                                      <p:cBhvr>
                                        <p:cTn id="11" dur="1000"/>
                                        <p:tgtEl>
                                          <p:spTgt spid="3075">
                                            <p:txEl>
                                              <p:pRg st="0" end="0"/>
                                            </p:txEl>
                                          </p:spTgt>
                                        </p:tgtEl>
                                      </p:cBhvr>
                                    </p:animEffect>
                                    <p:anim calcmode="lin" valueType="num">
                                      <p:cBhvr>
                                        <p:cTn id="12"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47"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
                          </p:val>
                        </p:tav>
                        <p:tav tm="100000">
                          <p:val>
                            <p:strVal val="#ppt_x"/>
                          </p:val>
                        </p:tav>
                      </p:tavLst>
                    </p:anim>
                    <p:anim calcmode="lin" valueType="num">
                      <p:cBhvr>
                        <p:cTn dur="1000" fill="hold"/>
                        <p:tgtEl>
                          <p:spTgt spid="30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8001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76400"/>
            <a:ext cx="39243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676400"/>
            <a:ext cx="39243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10-26-16</a:t>
            </a: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878246CF-85C1-470F-BD06-EF15FCAEB36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000000"/>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p>
            <a:pPr>
              <a:defRPr/>
            </a:pPr>
            <a:fld id="{640BB365-ABCB-40E4-A143-5EC0D2698D0D}" type="slidenum">
              <a:rPr lang="en-US" smtClean="0"/>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083" name="Picture 11" descr="WATER TITLE B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179388" y="1916113"/>
            <a:ext cx="7772400" cy="1470025"/>
          </a:xfrm>
        </p:spPr>
        <p:txBody>
          <a:bodyPr/>
          <a:lstStyle>
            <a:lvl1pPr>
              <a:defRPr sz="4000" b="1">
                <a:solidFill>
                  <a:schemeClr val="accent2"/>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179388" y="3671888"/>
            <a:ext cx="6400800" cy="1752600"/>
          </a:xfrm>
        </p:spPr>
        <p:txBody>
          <a:bodyPr/>
          <a:lstStyle>
            <a:lvl1pPr marL="0" indent="0">
              <a:buFontTx/>
              <a:buNone/>
              <a:defRPr b="1">
                <a:solidFill>
                  <a:schemeClr val="bg1"/>
                </a:solidFill>
              </a:defRPr>
            </a:lvl1pPr>
          </a:lstStyle>
          <a:p>
            <a:pPr lvl="0"/>
            <a:r>
              <a:rPr lang="en-US" noProof="0" smtClean="0"/>
              <a:t>Click to edit Master subtitle style</a:t>
            </a:r>
            <a:endParaRPr lang="en-GB" noProof="0" smtClean="0"/>
          </a:p>
        </p:txBody>
      </p:sp>
      <p:sp>
        <p:nvSpPr>
          <p:cNvPr id="3080" name="Rectangle 8"/>
          <p:cNvSpPr>
            <a:spLocks noGrp="1" noChangeArrowheads="1"/>
          </p:cNvSpPr>
          <p:nvPr>
            <p:ph type="dt" sz="half" idx="2"/>
          </p:nvPr>
        </p:nvSpPr>
        <p:spPr>
          <a:xfrm>
            <a:off x="93663" y="6337300"/>
            <a:ext cx="1049337" cy="476250"/>
          </a:xfrm>
        </p:spPr>
        <p:txBody>
          <a:bodyPr/>
          <a:lstStyle>
            <a:lvl1pPr>
              <a:defRPr>
                <a:solidFill>
                  <a:schemeClr val="accent2"/>
                </a:solidFill>
              </a:defRPr>
            </a:lvl1pPr>
          </a:lstStyle>
          <a:p>
            <a:pPr>
              <a:defRPr/>
            </a:pPr>
            <a:r>
              <a:rPr lang="en-US" smtClean="0"/>
              <a:t>10-26-16</a:t>
            </a:r>
            <a:endParaRPr lang="en-US" dirty="0"/>
          </a:p>
        </p:txBody>
      </p:sp>
      <p:sp>
        <p:nvSpPr>
          <p:cNvPr id="3082" name="Rectangle 10"/>
          <p:cNvSpPr>
            <a:spLocks noGrp="1" noChangeArrowheads="1"/>
          </p:cNvSpPr>
          <p:nvPr>
            <p:ph type="sldNum" sz="quarter" idx="4"/>
          </p:nvPr>
        </p:nvSpPr>
        <p:spPr/>
        <p:txBody>
          <a:bodyPr/>
          <a:lstStyle>
            <a:lvl1pPr>
              <a:defRPr>
                <a:solidFill>
                  <a:schemeClr val="accent2"/>
                </a:solidFill>
              </a:defRPr>
            </a:lvl1pPr>
          </a:lstStyle>
          <a:p>
            <a:pPr>
              <a:defRPr/>
            </a:pPr>
            <a:fld id="{EE1F0C5F-FA38-4177-BCF4-2C074D4DB98B}" type="slidenum">
              <a:rPr lang="en-US" smtClean="0"/>
              <a:pPr>
                <a:defRPr/>
              </a:pPr>
              <a:t>‹#›</a:t>
            </a:fld>
            <a:endParaRPr lang="en-US" dirty="0"/>
          </a:p>
        </p:txBody>
      </p:sp>
      <p:sp>
        <p:nvSpPr>
          <p:cNvPr id="8" name="Line 12"/>
          <p:cNvSpPr>
            <a:spLocks noChangeShapeType="1"/>
          </p:cNvSpPr>
          <p:nvPr userDrawn="1"/>
        </p:nvSpPr>
        <p:spPr bwMode="auto">
          <a:xfrm>
            <a:off x="406400" y="800100"/>
            <a:ext cx="8229600" cy="0"/>
          </a:xfrm>
          <a:prstGeom prst="line">
            <a:avLst/>
          </a:prstGeom>
          <a:noFill/>
          <a:ln w="9525">
            <a:solidFill>
              <a:schemeClr val="tx1"/>
            </a:solidFill>
            <a:round/>
            <a:headEnd/>
            <a:tailEnd/>
          </a:ln>
          <a:effectLst/>
        </p:spPr>
        <p:txBody>
          <a:bodyPr/>
          <a:lstStyle/>
          <a:p>
            <a:pP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fade">
                                      <p:cBhvr>
                                        <p:cTn id="11" dur="1000"/>
                                        <p:tgtEl>
                                          <p:spTgt spid="3075">
                                            <p:txEl>
                                              <p:pRg st="0" end="0"/>
                                            </p:txEl>
                                          </p:spTgt>
                                        </p:tgtEl>
                                      </p:cBhvr>
                                    </p:animEffect>
                                    <p:anim calcmode="lin" valueType="num">
                                      <p:cBhvr>
                                        <p:cTn id="12"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47"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
                          </p:val>
                        </p:tav>
                        <p:tav tm="100000">
                          <p:val>
                            <p:strVal val="#ppt_x"/>
                          </p:val>
                        </p:tav>
                      </p:tavLst>
                    </p:anim>
                    <p:anim calcmode="lin" valueType="num">
                      <p:cBhvr>
                        <p:cTn dur="1000" fill="hold"/>
                        <p:tgtEl>
                          <p:spTgt spid="30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142287" cy="457200"/>
          </a:xfrm>
        </p:spPr>
        <p:txBody>
          <a:bodyPr/>
          <a:lstStyle>
            <a:lvl1pPr>
              <a:lnSpc>
                <a:spcPct val="85000"/>
              </a:lnSpc>
              <a:defRPr sz="4000">
                <a:solidFill>
                  <a:srgbClr val="00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93663" y="1447800"/>
            <a:ext cx="8964612" cy="4830762"/>
          </a:xfrm>
        </p:spPr>
        <p:txBody>
          <a:bodyPr/>
          <a:lstStyle>
            <a:lvl1pPr>
              <a:defRPr sz="28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r>
              <a:rPr lang="en-US" smtClean="0"/>
              <a:t>10-26-16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F482115-CA69-4072-BF19-BF3D6FF662AE}" type="slidenum">
              <a:rPr lang="en-US" smtClean="0"/>
              <a:pPr>
                <a:defRPr/>
              </a:pPr>
              <a:t>‹#›</a:t>
            </a:fld>
            <a:endParaRPr lang="en-US" dirty="0"/>
          </a:p>
        </p:txBody>
      </p:sp>
      <p:sp>
        <p:nvSpPr>
          <p:cNvPr id="7" name="Pentagon 6"/>
          <p:cNvSpPr/>
          <p:nvPr userDrawn="1"/>
        </p:nvSpPr>
        <p:spPr>
          <a:xfrm>
            <a:off x="0" y="990600"/>
            <a:ext cx="6248400"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53454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15888"/>
            <a:ext cx="8235950" cy="874712"/>
          </a:xfrm>
        </p:spPr>
        <p:txBody>
          <a:bodyPr/>
          <a:lstStyle>
            <a:lvl1pPr>
              <a:defRPr sz="4000">
                <a:solidFill>
                  <a:schemeClr val="tx1">
                    <a:lumMod val="60000"/>
                    <a:lumOff val="40000"/>
                  </a:schemeClr>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93663" y="1066800"/>
            <a:ext cx="4405312" cy="5211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1066799"/>
            <a:ext cx="4406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lvl1pPr>
              <a:defRPr/>
            </a:lvl1pPr>
          </a:lstStyle>
          <a:p>
            <a:pPr>
              <a:defRPr/>
            </a:pPr>
            <a:r>
              <a:rPr lang="en-US" smtClean="0"/>
              <a:t>10-26-16</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2F062F7C-439C-4540-875D-F5D934E82FEC}" type="slidenum">
              <a:rPr lang="en-US" smtClean="0"/>
              <a:pPr>
                <a:defRPr/>
              </a:pPr>
              <a:t>‹#›</a:t>
            </a:fld>
            <a:endParaRPr lang="en-US" dirty="0"/>
          </a:p>
        </p:txBody>
      </p:sp>
      <p:sp>
        <p:nvSpPr>
          <p:cNvPr id="8" name="Pentagon 7"/>
          <p:cNvSpPr/>
          <p:nvPr userDrawn="1"/>
        </p:nvSpPr>
        <p:spPr>
          <a:xfrm>
            <a:off x="0" y="990600"/>
            <a:ext cx="6248400"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109384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smtClean="0"/>
              <a:t>10-26-16</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D2E8E637-DC74-4231-BAA8-A95288DE4E60}" type="slidenum">
              <a:rPr lang="en-US" smtClean="0"/>
              <a:pPr>
                <a:defRPr/>
              </a:pPr>
              <a:t>‹#›</a:t>
            </a:fld>
            <a:endParaRPr lang="en-US" dirty="0"/>
          </a:p>
        </p:txBody>
      </p:sp>
    </p:spTree>
    <p:extLst>
      <p:ext uri="{BB962C8B-B14F-4D97-AF65-F5344CB8AC3E}">
        <p14:creationId xmlns:p14="http://schemas.microsoft.com/office/powerpoint/2010/main" val="161925140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3663" y="6337300"/>
            <a:ext cx="1125537" cy="476250"/>
          </a:xfrm>
        </p:spPr>
        <p:txBody>
          <a:bodyPr/>
          <a:lstStyle>
            <a:lvl1pPr>
              <a:defRPr/>
            </a:lvl1pPr>
          </a:lstStyle>
          <a:p>
            <a:pPr>
              <a:defRPr/>
            </a:pPr>
            <a:r>
              <a:rPr lang="en-US" smtClean="0"/>
              <a:t>10-26-16</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40BB365-ABCB-40E4-A143-5EC0D2698D0D}" type="slidenum">
              <a:rPr lang="en-US" smtClean="0"/>
              <a:pPr>
                <a:defRPr/>
              </a:pPr>
              <a:t>‹#›</a:t>
            </a:fld>
            <a:endParaRPr lang="en-US" dirty="0"/>
          </a:p>
        </p:txBody>
      </p:sp>
    </p:spTree>
    <p:extLst>
      <p:ext uri="{BB962C8B-B14F-4D97-AF65-F5344CB8AC3E}">
        <p14:creationId xmlns:p14="http://schemas.microsoft.com/office/powerpoint/2010/main" val="37727000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01000" cy="838200"/>
          </a:xfrm>
        </p:spPr>
        <p:txBody>
          <a:bodyPr/>
          <a:lstStyle>
            <a:lvl1pPr>
              <a:defRPr sz="4000">
                <a:solidFill>
                  <a:schemeClr val="tx1">
                    <a:lumMod val="60000"/>
                    <a:lumOff val="40000"/>
                  </a:schemeClr>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152400" y="1600200"/>
            <a:ext cx="39243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229100" y="1600200"/>
            <a:ext cx="39243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10-26-16</a:t>
            </a: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878246CF-85C1-470F-BD06-EF15FCAEB365}" type="slidenum">
              <a:rPr lang="en-US"/>
              <a:pPr>
                <a:defRPr/>
              </a:pPr>
              <a:t>‹#›</a:t>
            </a:fld>
            <a:endParaRPr lang="en-US" dirty="0"/>
          </a:p>
        </p:txBody>
      </p:sp>
      <p:sp>
        <p:nvSpPr>
          <p:cNvPr id="7" name="Pentagon 6"/>
          <p:cNvSpPr/>
          <p:nvPr userDrawn="1"/>
        </p:nvSpPr>
        <p:spPr>
          <a:xfrm>
            <a:off x="0" y="990600"/>
            <a:ext cx="6248400"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10-26-16</a:t>
            </a:r>
            <a:endParaRPr lang="en-US" dirty="0"/>
          </a:p>
        </p:txBody>
      </p:sp>
      <p:sp>
        <p:nvSpPr>
          <p:cNvPr id="5" name="Footer Placeholder 4"/>
          <p:cNvSpPr>
            <a:spLocks noGrp="1"/>
          </p:cNvSpPr>
          <p:nvPr>
            <p:ph type="ftr" sz="quarter" idx="11"/>
          </p:nvPr>
        </p:nvSpPr>
        <p:spPr>
          <a:xfrm>
            <a:off x="2284413" y="6337300"/>
            <a:ext cx="575945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F482115-CA69-4072-BF19-BF3D6FF662AE}" type="slidenum">
              <a:rPr lang="en-US" smtClean="0"/>
              <a:pPr>
                <a:defRPr/>
              </a:pPr>
              <a:t>‹#›</a:t>
            </a:fld>
            <a:endParaRPr lang="en-US" dirty="0"/>
          </a:p>
        </p:txBody>
      </p:sp>
    </p:spTree>
    <p:extLst>
      <p:ext uri="{BB962C8B-B14F-4D97-AF65-F5344CB8AC3E}">
        <p14:creationId xmlns:p14="http://schemas.microsoft.com/office/powerpoint/2010/main" val="39153454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0" y="2984971"/>
            <a:ext cx="7772400" cy="1362075"/>
          </a:xfrm>
        </p:spPr>
        <p:txBody>
          <a:bodyPr anchor="t"/>
          <a:lstStyle>
            <a:lvl1pPr algn="l">
              <a:defRPr sz="4000" b="1" cap="all">
                <a:solidFill>
                  <a:schemeClr val="tx1"/>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251520" y="1484784"/>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10-26-16</a:t>
            </a:r>
            <a:endParaRPr lang="en-US" dirty="0"/>
          </a:p>
        </p:txBody>
      </p:sp>
      <p:sp>
        <p:nvSpPr>
          <p:cNvPr id="5" name="Footer Placeholder 4"/>
          <p:cNvSpPr>
            <a:spLocks noGrp="1"/>
          </p:cNvSpPr>
          <p:nvPr>
            <p:ph type="ftr" sz="quarter" idx="11"/>
          </p:nvPr>
        </p:nvSpPr>
        <p:spPr>
          <a:xfrm>
            <a:off x="2284413" y="6337300"/>
            <a:ext cx="575945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0BB365-ABCB-40E4-A143-5EC0D2698D0D}" type="slidenum">
              <a:rPr lang="en-US" smtClean="0"/>
              <a:pPr>
                <a:defRPr/>
              </a:pPr>
              <a:t>‹#›</a:t>
            </a:fld>
            <a:endParaRPr lang="en-US" dirty="0"/>
          </a:p>
        </p:txBody>
      </p:sp>
    </p:spTree>
    <p:extLst>
      <p:ext uri="{BB962C8B-B14F-4D97-AF65-F5344CB8AC3E}">
        <p14:creationId xmlns:p14="http://schemas.microsoft.com/office/powerpoint/2010/main" val="25717204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93663" y="765175"/>
            <a:ext cx="4405312" cy="5513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765175"/>
            <a:ext cx="4406900" cy="5513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r>
              <a:rPr lang="en-US" smtClean="0"/>
              <a:t>10-26-16</a:t>
            </a:r>
            <a:endParaRPr lang="en-US" dirty="0"/>
          </a:p>
        </p:txBody>
      </p:sp>
      <p:sp>
        <p:nvSpPr>
          <p:cNvPr id="6" name="Footer Placeholder 5"/>
          <p:cNvSpPr>
            <a:spLocks noGrp="1"/>
          </p:cNvSpPr>
          <p:nvPr>
            <p:ph type="ftr" sz="quarter" idx="11"/>
          </p:nvPr>
        </p:nvSpPr>
        <p:spPr>
          <a:xfrm>
            <a:off x="2284413" y="6337300"/>
            <a:ext cx="575945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pPr>
              <a:defRPr/>
            </a:pPr>
            <a:fld id="{2F062F7C-439C-4540-875D-F5D934E82FEC}" type="slidenum">
              <a:rPr lang="en-US" smtClean="0"/>
              <a:pPr>
                <a:defRPr/>
              </a:pPr>
              <a:t>‹#›</a:t>
            </a:fld>
            <a:endParaRPr lang="en-US" dirty="0"/>
          </a:p>
        </p:txBody>
      </p:sp>
    </p:spTree>
    <p:extLst>
      <p:ext uri="{BB962C8B-B14F-4D97-AF65-F5344CB8AC3E}">
        <p14:creationId xmlns:p14="http://schemas.microsoft.com/office/powerpoint/2010/main" val="23010938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sz="4000">
                <a:solidFill>
                  <a:srgbClr val="00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r>
              <a:rPr lang="en-US" smtClean="0"/>
              <a:t>10-26-16</a:t>
            </a:r>
            <a:endParaRPr lang="en-US" dirty="0"/>
          </a:p>
        </p:txBody>
      </p:sp>
      <p:sp>
        <p:nvSpPr>
          <p:cNvPr id="8" name="Footer Placeholder 7"/>
          <p:cNvSpPr>
            <a:spLocks noGrp="1"/>
          </p:cNvSpPr>
          <p:nvPr>
            <p:ph type="ftr" sz="quarter" idx="11"/>
          </p:nvPr>
        </p:nvSpPr>
        <p:spPr>
          <a:xfrm>
            <a:off x="2284413" y="6337300"/>
            <a:ext cx="5759450" cy="476250"/>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pPr>
              <a:defRPr/>
            </a:pPr>
            <a:fld id="{640BB365-ABCB-40E4-A143-5EC0D2698D0D}" type="slidenum">
              <a:rPr lang="en-US" smtClean="0"/>
              <a:pPr>
                <a:defRPr/>
              </a:pPr>
              <a:t>‹#›</a:t>
            </a:fld>
            <a:endParaRPr lang="en-US" dirty="0"/>
          </a:p>
        </p:txBody>
      </p:sp>
    </p:spTree>
    <p:extLst>
      <p:ext uri="{BB962C8B-B14F-4D97-AF65-F5344CB8AC3E}">
        <p14:creationId xmlns:p14="http://schemas.microsoft.com/office/powerpoint/2010/main" val="42204558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000000"/>
                </a:solidFill>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52F7EFAA-6D21-4FF9-95AE-D3EE0F77F36C}" type="slidenum">
              <a:rPr lang="en-US" smtClean="0"/>
              <a:pPr>
                <a:defRPr/>
              </a:pPr>
              <a:t>‹#›</a:t>
            </a:fld>
            <a:endParaRPr lang="en-US" dirty="0"/>
          </a:p>
        </p:txBody>
      </p:sp>
    </p:spTree>
    <p:extLst>
      <p:ext uri="{BB962C8B-B14F-4D97-AF65-F5344CB8AC3E}">
        <p14:creationId xmlns:p14="http://schemas.microsoft.com/office/powerpoint/2010/main" val="81076775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smtClean="0"/>
              <a:t>10-26-16</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D2E8E637-DC74-4231-BAA8-A95288DE4E60}" type="slidenum">
              <a:rPr lang="en-US" smtClean="0"/>
              <a:pPr>
                <a:defRPr/>
              </a:pPr>
              <a:t>‹#›</a:t>
            </a:fld>
            <a:endParaRPr lang="en-US" dirty="0"/>
          </a:p>
        </p:txBody>
      </p:sp>
    </p:spTree>
    <p:extLst>
      <p:ext uri="{BB962C8B-B14F-4D97-AF65-F5344CB8AC3E}">
        <p14:creationId xmlns:p14="http://schemas.microsoft.com/office/powerpoint/2010/main" val="161925140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10-26-16</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40BB365-ABCB-40E4-A143-5EC0D2698D0D}" type="slidenum">
              <a:rPr lang="en-US" smtClean="0"/>
              <a:pPr>
                <a:defRPr/>
              </a:pPr>
              <a:t>‹#›</a:t>
            </a:fld>
            <a:endParaRPr lang="en-US" dirty="0"/>
          </a:p>
        </p:txBody>
      </p:sp>
    </p:spTree>
    <p:extLst>
      <p:ext uri="{BB962C8B-B14F-4D97-AF65-F5344CB8AC3E}">
        <p14:creationId xmlns:p14="http://schemas.microsoft.com/office/powerpoint/2010/main" val="1198579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10-26-16</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40BB365-ABCB-40E4-A143-5EC0D2698D0D}" type="slidenum">
              <a:rPr lang="en-US" smtClean="0"/>
              <a:pPr>
                <a:defRPr/>
              </a:pPr>
              <a:t>‹#›</a:t>
            </a:fld>
            <a:endParaRPr lang="en-US" dirty="0"/>
          </a:p>
        </p:txBody>
      </p:sp>
    </p:spTree>
    <p:extLst>
      <p:ext uri="{BB962C8B-B14F-4D97-AF65-F5344CB8AC3E}">
        <p14:creationId xmlns:p14="http://schemas.microsoft.com/office/powerpoint/2010/main" val="37727000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WATER B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93663" y="115888"/>
            <a:ext cx="8294687"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179388" y="1295400"/>
            <a:ext cx="8964612" cy="51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93663" y="6400800"/>
            <a:ext cx="104933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1"/>
            </a:lvl1pPr>
          </a:lstStyle>
          <a:p>
            <a:pPr>
              <a:defRPr/>
            </a:pPr>
            <a:r>
              <a:rPr lang="en-US" smtClean="0"/>
              <a:t>10-26-16</a:t>
            </a:r>
            <a:endParaRPr lang="en-US" dirty="0"/>
          </a:p>
        </p:txBody>
      </p:sp>
      <p:sp>
        <p:nvSpPr>
          <p:cNvPr id="1030" name="Rectangle 6"/>
          <p:cNvSpPr>
            <a:spLocks noGrp="1" noChangeArrowheads="1"/>
          </p:cNvSpPr>
          <p:nvPr>
            <p:ph type="sldNum" sz="quarter" idx="4"/>
          </p:nvPr>
        </p:nvSpPr>
        <p:spPr bwMode="auto">
          <a:xfrm>
            <a:off x="8101013" y="6337300"/>
            <a:ext cx="9572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lvl1pPr>
          </a:lstStyle>
          <a:p>
            <a:pPr>
              <a:defRPr/>
            </a:pPr>
            <a:fld id="{640BB365-ABCB-40E4-A143-5EC0D2698D0D}" type="slidenum">
              <a:rPr lang="en-US" smtClean="0"/>
              <a:pPr>
                <a:defRPr/>
              </a:pPr>
              <a:t>‹#›</a:t>
            </a:fld>
            <a:endParaRPr lang="en-US" dirty="0"/>
          </a:p>
        </p:txBody>
      </p:sp>
      <p:sp>
        <p:nvSpPr>
          <p:cNvPr id="8" name="Pentagon 7"/>
          <p:cNvSpPr/>
          <p:nvPr userDrawn="1"/>
        </p:nvSpPr>
        <p:spPr>
          <a:xfrm>
            <a:off x="0" y="990600"/>
            <a:ext cx="6248400" cy="228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695"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hf hdr="0" ftr="0"/>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cs typeface="Arial" charset="0"/>
        </a:defRPr>
      </a:lvl2pPr>
      <a:lvl3pPr algn="l" rtl="0" eaLnBrk="1" fontAlgn="base" hangingPunct="1">
        <a:spcBef>
          <a:spcPct val="0"/>
        </a:spcBef>
        <a:spcAft>
          <a:spcPct val="0"/>
        </a:spcAft>
        <a:defRPr sz="2400">
          <a:solidFill>
            <a:schemeClr val="bg1"/>
          </a:solidFill>
          <a:latin typeface="Arial" charset="0"/>
          <a:cs typeface="Arial" charset="0"/>
        </a:defRPr>
      </a:lvl3pPr>
      <a:lvl4pPr algn="l" rtl="0" eaLnBrk="1" fontAlgn="base" hangingPunct="1">
        <a:spcBef>
          <a:spcPct val="0"/>
        </a:spcBef>
        <a:spcAft>
          <a:spcPct val="0"/>
        </a:spcAft>
        <a:defRPr sz="2400">
          <a:solidFill>
            <a:schemeClr val="bg1"/>
          </a:solidFill>
          <a:latin typeface="Arial" charset="0"/>
          <a:cs typeface="Arial" charset="0"/>
        </a:defRPr>
      </a:lvl4pPr>
      <a:lvl5pPr algn="l" rtl="0" eaLnBrk="1" fontAlgn="base" hangingPunct="1">
        <a:spcBef>
          <a:spcPct val="0"/>
        </a:spcBef>
        <a:spcAft>
          <a:spcPct val="0"/>
        </a:spcAft>
        <a:defRPr sz="2400">
          <a:solidFill>
            <a:schemeClr val="bg1"/>
          </a:solidFill>
          <a:latin typeface="Arial" charset="0"/>
          <a:cs typeface="Arial" charset="0"/>
        </a:defRPr>
      </a:lvl5pPr>
      <a:lvl6pPr marL="457200" algn="l" rtl="0" eaLnBrk="1" fontAlgn="base" hangingPunct="1">
        <a:spcBef>
          <a:spcPct val="0"/>
        </a:spcBef>
        <a:spcAft>
          <a:spcPct val="0"/>
        </a:spcAft>
        <a:defRPr sz="2400">
          <a:solidFill>
            <a:schemeClr val="bg1"/>
          </a:solidFill>
          <a:latin typeface="Arial" charset="0"/>
          <a:cs typeface="Arial" charset="0"/>
        </a:defRPr>
      </a:lvl6pPr>
      <a:lvl7pPr marL="914400" algn="l" rtl="0" eaLnBrk="1" fontAlgn="base" hangingPunct="1">
        <a:spcBef>
          <a:spcPct val="0"/>
        </a:spcBef>
        <a:spcAft>
          <a:spcPct val="0"/>
        </a:spcAft>
        <a:defRPr sz="2400">
          <a:solidFill>
            <a:schemeClr val="bg1"/>
          </a:solidFill>
          <a:latin typeface="Arial" charset="0"/>
          <a:cs typeface="Arial" charset="0"/>
        </a:defRPr>
      </a:lvl7pPr>
      <a:lvl8pPr marL="1371600" algn="l" rtl="0" eaLnBrk="1" fontAlgn="base" hangingPunct="1">
        <a:spcBef>
          <a:spcPct val="0"/>
        </a:spcBef>
        <a:spcAft>
          <a:spcPct val="0"/>
        </a:spcAft>
        <a:defRPr sz="2400">
          <a:solidFill>
            <a:schemeClr val="bg1"/>
          </a:solidFill>
          <a:latin typeface="Arial" charset="0"/>
          <a:cs typeface="Arial" charset="0"/>
        </a:defRPr>
      </a:lvl8pPr>
      <a:lvl9pPr marL="1828800" algn="l" rtl="0" eaLnBrk="1" fontAlgn="base" hangingPunct="1">
        <a:spcBef>
          <a:spcPct val="0"/>
        </a:spcBef>
        <a:spcAft>
          <a:spcPct val="0"/>
        </a:spcAft>
        <a:defRPr sz="24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WATER B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93663" y="115888"/>
            <a:ext cx="82946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93663" y="1447799"/>
            <a:ext cx="8964612"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93663" y="63373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1"/>
            </a:lvl1pPr>
          </a:lstStyle>
          <a:p>
            <a:pPr>
              <a:defRPr/>
            </a:pPr>
            <a:r>
              <a:rPr lang="en-US" smtClean="0"/>
              <a:t>10-26-16</a:t>
            </a:r>
            <a:endParaRPr lang="en-US" dirty="0"/>
          </a:p>
        </p:txBody>
      </p:sp>
      <p:sp>
        <p:nvSpPr>
          <p:cNvPr id="1030" name="Rectangle 6"/>
          <p:cNvSpPr>
            <a:spLocks noGrp="1" noChangeArrowheads="1"/>
          </p:cNvSpPr>
          <p:nvPr>
            <p:ph type="sldNum" sz="quarter" idx="4"/>
          </p:nvPr>
        </p:nvSpPr>
        <p:spPr bwMode="auto">
          <a:xfrm>
            <a:off x="8101013" y="6337300"/>
            <a:ext cx="9572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lvl1pPr>
          </a:lstStyle>
          <a:p>
            <a:pPr>
              <a:defRPr/>
            </a:pPr>
            <a:fld id="{640BB365-ABCB-40E4-A143-5EC0D2698D0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3" r:id="rId3"/>
    <p:sldLayoutId id="2147483726" r:id="rId4"/>
    <p:sldLayoutId id="2147483728" r:id="rId5"/>
    <p:sldLayoutId id="2147483729" r:id="rId6"/>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hf hdr="0" ftr="0"/>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cs typeface="Arial" charset="0"/>
        </a:defRPr>
      </a:lvl2pPr>
      <a:lvl3pPr algn="l" rtl="0" eaLnBrk="1" fontAlgn="base" hangingPunct="1">
        <a:spcBef>
          <a:spcPct val="0"/>
        </a:spcBef>
        <a:spcAft>
          <a:spcPct val="0"/>
        </a:spcAft>
        <a:defRPr sz="2400">
          <a:solidFill>
            <a:schemeClr val="bg1"/>
          </a:solidFill>
          <a:latin typeface="Arial" charset="0"/>
          <a:cs typeface="Arial" charset="0"/>
        </a:defRPr>
      </a:lvl3pPr>
      <a:lvl4pPr algn="l" rtl="0" eaLnBrk="1" fontAlgn="base" hangingPunct="1">
        <a:spcBef>
          <a:spcPct val="0"/>
        </a:spcBef>
        <a:spcAft>
          <a:spcPct val="0"/>
        </a:spcAft>
        <a:defRPr sz="2400">
          <a:solidFill>
            <a:schemeClr val="bg1"/>
          </a:solidFill>
          <a:latin typeface="Arial" charset="0"/>
          <a:cs typeface="Arial" charset="0"/>
        </a:defRPr>
      </a:lvl4pPr>
      <a:lvl5pPr algn="l" rtl="0" eaLnBrk="1" fontAlgn="base" hangingPunct="1">
        <a:spcBef>
          <a:spcPct val="0"/>
        </a:spcBef>
        <a:spcAft>
          <a:spcPct val="0"/>
        </a:spcAft>
        <a:defRPr sz="2400">
          <a:solidFill>
            <a:schemeClr val="bg1"/>
          </a:solidFill>
          <a:latin typeface="Arial" charset="0"/>
          <a:cs typeface="Arial" charset="0"/>
        </a:defRPr>
      </a:lvl5pPr>
      <a:lvl6pPr marL="457200" algn="l" rtl="0" eaLnBrk="1" fontAlgn="base" hangingPunct="1">
        <a:spcBef>
          <a:spcPct val="0"/>
        </a:spcBef>
        <a:spcAft>
          <a:spcPct val="0"/>
        </a:spcAft>
        <a:defRPr sz="2400">
          <a:solidFill>
            <a:schemeClr val="bg1"/>
          </a:solidFill>
          <a:latin typeface="Arial" charset="0"/>
          <a:cs typeface="Arial" charset="0"/>
        </a:defRPr>
      </a:lvl6pPr>
      <a:lvl7pPr marL="914400" algn="l" rtl="0" eaLnBrk="1" fontAlgn="base" hangingPunct="1">
        <a:spcBef>
          <a:spcPct val="0"/>
        </a:spcBef>
        <a:spcAft>
          <a:spcPct val="0"/>
        </a:spcAft>
        <a:defRPr sz="2400">
          <a:solidFill>
            <a:schemeClr val="bg1"/>
          </a:solidFill>
          <a:latin typeface="Arial" charset="0"/>
          <a:cs typeface="Arial" charset="0"/>
        </a:defRPr>
      </a:lvl7pPr>
      <a:lvl8pPr marL="1371600" algn="l" rtl="0" eaLnBrk="1" fontAlgn="base" hangingPunct="1">
        <a:spcBef>
          <a:spcPct val="0"/>
        </a:spcBef>
        <a:spcAft>
          <a:spcPct val="0"/>
        </a:spcAft>
        <a:defRPr sz="2400">
          <a:solidFill>
            <a:schemeClr val="bg1"/>
          </a:solidFill>
          <a:latin typeface="Arial" charset="0"/>
          <a:cs typeface="Arial" charset="0"/>
        </a:defRPr>
      </a:lvl8pPr>
      <a:lvl9pPr marL="1828800" algn="l" rtl="0" eaLnBrk="1" fontAlgn="base" hangingPunct="1">
        <a:spcBef>
          <a:spcPct val="0"/>
        </a:spcBef>
        <a:spcAft>
          <a:spcPct val="0"/>
        </a:spcAft>
        <a:defRPr sz="24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nr.alaska.gov/mlw/mapguide/wr_intro.cf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nr.alaska.gov/wel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dt" sz="half" idx="2"/>
          </p:nvPr>
        </p:nvSpPr>
        <p:spPr/>
        <p:txBody>
          <a:bodyPr/>
          <a:lstStyle/>
          <a:p>
            <a:pPr>
              <a:defRPr/>
            </a:pPr>
            <a:r>
              <a:rPr lang="en-US" smtClean="0"/>
              <a:t>10-26-16</a:t>
            </a:r>
            <a:endParaRPr lang="en-US" dirty="0"/>
          </a:p>
        </p:txBody>
      </p:sp>
      <p:sp>
        <p:nvSpPr>
          <p:cNvPr id="5" name="Rectangle 10"/>
          <p:cNvSpPr>
            <a:spLocks noGrp="1" noChangeArrowheads="1"/>
          </p:cNvSpPr>
          <p:nvPr>
            <p:ph type="sldNum" sz="quarter" idx="4"/>
          </p:nvPr>
        </p:nvSpPr>
        <p:spPr/>
        <p:txBody>
          <a:bodyPr/>
          <a:lstStyle/>
          <a:p>
            <a:pPr>
              <a:defRPr/>
            </a:pPr>
            <a:fld id="{F29AF1AF-B4AB-478E-8C73-07A05501A27B}" type="slidenum">
              <a:rPr lang="en-US"/>
              <a:pPr>
                <a:defRPr/>
              </a:pPr>
              <a:t>1</a:t>
            </a:fld>
            <a:endParaRPr lang="en-US" dirty="0"/>
          </a:p>
        </p:txBody>
      </p:sp>
      <p:sp>
        <p:nvSpPr>
          <p:cNvPr id="3076" name="Text Box 5"/>
          <p:cNvSpPr txBox="1">
            <a:spLocks noChangeArrowheads="1"/>
          </p:cNvSpPr>
          <p:nvPr/>
        </p:nvSpPr>
        <p:spPr bwMode="auto">
          <a:xfrm>
            <a:off x="990600" y="914400"/>
            <a:ext cx="6553200" cy="2001838"/>
          </a:xfrm>
          <a:prstGeom prst="rect">
            <a:avLst/>
          </a:prstGeom>
          <a:noFill/>
          <a:ln w="9525">
            <a:noFill/>
            <a:miter lim="800000"/>
            <a:headEnd/>
            <a:tailEnd/>
          </a:ln>
        </p:spPr>
        <p:txBody>
          <a:bodyPr>
            <a:spAutoFit/>
          </a:bodyPr>
          <a:lstStyle/>
          <a:p>
            <a:pPr algn="ctr">
              <a:lnSpc>
                <a:spcPct val="95000"/>
              </a:lnSpc>
            </a:pPr>
            <a:r>
              <a:rPr lang="en-US" sz="4400" b="1" dirty="0">
                <a:solidFill>
                  <a:srgbClr val="0000CC"/>
                </a:solidFill>
                <a:latin typeface="Arial" charset="0"/>
              </a:rPr>
              <a:t>Water Rights</a:t>
            </a:r>
          </a:p>
          <a:p>
            <a:pPr algn="ctr">
              <a:lnSpc>
                <a:spcPct val="95000"/>
              </a:lnSpc>
            </a:pPr>
            <a:r>
              <a:rPr lang="en-US" sz="4400" b="1" dirty="0">
                <a:solidFill>
                  <a:srgbClr val="0000CC"/>
                </a:solidFill>
                <a:latin typeface="Arial" charset="0"/>
              </a:rPr>
              <a:t> &amp; </a:t>
            </a:r>
          </a:p>
          <a:p>
            <a:pPr algn="ctr">
              <a:lnSpc>
                <a:spcPct val="95000"/>
              </a:lnSpc>
            </a:pPr>
            <a:r>
              <a:rPr lang="en-US" sz="4400" b="1" dirty="0">
                <a:solidFill>
                  <a:srgbClr val="0000CC"/>
                </a:solidFill>
                <a:latin typeface="Arial" charset="0"/>
              </a:rPr>
              <a:t>Land Tenure</a:t>
            </a:r>
          </a:p>
        </p:txBody>
      </p:sp>
      <p:sp>
        <p:nvSpPr>
          <p:cNvPr id="3077" name="Text Box 6"/>
          <p:cNvSpPr txBox="1">
            <a:spLocks noChangeArrowheads="1"/>
          </p:cNvSpPr>
          <p:nvPr/>
        </p:nvSpPr>
        <p:spPr bwMode="auto">
          <a:xfrm>
            <a:off x="381000" y="3810000"/>
            <a:ext cx="4572000" cy="2135969"/>
          </a:xfrm>
          <a:prstGeom prst="rect">
            <a:avLst/>
          </a:prstGeom>
          <a:noFill/>
          <a:ln w="9525">
            <a:noFill/>
            <a:miter lim="800000"/>
            <a:headEnd/>
            <a:tailEnd/>
          </a:ln>
        </p:spPr>
        <p:txBody>
          <a:bodyPr>
            <a:spAutoFit/>
          </a:bodyPr>
          <a:lstStyle/>
          <a:p>
            <a:pPr>
              <a:spcBef>
                <a:spcPct val="50000"/>
              </a:spcBef>
            </a:pPr>
            <a:r>
              <a:rPr lang="en-US" sz="3200" dirty="0">
                <a:solidFill>
                  <a:srgbClr val="0000CC"/>
                </a:solidFill>
                <a:latin typeface="Tahoma" pitchFamily="34" charset="0"/>
              </a:rPr>
              <a:t>Presented by: </a:t>
            </a:r>
          </a:p>
          <a:p>
            <a:pPr algn="ctr">
              <a:lnSpc>
                <a:spcPct val="90000"/>
              </a:lnSpc>
            </a:pPr>
            <a:endParaRPr lang="en-US" sz="3200" dirty="0">
              <a:latin typeface="Tahoma" pitchFamily="34" charset="0"/>
            </a:endParaRPr>
          </a:p>
          <a:p>
            <a:pPr>
              <a:lnSpc>
                <a:spcPct val="90000"/>
              </a:lnSpc>
            </a:pPr>
            <a:r>
              <a:rPr lang="en-US" sz="3200" dirty="0">
                <a:latin typeface="Tahoma" pitchFamily="34" charset="0"/>
              </a:rPr>
              <a:t>Lin Fehlmann</a:t>
            </a:r>
          </a:p>
          <a:p>
            <a:pPr>
              <a:lnSpc>
                <a:spcPct val="90000"/>
              </a:lnSpc>
            </a:pPr>
            <a:r>
              <a:rPr lang="en-US" sz="2400" i="1" dirty="0" smtClean="0">
                <a:latin typeface="Tahoma" pitchFamily="34" charset="0"/>
                <a:cs typeface="Times New Roman" pitchFamily="18" charset="0"/>
              </a:rPr>
              <a:t>Retired BLM</a:t>
            </a:r>
          </a:p>
          <a:p>
            <a:pPr>
              <a:lnSpc>
                <a:spcPct val="90000"/>
              </a:lnSpc>
            </a:pPr>
            <a:r>
              <a:rPr lang="en-US" sz="2400" i="1" dirty="0" smtClean="0">
                <a:latin typeface="Tahoma" pitchFamily="34" charset="0"/>
                <a:cs typeface="Times New Roman" pitchFamily="18" charset="0"/>
              </a:rPr>
              <a:t>Water Rights Specialist</a:t>
            </a:r>
            <a:endParaRPr lang="en-US" sz="2400" i="1" dirty="0">
              <a:latin typeface="Tahoma" pitchFamily="34" charset="0"/>
            </a:endParaRPr>
          </a:p>
        </p:txBody>
      </p:sp>
      <p:pic>
        <p:nvPicPr>
          <p:cNvPr id="1026" name="Picture 2" descr="C:\Documents and Settings\Lin Fehlmann\My Documents\Lin Work\1730-26 Alaska 2016-17 Course (and proposed 2005, 2013-14)\Alaska 2016 Course\Photos\fortymile (53 of 67).JPG"/>
          <p:cNvPicPr>
            <a:picLocks noChangeAspect="1" noChangeArrowheads="1"/>
          </p:cNvPicPr>
          <p:nvPr/>
        </p:nvPicPr>
        <p:blipFill>
          <a:blip r:embed="rId3" cstate="print"/>
          <a:srcRect/>
          <a:stretch>
            <a:fillRect/>
          </a:stretch>
        </p:blipFill>
        <p:spPr bwMode="auto">
          <a:xfrm>
            <a:off x="3886200" y="2971800"/>
            <a:ext cx="4686300" cy="312420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0" y="381000"/>
            <a:ext cx="8458200" cy="569912"/>
          </a:xfrm>
        </p:spPr>
        <p:txBody>
          <a:bodyPr/>
          <a:lstStyle/>
          <a:p>
            <a:pPr eaLnBrk="1" hangingPunct="1"/>
            <a:r>
              <a:rPr lang="en-US" sz="4000" b="0" dirty="0" smtClean="0">
                <a:solidFill>
                  <a:schemeClr val="tx1"/>
                </a:solidFill>
              </a:rPr>
              <a:t>1. Identify Water Rights</a:t>
            </a:r>
            <a:r>
              <a:rPr lang="en-US" sz="2400" b="0" dirty="0" smtClean="0">
                <a:solidFill>
                  <a:schemeClr val="tx1"/>
                </a:solidFill>
              </a:rPr>
              <a:t> </a:t>
            </a:r>
            <a:r>
              <a:rPr lang="en-US" sz="2400" b="0" i="1" dirty="0" smtClean="0">
                <a:solidFill>
                  <a:schemeClr val="tx1"/>
                </a:solidFill>
              </a:rPr>
              <a:t>(continued)</a:t>
            </a:r>
          </a:p>
        </p:txBody>
      </p:sp>
      <p:sp>
        <p:nvSpPr>
          <p:cNvPr id="10245" name="Rectangle 1027"/>
          <p:cNvSpPr>
            <a:spLocks noGrp="1" noChangeArrowheads="1"/>
          </p:cNvSpPr>
          <p:nvPr>
            <p:ph idx="1"/>
          </p:nvPr>
        </p:nvSpPr>
        <p:spPr/>
        <p:txBody>
          <a:bodyPr>
            <a:normAutofit/>
          </a:bodyPr>
          <a:lstStyle/>
          <a:p>
            <a:pPr marL="457200" indent="-457200" eaLnBrk="1" hangingPunct="1">
              <a:lnSpc>
                <a:spcPct val="90000"/>
              </a:lnSpc>
              <a:spcBef>
                <a:spcPct val="0"/>
              </a:spcBef>
              <a:spcAft>
                <a:spcPct val="50000"/>
              </a:spcAft>
              <a:buSzPct val="110000"/>
              <a:buFont typeface="Wingdings" pitchFamily="2" charset="2"/>
              <a:buChar char="q"/>
            </a:pPr>
            <a:r>
              <a:rPr lang="en-US" sz="2800" dirty="0" smtClean="0">
                <a:solidFill>
                  <a:srgbClr val="993300"/>
                </a:solidFill>
                <a:cs typeface="Times New Roman" pitchFamily="18" charset="0"/>
              </a:rPr>
              <a:t>ID water sources with water rights by using</a:t>
            </a:r>
            <a:r>
              <a:rPr lang="en-US" dirty="0" smtClean="0">
                <a:solidFill>
                  <a:srgbClr val="993300"/>
                </a:solidFill>
                <a:cs typeface="Times New Roman" pitchFamily="18" charset="0"/>
              </a:rPr>
              <a:t>: </a:t>
            </a:r>
          </a:p>
          <a:p>
            <a:pPr marL="968375" lvl="1" indent="-396875" eaLnBrk="1" hangingPunct="1">
              <a:lnSpc>
                <a:spcPct val="90000"/>
              </a:lnSpc>
              <a:spcBef>
                <a:spcPct val="0"/>
              </a:spcBef>
              <a:spcAft>
                <a:spcPct val="50000"/>
              </a:spcAft>
              <a:buSzPct val="110000"/>
              <a:buFont typeface="Wingdings" pitchFamily="2" charset="2"/>
              <a:buChar char="Ø"/>
            </a:pPr>
            <a:r>
              <a:rPr lang="en-US" sz="2800" dirty="0" smtClean="0">
                <a:cs typeface="Times New Roman" pitchFamily="18" charset="0"/>
              </a:rPr>
              <a:t>Previous deeds</a:t>
            </a:r>
          </a:p>
          <a:p>
            <a:pPr marL="968375" lvl="1" indent="-396875" eaLnBrk="1" hangingPunct="1">
              <a:lnSpc>
                <a:spcPct val="90000"/>
              </a:lnSpc>
              <a:spcBef>
                <a:spcPct val="0"/>
              </a:spcBef>
              <a:spcAft>
                <a:spcPct val="50000"/>
              </a:spcAft>
              <a:buSzPct val="110000"/>
              <a:buFont typeface="Wingdings" pitchFamily="2" charset="2"/>
              <a:buChar char="Ø"/>
            </a:pPr>
            <a:r>
              <a:rPr lang="en-US" sz="2800" dirty="0" smtClean="0">
                <a:solidFill>
                  <a:srgbClr val="993300"/>
                </a:solidFill>
                <a:cs typeface="Times New Roman" pitchFamily="18" charset="0"/>
              </a:rPr>
              <a:t>Preliminary Title Report</a:t>
            </a:r>
          </a:p>
          <a:p>
            <a:pPr marL="968375" lvl="1" indent="-396875" eaLnBrk="1" hangingPunct="1">
              <a:lnSpc>
                <a:spcPct val="90000"/>
              </a:lnSpc>
              <a:spcBef>
                <a:spcPct val="0"/>
              </a:spcBef>
              <a:spcAft>
                <a:spcPct val="50000"/>
              </a:spcAft>
              <a:buSzPct val="110000"/>
              <a:buFont typeface="Wingdings" pitchFamily="2" charset="2"/>
              <a:buChar char="Ø"/>
            </a:pPr>
            <a:r>
              <a:rPr lang="en-US" sz="2800" dirty="0" smtClean="0">
                <a:cs typeface="Times New Roman" pitchFamily="18" charset="0"/>
              </a:rPr>
              <a:t>List from proponent/seller/donor</a:t>
            </a:r>
          </a:p>
          <a:p>
            <a:pPr marL="968375" lvl="1" indent="-396875" eaLnBrk="1" hangingPunct="1">
              <a:lnSpc>
                <a:spcPct val="90000"/>
              </a:lnSpc>
              <a:spcBef>
                <a:spcPct val="0"/>
              </a:spcBef>
              <a:spcAft>
                <a:spcPct val="50000"/>
              </a:spcAft>
              <a:buSzPct val="110000"/>
              <a:buFont typeface="Wingdings" pitchFamily="2" charset="2"/>
              <a:buChar char="Ø"/>
            </a:pPr>
            <a:r>
              <a:rPr lang="en-US" sz="2800" dirty="0" smtClean="0">
                <a:solidFill>
                  <a:srgbClr val="993300"/>
                </a:solidFill>
                <a:cs typeface="Times New Roman" pitchFamily="18" charset="0"/>
              </a:rPr>
              <a:t>List of associated water rights from DNR</a:t>
            </a:r>
          </a:p>
          <a:p>
            <a:pPr marL="1535113" lvl="2" indent="-452438" eaLnBrk="1" hangingPunct="1">
              <a:lnSpc>
                <a:spcPct val="90000"/>
              </a:lnSpc>
              <a:buSzPct val="110000"/>
              <a:buFont typeface="Wingdings" pitchFamily="2" charset="2"/>
              <a:buChar char="ü"/>
            </a:pPr>
            <a:r>
              <a:rPr lang="en-US" sz="2400" dirty="0" smtClean="0">
                <a:cs typeface="Arial" charset="0"/>
              </a:rPr>
              <a:t>Website for water rights &amp; TWUAs:</a:t>
            </a:r>
            <a:r>
              <a:rPr lang="en-US" sz="2400" u="sng" dirty="0" smtClean="0">
                <a:solidFill>
                  <a:srgbClr val="7030A0"/>
                </a:solidFill>
                <a:cs typeface="Arial" charset="0"/>
              </a:rPr>
              <a:t> </a:t>
            </a:r>
            <a:r>
              <a:rPr lang="en-US" sz="2400" dirty="0" smtClean="0">
                <a:solidFill>
                  <a:srgbClr val="7030A0"/>
                </a:solidFill>
                <a:cs typeface="Arial" charset="0"/>
                <a:hlinkClick r:id="rId3"/>
              </a:rPr>
              <a:t>http://dnr.alaska.gov/mlw/mapguide/wr_intro.cfm</a:t>
            </a:r>
            <a:r>
              <a:rPr lang="en-US" sz="2400" dirty="0" smtClean="0">
                <a:solidFill>
                  <a:srgbClr val="7030A0"/>
                </a:solidFill>
                <a:cs typeface="Arial" charset="0"/>
              </a:rPr>
              <a:t>  </a:t>
            </a:r>
          </a:p>
          <a:p>
            <a:pPr marL="1535113" lvl="2" indent="-452438">
              <a:lnSpc>
                <a:spcPct val="90000"/>
              </a:lnSpc>
              <a:buSzPct val="110000"/>
              <a:buFont typeface="Wingdings" pitchFamily="2" charset="2"/>
              <a:buChar char="ü"/>
            </a:pPr>
            <a:r>
              <a:rPr lang="en-US" sz="2400" dirty="0" smtClean="0">
                <a:cs typeface="Arial" charset="0"/>
              </a:rPr>
              <a:t>Well Log Tracking System (WELTS):</a:t>
            </a:r>
          </a:p>
          <a:p>
            <a:pPr marL="1535113" lvl="2" indent="-452438">
              <a:lnSpc>
                <a:spcPct val="90000"/>
              </a:lnSpc>
              <a:buSzPct val="110000"/>
              <a:buNone/>
            </a:pPr>
            <a:r>
              <a:rPr lang="en-US" sz="2400" dirty="0" smtClean="0">
                <a:cs typeface="Arial" charset="0"/>
                <a:hlinkClick r:id="rId4"/>
              </a:rPr>
              <a:t>https://dnr.alaska.gov/welts/#show-welts-intro-template</a:t>
            </a:r>
            <a:r>
              <a:rPr lang="en-US" sz="2400" dirty="0" smtClean="0">
                <a:cs typeface="Arial" charset="0"/>
              </a:rPr>
              <a:t> </a:t>
            </a:r>
          </a:p>
          <a:p>
            <a:pPr marL="1535113" lvl="2" indent="-452438">
              <a:lnSpc>
                <a:spcPct val="90000"/>
              </a:lnSpc>
              <a:buSzPct val="110000"/>
              <a:buFont typeface="Wingdings" pitchFamily="2" charset="2"/>
              <a:buChar char="ü"/>
            </a:pPr>
            <a:r>
              <a:rPr lang="en-US" sz="2400" dirty="0" smtClean="0">
                <a:cs typeface="Arial" charset="0"/>
              </a:rPr>
              <a:t>Local DNR offices (call or visit) </a:t>
            </a:r>
          </a:p>
        </p:txBody>
      </p:sp>
      <p:sp>
        <p:nvSpPr>
          <p:cNvPr id="5" name="Date Placeholder 3"/>
          <p:cNvSpPr>
            <a:spLocks noGrp="1"/>
          </p:cNvSpPr>
          <p:nvPr>
            <p:ph type="dt" sz="half" idx="10"/>
          </p:nvPr>
        </p:nvSpPr>
        <p:spPr/>
        <p:txBody>
          <a:bodyPr/>
          <a:lstStyle/>
          <a:p>
            <a:pPr>
              <a:defRPr/>
            </a:pPr>
            <a:r>
              <a:rPr lang="en-US" smtClean="0"/>
              <a:t>10-26-16</a:t>
            </a:r>
            <a:endParaRPr lang="en-US" dirty="0"/>
          </a:p>
        </p:txBody>
      </p:sp>
      <p:sp>
        <p:nvSpPr>
          <p:cNvPr id="6" name="Slide Number Placeholder 4"/>
          <p:cNvSpPr>
            <a:spLocks noGrp="1"/>
          </p:cNvSpPr>
          <p:nvPr>
            <p:ph type="sldNum" sz="quarter" idx="12"/>
          </p:nvPr>
        </p:nvSpPr>
        <p:spPr/>
        <p:txBody>
          <a:bodyPr/>
          <a:lstStyle/>
          <a:p>
            <a:pPr>
              <a:defRPr/>
            </a:pPr>
            <a:fld id="{309857D3-B09F-4F1F-9DB8-CE47AA1D25DE}" type="slidenum">
              <a:rPr lang="en-US"/>
              <a:pPr>
                <a:defRPr/>
              </a:pPr>
              <a:t>10</a:t>
            </a:fld>
            <a:endParaRPr lang="en-US" dirty="0"/>
          </a:p>
        </p:txBody>
      </p:sp>
      <p:sp>
        <p:nvSpPr>
          <p:cNvPr id="7" name="Text Box 14"/>
          <p:cNvSpPr txBox="1">
            <a:spLocks noChangeArrowheads="1"/>
          </p:cNvSpPr>
          <p:nvPr/>
        </p:nvSpPr>
        <p:spPr bwMode="auto">
          <a:xfrm>
            <a:off x="3124200" y="0"/>
            <a:ext cx="5257800" cy="486287"/>
          </a:xfrm>
          <a:prstGeom prst="rect">
            <a:avLst/>
          </a:prstGeom>
          <a:noFill/>
          <a:ln w="9525">
            <a:noFill/>
            <a:miter lim="800000"/>
            <a:headEnd/>
            <a:tailEnd/>
          </a:ln>
        </p:spPr>
        <p:txBody>
          <a:bodyPr wrap="square">
            <a:spAutoFit/>
          </a:bodyPr>
          <a:lstStyle/>
          <a:p>
            <a:pPr algn="r">
              <a:lnSpc>
                <a:spcPct val="80000"/>
              </a:lnSpc>
              <a:spcBef>
                <a:spcPct val="50000"/>
              </a:spcBef>
            </a:pPr>
            <a:r>
              <a:rPr lang="en-US" sz="3200" b="1" i="1" u="sng" dirty="0" smtClean="0">
                <a:solidFill>
                  <a:srgbClr val="FF6600"/>
                </a:solidFill>
                <a:latin typeface="Arial" charset="0"/>
              </a:rPr>
              <a:t>Initial Feasibility </a:t>
            </a:r>
            <a:r>
              <a:rPr lang="en-US" sz="3200" b="1" i="1" u="sng" dirty="0">
                <a:solidFill>
                  <a:srgbClr val="FF6600"/>
                </a:solidFill>
                <a:latin typeface="Arial" charset="0"/>
              </a:rPr>
              <a:t>Phase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3"/>
          <p:cNvSpPr>
            <a:spLocks noGrp="1" noChangeArrowheads="1"/>
          </p:cNvSpPr>
          <p:nvPr>
            <p:ph idx="1"/>
          </p:nvPr>
        </p:nvSpPr>
        <p:spPr>
          <a:xfrm>
            <a:off x="228600" y="1295400"/>
            <a:ext cx="7696200" cy="990600"/>
          </a:xfrm>
        </p:spPr>
        <p:txBody>
          <a:bodyPr>
            <a:noAutofit/>
          </a:bodyPr>
          <a:lstStyle/>
          <a:p>
            <a:pPr marL="571500" indent="-571500" eaLnBrk="1" hangingPunct="1">
              <a:lnSpc>
                <a:spcPct val="90000"/>
              </a:lnSpc>
              <a:spcBef>
                <a:spcPts val="0"/>
              </a:spcBef>
              <a:spcAft>
                <a:spcPts val="1200"/>
              </a:spcAft>
              <a:buSzPct val="110000"/>
              <a:buFont typeface="Wingdings" pitchFamily="2" charset="2"/>
              <a:buChar char="q"/>
            </a:pPr>
            <a:r>
              <a:rPr lang="en-US" sz="2800" dirty="0" smtClean="0"/>
              <a:t>Obtain copies of all water rights &amp; verify information</a:t>
            </a:r>
          </a:p>
          <a:p>
            <a:pPr marL="571500" indent="-571500" eaLnBrk="1" hangingPunct="1">
              <a:lnSpc>
                <a:spcPct val="90000"/>
              </a:lnSpc>
              <a:spcBef>
                <a:spcPts val="0"/>
              </a:spcBef>
              <a:spcAft>
                <a:spcPts val="1200"/>
              </a:spcAft>
              <a:buNone/>
            </a:pPr>
            <a:endParaRPr lang="en-US" b="1" dirty="0" smtClean="0">
              <a:solidFill>
                <a:srgbClr val="993300"/>
              </a:solidFill>
            </a:endParaRPr>
          </a:p>
        </p:txBody>
      </p:sp>
      <p:sp>
        <p:nvSpPr>
          <p:cNvPr id="7" name="Date Placeholder 3"/>
          <p:cNvSpPr>
            <a:spLocks noGrp="1"/>
          </p:cNvSpPr>
          <p:nvPr>
            <p:ph type="dt" sz="half" idx="10"/>
          </p:nvPr>
        </p:nvSpPr>
        <p:spPr/>
        <p:txBody>
          <a:bodyPr/>
          <a:lstStyle/>
          <a:p>
            <a:pPr>
              <a:defRPr/>
            </a:pPr>
            <a:r>
              <a:rPr lang="en-US" smtClean="0"/>
              <a:t>10-26-16</a:t>
            </a:r>
            <a:endParaRPr lang="en-US" dirty="0"/>
          </a:p>
        </p:txBody>
      </p:sp>
      <p:sp>
        <p:nvSpPr>
          <p:cNvPr id="8" name="Slide Number Placeholder 4"/>
          <p:cNvSpPr>
            <a:spLocks noGrp="1"/>
          </p:cNvSpPr>
          <p:nvPr>
            <p:ph type="sldNum" sz="quarter" idx="12"/>
          </p:nvPr>
        </p:nvSpPr>
        <p:spPr>
          <a:xfrm>
            <a:off x="7848600" y="6096000"/>
            <a:ext cx="1295400" cy="762000"/>
          </a:xfrm>
        </p:spPr>
        <p:txBody>
          <a:bodyPr/>
          <a:lstStyle/>
          <a:p>
            <a:pPr>
              <a:defRPr/>
            </a:pPr>
            <a:fld id="{56E1FCB2-0361-4EFD-86A5-0FE5C64DAC30}" type="slidenum">
              <a:rPr lang="en-US"/>
              <a:pPr>
                <a:defRPr/>
              </a:pPr>
              <a:t>11</a:t>
            </a:fld>
            <a:endParaRPr lang="en-US" dirty="0"/>
          </a:p>
        </p:txBody>
      </p:sp>
      <p:sp>
        <p:nvSpPr>
          <p:cNvPr id="41989" name="AutoShape 5"/>
          <p:cNvSpPr>
            <a:spLocks noChangeArrowheads="1"/>
          </p:cNvSpPr>
          <p:nvPr/>
        </p:nvSpPr>
        <p:spPr bwMode="auto">
          <a:xfrm>
            <a:off x="381000" y="2514600"/>
            <a:ext cx="2895600" cy="3733800"/>
          </a:xfrm>
          <a:prstGeom prst="cloudCallout">
            <a:avLst>
              <a:gd name="adj1" fmla="val 32897"/>
              <a:gd name="adj2" fmla="val 1566"/>
            </a:avLst>
          </a:prstGeom>
          <a:solidFill>
            <a:srgbClr val="CCECFF"/>
          </a:solidFill>
          <a:ln w="9525">
            <a:solidFill>
              <a:schemeClr val="tx1"/>
            </a:solidFill>
            <a:miter lim="800000"/>
            <a:headEnd/>
            <a:tailEnd/>
          </a:ln>
        </p:spPr>
        <p:txBody>
          <a:bodyPr/>
          <a:lstStyle/>
          <a:p>
            <a:pPr algn="ctr"/>
            <a:r>
              <a:rPr lang="en-US" sz="2000" dirty="0">
                <a:solidFill>
                  <a:srgbClr val="292929"/>
                </a:solidFill>
                <a:latin typeface="Aharoni" pitchFamily="2" charset="-79"/>
                <a:cs typeface="Aharoni" pitchFamily="2" charset="-79"/>
              </a:rPr>
              <a:t>The true measure of a water right is based on information from the </a:t>
            </a:r>
            <a:r>
              <a:rPr lang="en-US" sz="2000" b="1" dirty="0" smtClean="0">
                <a:solidFill>
                  <a:srgbClr val="292929"/>
                </a:solidFill>
                <a:latin typeface="Tahoma" pitchFamily="34" charset="0"/>
                <a:cs typeface="Tahoma" pitchFamily="34" charset="0"/>
              </a:rPr>
              <a:t>original documents! </a:t>
            </a:r>
            <a:endParaRPr lang="en-US" sz="2000" b="1" dirty="0">
              <a:solidFill>
                <a:srgbClr val="292929"/>
              </a:solidFill>
              <a:latin typeface="Tahoma" pitchFamily="34" charset="0"/>
              <a:cs typeface="Tahoma" pitchFamily="34" charset="0"/>
            </a:endParaRPr>
          </a:p>
        </p:txBody>
      </p:sp>
      <p:sp>
        <p:nvSpPr>
          <p:cNvPr id="9" name="Text Box 14"/>
          <p:cNvSpPr txBox="1">
            <a:spLocks noChangeArrowheads="1"/>
          </p:cNvSpPr>
          <p:nvPr/>
        </p:nvSpPr>
        <p:spPr bwMode="auto">
          <a:xfrm>
            <a:off x="3124200" y="0"/>
            <a:ext cx="5257800" cy="486287"/>
          </a:xfrm>
          <a:prstGeom prst="rect">
            <a:avLst/>
          </a:prstGeom>
          <a:noFill/>
          <a:ln w="9525">
            <a:noFill/>
            <a:miter lim="800000"/>
            <a:headEnd/>
            <a:tailEnd/>
          </a:ln>
        </p:spPr>
        <p:txBody>
          <a:bodyPr wrap="square">
            <a:spAutoFit/>
          </a:bodyPr>
          <a:lstStyle/>
          <a:p>
            <a:pPr algn="r">
              <a:lnSpc>
                <a:spcPct val="80000"/>
              </a:lnSpc>
              <a:spcBef>
                <a:spcPct val="50000"/>
              </a:spcBef>
            </a:pPr>
            <a:r>
              <a:rPr lang="en-US" sz="3200" b="1" i="1" u="sng" dirty="0" smtClean="0">
                <a:solidFill>
                  <a:srgbClr val="FF6600"/>
                </a:solidFill>
                <a:latin typeface="Arial" charset="0"/>
              </a:rPr>
              <a:t>Initial Feasibility </a:t>
            </a:r>
            <a:r>
              <a:rPr lang="en-US" sz="3200" b="1" i="1" u="sng" dirty="0">
                <a:solidFill>
                  <a:srgbClr val="FF6600"/>
                </a:solidFill>
                <a:latin typeface="Arial" charset="0"/>
              </a:rPr>
              <a:t>Phase</a:t>
            </a:r>
          </a:p>
        </p:txBody>
      </p:sp>
      <p:sp>
        <p:nvSpPr>
          <p:cNvPr id="12" name="Rectangle 2"/>
          <p:cNvSpPr>
            <a:spLocks noGrp="1" noChangeArrowheads="1"/>
          </p:cNvSpPr>
          <p:nvPr>
            <p:ph type="title"/>
          </p:nvPr>
        </p:nvSpPr>
        <p:spPr>
          <a:xfrm>
            <a:off x="0" y="381000"/>
            <a:ext cx="8458200" cy="569912"/>
          </a:xfrm>
        </p:spPr>
        <p:txBody>
          <a:bodyPr/>
          <a:lstStyle/>
          <a:p>
            <a:pPr eaLnBrk="1" hangingPunct="1"/>
            <a:r>
              <a:rPr lang="en-US" sz="4000" b="0" dirty="0" smtClean="0">
                <a:solidFill>
                  <a:schemeClr val="tx1"/>
                </a:solidFill>
              </a:rPr>
              <a:t>1. Identify Water Rights</a:t>
            </a:r>
            <a:r>
              <a:rPr lang="en-US" sz="2400" b="0" dirty="0" smtClean="0">
                <a:solidFill>
                  <a:schemeClr val="tx1"/>
                </a:solidFill>
              </a:rPr>
              <a:t> </a:t>
            </a:r>
            <a:r>
              <a:rPr lang="en-US" sz="2400" b="0" i="1" dirty="0" smtClean="0">
                <a:solidFill>
                  <a:schemeClr val="tx1"/>
                </a:solidFill>
              </a:rPr>
              <a:t>(continued)</a:t>
            </a:r>
          </a:p>
        </p:txBody>
      </p:sp>
      <p:sp>
        <p:nvSpPr>
          <p:cNvPr id="14" name="TextBox 13"/>
          <p:cNvSpPr txBox="1"/>
          <p:nvPr/>
        </p:nvSpPr>
        <p:spPr>
          <a:xfrm>
            <a:off x="4495800" y="2590800"/>
            <a:ext cx="2743200" cy="369332"/>
          </a:xfrm>
          <a:prstGeom prst="rect">
            <a:avLst/>
          </a:prstGeom>
          <a:noFill/>
        </p:spPr>
        <p:txBody>
          <a:bodyPr wrap="square" rtlCol="0">
            <a:spAutoFit/>
          </a:bodyPr>
          <a:lstStyle/>
          <a:p>
            <a:endParaRPr lang="en-US" dirty="0"/>
          </a:p>
        </p:txBody>
      </p:sp>
      <p:pic>
        <p:nvPicPr>
          <p:cNvPr id="2057" name="Picture 9" descr="C:\Documents and Settings\Lin Fehlmann\My Documents\Lin Work\1730-26 Alaska 2016-17 Course (and proposed 2005, 2013-14)\Alaska 2016 Course\Photos\Picture1.png"/>
          <p:cNvPicPr>
            <a:picLocks noChangeAspect="1" noChangeArrowheads="1"/>
          </p:cNvPicPr>
          <p:nvPr/>
        </p:nvPicPr>
        <p:blipFill>
          <a:blip r:embed="rId3" cstate="print"/>
          <a:srcRect/>
          <a:stretch>
            <a:fillRect/>
          </a:stretch>
        </p:blipFill>
        <p:spPr bwMode="auto">
          <a:xfrm>
            <a:off x="3886200" y="1982588"/>
            <a:ext cx="4495800" cy="445484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3000" fill="hold"/>
                                        <p:tgtEl>
                                          <p:spTgt spid="4198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idx="1"/>
          </p:nvPr>
        </p:nvSpPr>
        <p:spPr>
          <a:xfrm>
            <a:off x="0" y="1752600"/>
            <a:ext cx="4724400" cy="1143000"/>
          </a:xfrm>
        </p:spPr>
        <p:txBody>
          <a:bodyPr/>
          <a:lstStyle/>
          <a:p>
            <a:pPr eaLnBrk="1" hangingPunct="1">
              <a:spcAft>
                <a:spcPct val="70000"/>
              </a:spcAft>
            </a:pPr>
            <a:r>
              <a:rPr lang="en-US" sz="2800" dirty="0" smtClean="0">
                <a:solidFill>
                  <a:srgbClr val="993300"/>
                </a:solidFill>
                <a:cs typeface="Times New Roman" pitchFamily="18" charset="0"/>
              </a:rPr>
              <a:t>Identify partial assignment/acquisition </a:t>
            </a:r>
          </a:p>
        </p:txBody>
      </p:sp>
      <p:sp>
        <p:nvSpPr>
          <p:cNvPr id="5" name="Date Placeholder 3"/>
          <p:cNvSpPr>
            <a:spLocks noGrp="1"/>
          </p:cNvSpPr>
          <p:nvPr>
            <p:ph type="dt" sz="half" idx="10"/>
          </p:nvPr>
        </p:nvSpPr>
        <p:spPr/>
        <p:txBody>
          <a:bodyPr/>
          <a:lstStyle/>
          <a:p>
            <a:pPr>
              <a:defRPr/>
            </a:pPr>
            <a:r>
              <a:rPr lang="en-US" smtClean="0"/>
              <a:t>10-26-16</a:t>
            </a:r>
            <a:endParaRPr lang="en-US" dirty="0"/>
          </a:p>
        </p:txBody>
      </p:sp>
      <p:sp>
        <p:nvSpPr>
          <p:cNvPr id="6" name="Slide Number Placeholder 4"/>
          <p:cNvSpPr>
            <a:spLocks noGrp="1"/>
          </p:cNvSpPr>
          <p:nvPr>
            <p:ph type="sldNum" sz="quarter" idx="12"/>
          </p:nvPr>
        </p:nvSpPr>
        <p:spPr/>
        <p:txBody>
          <a:bodyPr/>
          <a:lstStyle/>
          <a:p>
            <a:pPr>
              <a:defRPr/>
            </a:pPr>
            <a:fld id="{078F846D-09C6-41B9-A912-EB450213F4BF}" type="slidenum">
              <a:rPr lang="en-US"/>
              <a:pPr>
                <a:defRPr/>
              </a:pPr>
              <a:t>12</a:t>
            </a:fld>
            <a:endParaRPr lang="en-US" dirty="0"/>
          </a:p>
        </p:txBody>
      </p:sp>
      <p:pic>
        <p:nvPicPr>
          <p:cNvPr id="7" name="Picture 6" descr="IMG_0754.jpg"/>
          <p:cNvPicPr>
            <a:picLocks noChangeAspect="1"/>
          </p:cNvPicPr>
          <p:nvPr/>
        </p:nvPicPr>
        <p:blipFill>
          <a:blip r:embed="rId3" cstate="print"/>
          <a:stretch>
            <a:fillRect/>
          </a:stretch>
        </p:blipFill>
        <p:spPr>
          <a:xfrm>
            <a:off x="4419600" y="1371600"/>
            <a:ext cx="3708400" cy="2781300"/>
          </a:xfrm>
          <a:prstGeom prst="rect">
            <a:avLst/>
          </a:prstGeom>
        </p:spPr>
      </p:pic>
      <p:pic>
        <p:nvPicPr>
          <p:cNvPr id="9" name="Picture 8" descr="IMG_0748.jpg"/>
          <p:cNvPicPr>
            <a:picLocks noChangeAspect="1"/>
          </p:cNvPicPr>
          <p:nvPr/>
        </p:nvPicPr>
        <p:blipFill>
          <a:blip r:embed="rId4" cstate="print"/>
          <a:stretch>
            <a:fillRect/>
          </a:stretch>
        </p:blipFill>
        <p:spPr>
          <a:xfrm>
            <a:off x="304800" y="3505200"/>
            <a:ext cx="3860800" cy="2895600"/>
          </a:xfrm>
          <a:prstGeom prst="rect">
            <a:avLst/>
          </a:prstGeom>
        </p:spPr>
      </p:pic>
      <p:sp>
        <p:nvSpPr>
          <p:cNvPr id="11" name="Rectangle 10"/>
          <p:cNvSpPr/>
          <p:nvPr/>
        </p:nvSpPr>
        <p:spPr>
          <a:xfrm>
            <a:off x="4267200" y="4419600"/>
            <a:ext cx="4495800" cy="954107"/>
          </a:xfrm>
          <a:prstGeom prst="rect">
            <a:avLst/>
          </a:prstGeom>
        </p:spPr>
        <p:txBody>
          <a:bodyPr wrap="square">
            <a:spAutoFit/>
          </a:bodyPr>
          <a:lstStyle/>
          <a:p>
            <a:pPr marL="342900" indent="-342900">
              <a:spcBef>
                <a:spcPct val="20000"/>
              </a:spcBef>
              <a:spcAft>
                <a:spcPct val="70000"/>
              </a:spcAft>
              <a:buChar char="•"/>
            </a:pPr>
            <a:r>
              <a:rPr lang="en-US" sz="2800" dirty="0" smtClean="0">
                <a:solidFill>
                  <a:srgbClr val="993300"/>
                </a:solidFill>
                <a:latin typeface="+mn-lt"/>
                <a:cs typeface="Times New Roman" pitchFamily="18" charset="0"/>
              </a:rPr>
              <a:t>Identify any associated infrastructures </a:t>
            </a:r>
          </a:p>
        </p:txBody>
      </p:sp>
      <p:sp>
        <p:nvSpPr>
          <p:cNvPr id="12" name="Text Box 14"/>
          <p:cNvSpPr txBox="1">
            <a:spLocks noChangeArrowheads="1"/>
          </p:cNvSpPr>
          <p:nvPr/>
        </p:nvSpPr>
        <p:spPr bwMode="auto">
          <a:xfrm>
            <a:off x="3124200" y="0"/>
            <a:ext cx="5257800" cy="486287"/>
          </a:xfrm>
          <a:prstGeom prst="rect">
            <a:avLst/>
          </a:prstGeom>
          <a:noFill/>
          <a:ln w="9525">
            <a:noFill/>
            <a:miter lim="800000"/>
            <a:headEnd/>
            <a:tailEnd/>
          </a:ln>
        </p:spPr>
        <p:txBody>
          <a:bodyPr wrap="square">
            <a:spAutoFit/>
          </a:bodyPr>
          <a:lstStyle/>
          <a:p>
            <a:pPr algn="r">
              <a:lnSpc>
                <a:spcPct val="80000"/>
              </a:lnSpc>
              <a:spcBef>
                <a:spcPct val="50000"/>
              </a:spcBef>
            </a:pPr>
            <a:r>
              <a:rPr lang="en-US" sz="3200" b="1" i="1" u="sng" dirty="0" smtClean="0">
                <a:solidFill>
                  <a:srgbClr val="FF6600"/>
                </a:solidFill>
                <a:latin typeface="Arial" charset="0"/>
              </a:rPr>
              <a:t>Initial Feasibility </a:t>
            </a:r>
            <a:r>
              <a:rPr lang="en-US" sz="3200" b="1" i="1" u="sng" dirty="0">
                <a:solidFill>
                  <a:srgbClr val="FF6600"/>
                </a:solidFill>
                <a:latin typeface="Arial" charset="0"/>
              </a:rPr>
              <a:t>Phase</a:t>
            </a:r>
          </a:p>
        </p:txBody>
      </p:sp>
      <p:sp>
        <p:nvSpPr>
          <p:cNvPr id="14" name="Rectangle 2"/>
          <p:cNvSpPr>
            <a:spLocks noGrp="1" noChangeArrowheads="1"/>
          </p:cNvSpPr>
          <p:nvPr>
            <p:ph type="title"/>
          </p:nvPr>
        </p:nvSpPr>
        <p:spPr>
          <a:xfrm>
            <a:off x="0" y="381000"/>
            <a:ext cx="8458200" cy="569912"/>
          </a:xfrm>
        </p:spPr>
        <p:txBody>
          <a:bodyPr/>
          <a:lstStyle/>
          <a:p>
            <a:pPr eaLnBrk="1" hangingPunct="1"/>
            <a:r>
              <a:rPr lang="en-US" sz="4000" b="0" dirty="0" smtClean="0">
                <a:solidFill>
                  <a:schemeClr val="tx1"/>
                </a:solidFill>
              </a:rPr>
              <a:t>1. Identify Water Rights</a:t>
            </a:r>
            <a:r>
              <a:rPr lang="en-US" sz="2400" b="0" dirty="0" smtClean="0">
                <a:solidFill>
                  <a:schemeClr val="tx1"/>
                </a:solidFill>
              </a:rPr>
              <a:t> </a:t>
            </a:r>
            <a:r>
              <a:rPr lang="en-US" sz="2400" b="0" i="1" dirty="0" smtClean="0">
                <a:solidFill>
                  <a:schemeClr val="tx1"/>
                </a:solidFill>
              </a:rPr>
              <a:t>(continued)</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idx="1"/>
          </p:nvPr>
        </p:nvSpPr>
        <p:spPr>
          <a:xfrm>
            <a:off x="76200" y="4114800"/>
            <a:ext cx="8964612" cy="2209800"/>
          </a:xfrm>
        </p:spPr>
        <p:txBody>
          <a:bodyPr/>
          <a:lstStyle/>
          <a:p>
            <a:pPr eaLnBrk="1" hangingPunct="1">
              <a:spcAft>
                <a:spcPct val="70000"/>
              </a:spcAft>
            </a:pPr>
            <a:r>
              <a:rPr lang="en-US" sz="2800" dirty="0" smtClean="0">
                <a:solidFill>
                  <a:srgbClr val="993300"/>
                </a:solidFill>
                <a:cs typeface="Times New Roman" pitchFamily="18" charset="0"/>
              </a:rPr>
              <a:t>For wells, obtain </a:t>
            </a:r>
            <a:r>
              <a:rPr lang="en-US" sz="2800" dirty="0" smtClean="0">
                <a:solidFill>
                  <a:srgbClr val="993300"/>
                </a:solidFill>
                <a:cs typeface="Arial" charset="0"/>
              </a:rPr>
              <a:t>completion reports &amp;</a:t>
            </a:r>
            <a:r>
              <a:rPr lang="en-US" sz="2800" dirty="0" smtClean="0">
                <a:solidFill>
                  <a:srgbClr val="993300"/>
                </a:solidFill>
                <a:cs typeface="Times New Roman" pitchFamily="18" charset="0"/>
              </a:rPr>
              <a:t> logs</a:t>
            </a:r>
          </a:p>
          <a:p>
            <a:pPr eaLnBrk="1" hangingPunct="1">
              <a:spcAft>
                <a:spcPct val="70000"/>
              </a:spcAft>
            </a:pPr>
            <a:r>
              <a:rPr lang="en-US" sz="2800" dirty="0" smtClean="0">
                <a:solidFill>
                  <a:srgbClr val="000099"/>
                </a:solidFill>
                <a:cs typeface="Times New Roman" pitchFamily="18" charset="0"/>
              </a:rPr>
              <a:t>Consult with appraiser </a:t>
            </a:r>
          </a:p>
          <a:p>
            <a:pPr eaLnBrk="1" hangingPunct="1"/>
            <a:r>
              <a:rPr lang="en-US" sz="2800" dirty="0" smtClean="0">
                <a:solidFill>
                  <a:srgbClr val="993300"/>
                </a:solidFill>
                <a:cs typeface="Times New Roman" pitchFamily="18" charset="0"/>
              </a:rPr>
              <a:t>Work with involved federal agencies</a:t>
            </a:r>
          </a:p>
        </p:txBody>
      </p:sp>
      <p:sp>
        <p:nvSpPr>
          <p:cNvPr id="5" name="Date Placeholder 3"/>
          <p:cNvSpPr>
            <a:spLocks noGrp="1"/>
          </p:cNvSpPr>
          <p:nvPr>
            <p:ph type="dt" sz="half" idx="10"/>
          </p:nvPr>
        </p:nvSpPr>
        <p:spPr/>
        <p:txBody>
          <a:bodyPr/>
          <a:lstStyle/>
          <a:p>
            <a:pPr>
              <a:defRPr/>
            </a:pPr>
            <a:r>
              <a:rPr lang="en-US" smtClean="0"/>
              <a:t>10-26-16</a:t>
            </a:r>
            <a:endParaRPr lang="en-US" dirty="0"/>
          </a:p>
        </p:txBody>
      </p:sp>
      <p:sp>
        <p:nvSpPr>
          <p:cNvPr id="6" name="Slide Number Placeholder 4"/>
          <p:cNvSpPr>
            <a:spLocks noGrp="1"/>
          </p:cNvSpPr>
          <p:nvPr>
            <p:ph type="sldNum" sz="quarter" idx="12"/>
          </p:nvPr>
        </p:nvSpPr>
        <p:spPr/>
        <p:txBody>
          <a:bodyPr/>
          <a:lstStyle/>
          <a:p>
            <a:pPr>
              <a:defRPr/>
            </a:pPr>
            <a:fld id="{078F846D-09C6-41B9-A912-EB450213F4BF}" type="slidenum">
              <a:rPr lang="en-US"/>
              <a:pPr>
                <a:defRPr/>
              </a:pPr>
              <a:t>13</a:t>
            </a:fld>
            <a:endParaRPr lang="en-US" dirty="0"/>
          </a:p>
        </p:txBody>
      </p:sp>
      <p:sp>
        <p:nvSpPr>
          <p:cNvPr id="8" name="Text Box 14"/>
          <p:cNvSpPr txBox="1">
            <a:spLocks noChangeArrowheads="1"/>
          </p:cNvSpPr>
          <p:nvPr/>
        </p:nvSpPr>
        <p:spPr bwMode="auto">
          <a:xfrm>
            <a:off x="3124200" y="0"/>
            <a:ext cx="5257800" cy="486287"/>
          </a:xfrm>
          <a:prstGeom prst="rect">
            <a:avLst/>
          </a:prstGeom>
          <a:noFill/>
          <a:ln w="9525">
            <a:noFill/>
            <a:miter lim="800000"/>
            <a:headEnd/>
            <a:tailEnd/>
          </a:ln>
        </p:spPr>
        <p:txBody>
          <a:bodyPr wrap="square">
            <a:spAutoFit/>
          </a:bodyPr>
          <a:lstStyle/>
          <a:p>
            <a:pPr algn="r">
              <a:lnSpc>
                <a:spcPct val="80000"/>
              </a:lnSpc>
              <a:spcBef>
                <a:spcPct val="50000"/>
              </a:spcBef>
            </a:pPr>
            <a:r>
              <a:rPr lang="en-US" sz="3200" b="1" i="1" u="sng" dirty="0" smtClean="0">
                <a:solidFill>
                  <a:srgbClr val="FF6600"/>
                </a:solidFill>
                <a:latin typeface="Arial" charset="0"/>
              </a:rPr>
              <a:t>Initial Feasibility </a:t>
            </a:r>
            <a:r>
              <a:rPr lang="en-US" sz="3200" b="1" i="1" u="sng" dirty="0">
                <a:solidFill>
                  <a:srgbClr val="FF6600"/>
                </a:solidFill>
                <a:latin typeface="Arial" charset="0"/>
              </a:rPr>
              <a:t>Phase</a:t>
            </a:r>
          </a:p>
        </p:txBody>
      </p:sp>
      <p:sp>
        <p:nvSpPr>
          <p:cNvPr id="11" name="Rectangle 2"/>
          <p:cNvSpPr>
            <a:spLocks noGrp="1" noChangeArrowheads="1"/>
          </p:cNvSpPr>
          <p:nvPr>
            <p:ph type="title"/>
          </p:nvPr>
        </p:nvSpPr>
        <p:spPr>
          <a:xfrm>
            <a:off x="0" y="381000"/>
            <a:ext cx="8458200" cy="569912"/>
          </a:xfrm>
        </p:spPr>
        <p:txBody>
          <a:bodyPr/>
          <a:lstStyle/>
          <a:p>
            <a:pPr eaLnBrk="1" hangingPunct="1"/>
            <a:r>
              <a:rPr lang="en-US" sz="4000" b="0" dirty="0" smtClean="0">
                <a:solidFill>
                  <a:schemeClr val="tx1"/>
                </a:solidFill>
              </a:rPr>
              <a:t>1. Identify Water Rights</a:t>
            </a:r>
            <a:r>
              <a:rPr lang="en-US" sz="2400" b="0" dirty="0" smtClean="0">
                <a:solidFill>
                  <a:schemeClr val="tx1"/>
                </a:solidFill>
              </a:rPr>
              <a:t> </a:t>
            </a:r>
            <a:r>
              <a:rPr lang="en-US" sz="2400" b="0" i="1" dirty="0" smtClean="0">
                <a:solidFill>
                  <a:schemeClr val="tx1"/>
                </a:solidFill>
              </a:rPr>
              <a:t>(continued)</a:t>
            </a:r>
          </a:p>
        </p:txBody>
      </p:sp>
      <p:pic>
        <p:nvPicPr>
          <p:cNvPr id="1026" name="Picture 2" descr="C:\Documents and Settings\Lin Fehlmann\My Documents\Lin Work\Water Rights Training - General\cliip art &amp; photos - water related\well.jpg"/>
          <p:cNvPicPr>
            <a:picLocks noChangeAspect="1" noChangeArrowheads="1"/>
          </p:cNvPicPr>
          <p:nvPr/>
        </p:nvPicPr>
        <p:blipFill>
          <a:blip r:embed="rId3" cstate="print"/>
          <a:srcRect/>
          <a:stretch>
            <a:fillRect/>
          </a:stretch>
        </p:blipFill>
        <p:spPr bwMode="auto">
          <a:xfrm>
            <a:off x="1600200" y="1371600"/>
            <a:ext cx="5029200" cy="266700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0" y="381000"/>
            <a:ext cx="8142287" cy="609600"/>
          </a:xfrm>
        </p:spPr>
        <p:txBody>
          <a:bodyPr>
            <a:noAutofit/>
          </a:bodyPr>
          <a:lstStyle/>
          <a:p>
            <a:pPr marL="517525" indent="-517525" eaLnBrk="1" hangingPunct="1"/>
            <a:r>
              <a:rPr lang="en-US" sz="4000" b="0" dirty="0" smtClean="0">
                <a:solidFill>
                  <a:srgbClr val="660033"/>
                </a:solidFill>
              </a:rPr>
              <a:t>2. ID Reserved Water Rights</a:t>
            </a:r>
          </a:p>
        </p:txBody>
      </p:sp>
      <p:sp>
        <p:nvSpPr>
          <p:cNvPr id="10" name="Date Placeholder 3"/>
          <p:cNvSpPr>
            <a:spLocks noGrp="1"/>
          </p:cNvSpPr>
          <p:nvPr>
            <p:ph type="dt" sz="half" idx="10"/>
          </p:nvPr>
        </p:nvSpPr>
        <p:spPr/>
        <p:txBody>
          <a:bodyPr/>
          <a:lstStyle/>
          <a:p>
            <a:pPr>
              <a:defRPr/>
            </a:pPr>
            <a:r>
              <a:rPr lang="en-US" smtClean="0"/>
              <a:t>10-26-16</a:t>
            </a:r>
            <a:endParaRPr lang="en-US" dirty="0"/>
          </a:p>
        </p:txBody>
      </p:sp>
      <p:sp>
        <p:nvSpPr>
          <p:cNvPr id="11" name="Slide Number Placeholder 4"/>
          <p:cNvSpPr>
            <a:spLocks noGrp="1"/>
          </p:cNvSpPr>
          <p:nvPr>
            <p:ph type="sldNum" sz="quarter" idx="12"/>
          </p:nvPr>
        </p:nvSpPr>
        <p:spPr/>
        <p:txBody>
          <a:bodyPr/>
          <a:lstStyle/>
          <a:p>
            <a:pPr>
              <a:defRPr/>
            </a:pPr>
            <a:fld id="{4A3D6CBF-3D64-4436-93DD-338E757592C4}" type="slidenum">
              <a:rPr lang="en-US"/>
              <a:pPr>
                <a:defRPr/>
              </a:pPr>
              <a:t>14</a:t>
            </a:fld>
            <a:endParaRPr lang="en-US" dirty="0"/>
          </a:p>
        </p:txBody>
      </p:sp>
      <p:sp>
        <p:nvSpPr>
          <p:cNvPr id="13318" name="Rectangle 4"/>
          <p:cNvSpPr>
            <a:spLocks noChangeArrowheads="1"/>
          </p:cNvSpPr>
          <p:nvPr/>
        </p:nvSpPr>
        <p:spPr bwMode="auto">
          <a:xfrm>
            <a:off x="5715000" y="1219200"/>
            <a:ext cx="1143000" cy="609600"/>
          </a:xfrm>
          <a:prstGeom prst="rect">
            <a:avLst/>
          </a:prstGeom>
          <a:noFill/>
          <a:ln w="9525">
            <a:noFill/>
            <a:miter lim="800000"/>
            <a:headEnd/>
            <a:tailEnd/>
          </a:ln>
        </p:spPr>
        <p:txBody>
          <a:bodyPr/>
          <a:lstStyle/>
          <a:p>
            <a:pPr marL="461963" indent="-461963">
              <a:lnSpc>
                <a:spcPct val="90000"/>
              </a:lnSpc>
              <a:spcBef>
                <a:spcPct val="20000"/>
              </a:spcBef>
              <a:buClr>
                <a:schemeClr val="tx1"/>
              </a:buClr>
              <a:buSzPct val="75000"/>
              <a:buFont typeface="Wingdings" pitchFamily="2" charset="2"/>
              <a:buNone/>
            </a:pPr>
            <a:r>
              <a:rPr lang="en-US" sz="2800" b="1" dirty="0">
                <a:solidFill>
                  <a:srgbClr val="292929"/>
                </a:solidFill>
                <a:latin typeface="Arial" charset="0"/>
              </a:rPr>
              <a:t>BLM</a:t>
            </a:r>
          </a:p>
        </p:txBody>
      </p:sp>
      <p:sp>
        <p:nvSpPr>
          <p:cNvPr id="13319" name="Rectangle 5"/>
          <p:cNvSpPr>
            <a:spLocks noChangeArrowheads="1"/>
          </p:cNvSpPr>
          <p:nvPr/>
        </p:nvSpPr>
        <p:spPr bwMode="auto">
          <a:xfrm>
            <a:off x="4267200" y="1600200"/>
            <a:ext cx="4724400" cy="461665"/>
          </a:xfrm>
          <a:prstGeom prst="rect">
            <a:avLst/>
          </a:prstGeom>
          <a:noFill/>
          <a:ln w="9525">
            <a:noFill/>
            <a:miter lim="800000"/>
            <a:headEnd/>
            <a:tailEnd/>
          </a:ln>
        </p:spPr>
        <p:txBody>
          <a:bodyPr wrap="square">
            <a:spAutoFit/>
          </a:bodyPr>
          <a:lstStyle/>
          <a:p>
            <a:pPr marL="457200" indent="-457200">
              <a:buFont typeface="Wingdings" pitchFamily="2" charset="2"/>
              <a:buChar char="Ø"/>
            </a:pPr>
            <a:r>
              <a:rPr lang="en-US" sz="2400" dirty="0" smtClean="0">
                <a:latin typeface="Arial" charset="0"/>
              </a:rPr>
              <a:t>Wild </a:t>
            </a:r>
            <a:r>
              <a:rPr lang="en-US" sz="2400" dirty="0">
                <a:latin typeface="Arial" charset="0"/>
              </a:rPr>
              <a:t>and Scenic Rivers</a:t>
            </a:r>
          </a:p>
        </p:txBody>
      </p:sp>
      <p:sp>
        <p:nvSpPr>
          <p:cNvPr id="13320" name="Rectangle 6"/>
          <p:cNvSpPr>
            <a:spLocks noChangeArrowheads="1"/>
          </p:cNvSpPr>
          <p:nvPr/>
        </p:nvSpPr>
        <p:spPr bwMode="auto">
          <a:xfrm>
            <a:off x="4191000" y="2514600"/>
            <a:ext cx="4648200" cy="1200329"/>
          </a:xfrm>
          <a:prstGeom prst="rect">
            <a:avLst/>
          </a:prstGeom>
          <a:noFill/>
          <a:ln w="9525">
            <a:noFill/>
            <a:miter lim="800000"/>
            <a:headEnd/>
            <a:tailEnd/>
          </a:ln>
        </p:spPr>
        <p:txBody>
          <a:bodyPr wrap="square">
            <a:spAutoFit/>
          </a:bodyPr>
          <a:lstStyle/>
          <a:p>
            <a:pPr marL="457200" indent="-457200">
              <a:buFont typeface="Wingdings" pitchFamily="2" charset="2"/>
              <a:buChar char="v"/>
            </a:pPr>
            <a:r>
              <a:rPr lang="en-US" sz="2400" dirty="0">
                <a:latin typeface="Arial" charset="0"/>
              </a:rPr>
              <a:t>Wilderness Act</a:t>
            </a:r>
          </a:p>
          <a:p>
            <a:pPr marL="457200" indent="-457200">
              <a:buFont typeface="Wingdings" pitchFamily="2" charset="2"/>
              <a:buChar char="v"/>
            </a:pPr>
            <a:r>
              <a:rPr lang="en-US" sz="2400" dirty="0" smtClean="0">
                <a:latin typeface="Arial" charset="0"/>
              </a:rPr>
              <a:t>National Monuments</a:t>
            </a:r>
            <a:endParaRPr lang="en-US" sz="2400" dirty="0">
              <a:latin typeface="Arial" charset="0"/>
            </a:endParaRPr>
          </a:p>
          <a:p>
            <a:pPr marL="457200" indent="-457200">
              <a:buFont typeface="Wingdings" pitchFamily="2" charset="2"/>
              <a:buChar char="v"/>
            </a:pPr>
            <a:r>
              <a:rPr lang="en-US" sz="2400" dirty="0">
                <a:latin typeface="Arial" charset="0"/>
              </a:rPr>
              <a:t>1897 Organic Act</a:t>
            </a:r>
          </a:p>
        </p:txBody>
      </p:sp>
      <p:sp>
        <p:nvSpPr>
          <p:cNvPr id="12" name="Text Box 14"/>
          <p:cNvSpPr txBox="1">
            <a:spLocks noChangeArrowheads="1"/>
          </p:cNvSpPr>
          <p:nvPr/>
        </p:nvSpPr>
        <p:spPr bwMode="auto">
          <a:xfrm>
            <a:off x="3124200" y="0"/>
            <a:ext cx="5257800" cy="486287"/>
          </a:xfrm>
          <a:prstGeom prst="rect">
            <a:avLst/>
          </a:prstGeom>
          <a:noFill/>
          <a:ln w="9525">
            <a:noFill/>
            <a:miter lim="800000"/>
            <a:headEnd/>
            <a:tailEnd/>
          </a:ln>
        </p:spPr>
        <p:txBody>
          <a:bodyPr wrap="square">
            <a:spAutoFit/>
          </a:bodyPr>
          <a:lstStyle/>
          <a:p>
            <a:pPr algn="r">
              <a:lnSpc>
                <a:spcPct val="80000"/>
              </a:lnSpc>
              <a:spcBef>
                <a:spcPct val="50000"/>
              </a:spcBef>
            </a:pPr>
            <a:r>
              <a:rPr lang="en-US" sz="3200" b="1" i="1" u="sng" dirty="0" smtClean="0">
                <a:solidFill>
                  <a:srgbClr val="FF6600"/>
                </a:solidFill>
                <a:latin typeface="Arial" charset="0"/>
              </a:rPr>
              <a:t>Initial Feasibility </a:t>
            </a:r>
            <a:r>
              <a:rPr lang="en-US" sz="3200" b="1" i="1" u="sng" dirty="0">
                <a:solidFill>
                  <a:srgbClr val="FF6600"/>
                </a:solidFill>
                <a:latin typeface="Arial" charset="0"/>
              </a:rPr>
              <a:t>Phase</a:t>
            </a:r>
          </a:p>
        </p:txBody>
      </p:sp>
      <p:sp>
        <p:nvSpPr>
          <p:cNvPr id="15" name="Rectangle 4"/>
          <p:cNvSpPr>
            <a:spLocks noChangeArrowheads="1"/>
          </p:cNvSpPr>
          <p:nvPr/>
        </p:nvSpPr>
        <p:spPr bwMode="auto">
          <a:xfrm>
            <a:off x="5715000" y="2057400"/>
            <a:ext cx="1143000" cy="457200"/>
          </a:xfrm>
          <a:prstGeom prst="rect">
            <a:avLst/>
          </a:prstGeom>
          <a:noFill/>
          <a:ln w="9525">
            <a:noFill/>
            <a:miter lim="800000"/>
            <a:headEnd/>
            <a:tailEnd/>
          </a:ln>
        </p:spPr>
        <p:txBody>
          <a:bodyPr/>
          <a:lstStyle/>
          <a:p>
            <a:pPr marL="461963" indent="-461963">
              <a:lnSpc>
                <a:spcPct val="90000"/>
              </a:lnSpc>
              <a:spcBef>
                <a:spcPct val="20000"/>
              </a:spcBef>
              <a:buClr>
                <a:schemeClr val="tx1"/>
              </a:buClr>
              <a:buSzPct val="75000"/>
              <a:buFont typeface="Wingdings" pitchFamily="2" charset="2"/>
              <a:buNone/>
            </a:pPr>
            <a:r>
              <a:rPr lang="en-US" sz="2800" b="1" dirty="0" smtClean="0">
                <a:solidFill>
                  <a:srgbClr val="292929"/>
                </a:solidFill>
                <a:latin typeface="Arial" charset="0"/>
              </a:rPr>
              <a:t>USFS</a:t>
            </a:r>
            <a:endParaRPr lang="en-US" sz="2800" b="1" dirty="0">
              <a:solidFill>
                <a:srgbClr val="292929"/>
              </a:solidFill>
              <a:latin typeface="Arial" charset="0"/>
            </a:endParaRPr>
          </a:p>
        </p:txBody>
      </p:sp>
      <p:pic>
        <p:nvPicPr>
          <p:cNvPr id="16" name="Picture 2" descr="C:\Users\r20smith\Downloads\beaver creek (5 of 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4048761" cy="467164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410200" y="3657600"/>
            <a:ext cx="1752600" cy="523220"/>
          </a:xfrm>
          <a:prstGeom prst="rect">
            <a:avLst/>
          </a:prstGeom>
          <a:noFill/>
        </p:spPr>
        <p:txBody>
          <a:bodyPr wrap="square" rtlCol="0">
            <a:spAutoFit/>
          </a:bodyPr>
          <a:lstStyle/>
          <a:p>
            <a:pPr algn="ctr"/>
            <a:r>
              <a:rPr lang="en-US" sz="2800" b="1" dirty="0" smtClean="0">
                <a:solidFill>
                  <a:srgbClr val="000000"/>
                </a:solidFill>
                <a:latin typeface="Arial" pitchFamily="34" charset="0"/>
                <a:cs typeface="Arial" pitchFamily="34" charset="0"/>
              </a:rPr>
              <a:t>FWS</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4343400" y="4114800"/>
            <a:ext cx="4114800" cy="461665"/>
          </a:xfrm>
          <a:prstGeom prst="rect">
            <a:avLst/>
          </a:prstGeom>
          <a:noFill/>
        </p:spPr>
        <p:txBody>
          <a:bodyPr wrap="square" rtlCol="0">
            <a:spAutoFit/>
          </a:bodyPr>
          <a:lstStyle/>
          <a:p>
            <a:pPr>
              <a:buFont typeface="Wingdings" pitchFamily="2" charset="2"/>
              <a:buChar char="q"/>
            </a:pPr>
            <a:r>
              <a:rPr lang="en-US" sz="2400" dirty="0" smtClean="0">
                <a:latin typeface="Arial" pitchFamily="34" charset="0"/>
                <a:cs typeface="Arial" pitchFamily="34" charset="0"/>
              </a:rPr>
              <a:t>National Wildlife Refuges</a:t>
            </a:r>
            <a:endParaRPr lang="en-US" sz="2400" dirty="0">
              <a:latin typeface="Arial" pitchFamily="34" charset="0"/>
              <a:cs typeface="Arial" pitchFamily="34" charset="0"/>
            </a:endParaRPr>
          </a:p>
        </p:txBody>
      </p:sp>
      <p:sp>
        <p:nvSpPr>
          <p:cNvPr id="19" name="TextBox 18"/>
          <p:cNvSpPr txBox="1"/>
          <p:nvPr/>
        </p:nvSpPr>
        <p:spPr>
          <a:xfrm>
            <a:off x="5867400" y="4572000"/>
            <a:ext cx="990600" cy="523220"/>
          </a:xfrm>
          <a:prstGeom prst="rect">
            <a:avLst/>
          </a:prstGeom>
          <a:noFill/>
        </p:spPr>
        <p:txBody>
          <a:bodyPr wrap="square" rtlCol="0">
            <a:spAutoFit/>
          </a:bodyPr>
          <a:lstStyle/>
          <a:p>
            <a:r>
              <a:rPr lang="en-US" sz="2800" b="1" dirty="0" smtClean="0">
                <a:solidFill>
                  <a:srgbClr val="000000"/>
                </a:solidFill>
                <a:latin typeface="Arial" pitchFamily="34" charset="0"/>
                <a:cs typeface="Arial" pitchFamily="34" charset="0"/>
              </a:rPr>
              <a:t>NPS</a:t>
            </a:r>
            <a:endParaRPr lang="en-US" sz="2800" b="1" dirty="0">
              <a:solidFill>
                <a:srgbClr val="000000"/>
              </a:solidFill>
              <a:latin typeface="Arial" pitchFamily="34" charset="0"/>
              <a:cs typeface="Arial" pitchFamily="34" charset="0"/>
            </a:endParaRPr>
          </a:p>
        </p:txBody>
      </p:sp>
      <p:sp>
        <p:nvSpPr>
          <p:cNvPr id="21" name="TextBox 20"/>
          <p:cNvSpPr txBox="1"/>
          <p:nvPr/>
        </p:nvSpPr>
        <p:spPr>
          <a:xfrm>
            <a:off x="4419600" y="5105400"/>
            <a:ext cx="3810000" cy="1200329"/>
          </a:xfrm>
          <a:prstGeom prst="rect">
            <a:avLst/>
          </a:prstGeom>
          <a:noFill/>
        </p:spPr>
        <p:txBody>
          <a:bodyPr wrap="square" rtlCol="0">
            <a:spAutoFit/>
          </a:bodyPr>
          <a:lstStyle/>
          <a:p>
            <a:pPr>
              <a:buFont typeface="Courier New" pitchFamily="49" charset="0"/>
              <a:buChar char="o"/>
            </a:pPr>
            <a:r>
              <a:rPr lang="en-US" sz="2400" dirty="0" smtClean="0">
                <a:solidFill>
                  <a:schemeClr val="accent2"/>
                </a:solidFill>
                <a:latin typeface="Arial" pitchFamily="34" charset="0"/>
                <a:cs typeface="Arial" pitchFamily="34" charset="0"/>
              </a:rPr>
              <a:t>National Parks/Preserves</a:t>
            </a:r>
          </a:p>
          <a:p>
            <a:pPr>
              <a:buFont typeface="Courier New" pitchFamily="49" charset="0"/>
              <a:buChar char="o"/>
            </a:pPr>
            <a:r>
              <a:rPr lang="en-US" sz="2400" dirty="0" smtClean="0">
                <a:solidFill>
                  <a:schemeClr val="accent2"/>
                </a:solidFill>
                <a:latin typeface="Arial" pitchFamily="34" charset="0"/>
                <a:cs typeface="Arial" pitchFamily="34" charset="0"/>
              </a:rPr>
              <a:t>National Monuments</a:t>
            </a:r>
          </a:p>
          <a:p>
            <a:pPr>
              <a:buFont typeface="Courier New" pitchFamily="49" charset="0"/>
              <a:buChar char="o"/>
            </a:pPr>
            <a:r>
              <a:rPr lang="en-US" sz="2400" dirty="0" smtClean="0">
                <a:solidFill>
                  <a:schemeClr val="accent2"/>
                </a:solidFill>
                <a:latin typeface="Arial" pitchFamily="34" charset="0"/>
                <a:cs typeface="Arial" pitchFamily="34" charset="0"/>
              </a:rPr>
              <a:t>Wild &amp; Scenic Rivers</a:t>
            </a:r>
            <a:endParaRPr lang="en-US" sz="2400" dirty="0">
              <a:solidFill>
                <a:schemeClr val="accent2"/>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idx="1"/>
          </p:nvPr>
        </p:nvSpPr>
        <p:spPr>
          <a:xfrm>
            <a:off x="179388" y="1447800"/>
            <a:ext cx="8964612" cy="4903788"/>
          </a:xfrm>
        </p:spPr>
        <p:txBody>
          <a:bodyPr/>
          <a:lstStyle/>
          <a:p>
            <a:pPr eaLnBrk="1" hangingPunct="1">
              <a:spcAft>
                <a:spcPct val="50000"/>
              </a:spcAft>
              <a:buNone/>
            </a:pPr>
            <a:endParaRPr lang="en-US" sz="2800" dirty="0" smtClean="0">
              <a:solidFill>
                <a:srgbClr val="993300"/>
              </a:solidFill>
            </a:endParaRPr>
          </a:p>
          <a:p>
            <a:pPr eaLnBrk="1" hangingPunct="1">
              <a:spcAft>
                <a:spcPct val="50000"/>
              </a:spcAft>
              <a:buFont typeface="Wingdings" pitchFamily="2" charset="2"/>
              <a:buChar char="Ø"/>
            </a:pPr>
            <a:r>
              <a:rPr lang="en-US" sz="2800" dirty="0" smtClean="0">
                <a:solidFill>
                  <a:srgbClr val="993300"/>
                </a:solidFill>
              </a:rPr>
              <a:t>ANILCA:  Grants authorization to acquire land</a:t>
            </a:r>
          </a:p>
          <a:p>
            <a:pPr eaLnBrk="1" hangingPunct="1">
              <a:spcAft>
                <a:spcPct val="50000"/>
              </a:spcAft>
              <a:buFont typeface="Wingdings" pitchFamily="2" charset="2"/>
              <a:buChar char="Ø"/>
            </a:pPr>
            <a:r>
              <a:rPr lang="en-US" sz="2800" dirty="0" smtClean="0">
                <a:solidFill>
                  <a:srgbClr val="00B050"/>
                </a:solidFill>
              </a:rPr>
              <a:t>May transfer between federal agencies</a:t>
            </a:r>
          </a:p>
          <a:p>
            <a:pPr eaLnBrk="1" hangingPunct="1">
              <a:spcAft>
                <a:spcPct val="50000"/>
              </a:spcAft>
              <a:buFont typeface="Wingdings" pitchFamily="2" charset="2"/>
              <a:buChar char="Ø"/>
            </a:pPr>
            <a:r>
              <a:rPr lang="en-US" sz="2800" dirty="0" smtClean="0">
                <a:solidFill>
                  <a:srgbClr val="FF0000"/>
                </a:solidFill>
              </a:rPr>
              <a:t>Cannot transfer to non-federal owners</a:t>
            </a:r>
          </a:p>
          <a:p>
            <a:pPr eaLnBrk="1" hangingPunct="1">
              <a:spcAft>
                <a:spcPct val="50000"/>
              </a:spcAft>
              <a:buFont typeface="Wingdings" pitchFamily="2" charset="2"/>
              <a:buChar char="Ø"/>
            </a:pPr>
            <a:r>
              <a:rPr lang="en-US" sz="2800" dirty="0" smtClean="0"/>
              <a:t>No longer in effect if land transferred to private owners</a:t>
            </a:r>
            <a:r>
              <a:rPr lang="en-US" sz="2800" i="1" dirty="0" smtClean="0"/>
              <a:t> – Advise DNR of change</a:t>
            </a:r>
          </a:p>
        </p:txBody>
      </p:sp>
      <p:sp>
        <p:nvSpPr>
          <p:cNvPr id="5" name="Date Placeholder 3"/>
          <p:cNvSpPr>
            <a:spLocks noGrp="1"/>
          </p:cNvSpPr>
          <p:nvPr>
            <p:ph type="dt" sz="half" idx="10"/>
          </p:nvPr>
        </p:nvSpPr>
        <p:spPr/>
        <p:txBody>
          <a:bodyPr/>
          <a:lstStyle/>
          <a:p>
            <a:pPr>
              <a:defRPr/>
            </a:pPr>
            <a:r>
              <a:rPr lang="en-US" dirty="0" smtClean="0"/>
              <a:t>10-26-16</a:t>
            </a:r>
            <a:endParaRPr lang="en-US" dirty="0"/>
          </a:p>
        </p:txBody>
      </p:sp>
      <p:sp>
        <p:nvSpPr>
          <p:cNvPr id="6" name="Slide Number Placeholder 4"/>
          <p:cNvSpPr>
            <a:spLocks noGrp="1"/>
          </p:cNvSpPr>
          <p:nvPr>
            <p:ph type="sldNum" sz="quarter" idx="12"/>
          </p:nvPr>
        </p:nvSpPr>
        <p:spPr/>
        <p:txBody>
          <a:bodyPr/>
          <a:lstStyle/>
          <a:p>
            <a:pPr>
              <a:defRPr/>
            </a:pPr>
            <a:fld id="{6910F724-15EF-499B-A572-805B4FFD78F4}" type="slidenum">
              <a:rPr lang="en-US" smtClean="0"/>
              <a:pPr>
                <a:defRPr/>
              </a:pPr>
              <a:t>15</a:t>
            </a:fld>
            <a:endParaRPr lang="en-US" dirty="0"/>
          </a:p>
        </p:txBody>
      </p:sp>
      <p:sp>
        <p:nvSpPr>
          <p:cNvPr id="8" name="Text Box 14"/>
          <p:cNvSpPr txBox="1">
            <a:spLocks noChangeArrowheads="1"/>
          </p:cNvSpPr>
          <p:nvPr/>
        </p:nvSpPr>
        <p:spPr bwMode="auto">
          <a:xfrm>
            <a:off x="3124200" y="0"/>
            <a:ext cx="5257800" cy="486287"/>
          </a:xfrm>
          <a:prstGeom prst="rect">
            <a:avLst/>
          </a:prstGeom>
          <a:noFill/>
          <a:ln w="9525">
            <a:noFill/>
            <a:miter lim="800000"/>
            <a:headEnd/>
            <a:tailEnd/>
          </a:ln>
        </p:spPr>
        <p:txBody>
          <a:bodyPr wrap="square">
            <a:spAutoFit/>
          </a:bodyPr>
          <a:lstStyle/>
          <a:p>
            <a:pPr algn="r">
              <a:lnSpc>
                <a:spcPct val="80000"/>
              </a:lnSpc>
              <a:spcBef>
                <a:spcPct val="50000"/>
              </a:spcBef>
            </a:pPr>
            <a:r>
              <a:rPr lang="en-US" sz="3200" b="1" i="1" u="sng" dirty="0" smtClean="0">
                <a:solidFill>
                  <a:srgbClr val="FF6600"/>
                </a:solidFill>
                <a:latin typeface="Arial" charset="0"/>
              </a:rPr>
              <a:t>Initial Feasibility </a:t>
            </a:r>
            <a:r>
              <a:rPr lang="en-US" sz="3200" b="1" i="1" u="sng" dirty="0">
                <a:solidFill>
                  <a:srgbClr val="FF6600"/>
                </a:solidFill>
                <a:latin typeface="Arial" charset="0"/>
              </a:rPr>
              <a:t>Phase</a:t>
            </a:r>
          </a:p>
        </p:txBody>
      </p:sp>
      <p:sp>
        <p:nvSpPr>
          <p:cNvPr id="9" name="Rectangle 2"/>
          <p:cNvSpPr>
            <a:spLocks noGrp="1" noChangeArrowheads="1"/>
          </p:cNvSpPr>
          <p:nvPr>
            <p:ph type="title"/>
          </p:nvPr>
        </p:nvSpPr>
        <p:spPr>
          <a:xfrm>
            <a:off x="0" y="381000"/>
            <a:ext cx="9144000" cy="609600"/>
          </a:xfrm>
        </p:spPr>
        <p:txBody>
          <a:bodyPr>
            <a:normAutofit fontScale="90000"/>
          </a:bodyPr>
          <a:lstStyle/>
          <a:p>
            <a:pPr marL="517525" indent="-517525" eaLnBrk="1" hangingPunct="1"/>
            <a:r>
              <a:rPr lang="en-US" sz="4400" b="0" dirty="0" smtClean="0">
                <a:solidFill>
                  <a:srgbClr val="660033"/>
                </a:solidFill>
              </a:rPr>
              <a:t>2. ID Reserved Water Rights</a:t>
            </a:r>
            <a:r>
              <a:rPr lang="en-US" sz="2700" b="0" i="1" dirty="0" smtClean="0">
                <a:solidFill>
                  <a:srgbClr val="660033"/>
                </a:solidFill>
              </a:rPr>
              <a:t> (continued)</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0" y="381000"/>
            <a:ext cx="9144000" cy="609600"/>
          </a:xfrm>
        </p:spPr>
        <p:txBody>
          <a:bodyPr/>
          <a:lstStyle/>
          <a:p>
            <a:pPr eaLnBrk="1" hangingPunct="1"/>
            <a:r>
              <a:rPr lang="en-US" sz="4000" b="0" dirty="0" smtClean="0">
                <a:solidFill>
                  <a:srgbClr val="0099FF"/>
                </a:solidFill>
              </a:rPr>
              <a:t>3. ID Ownership/Encumbrances</a:t>
            </a:r>
          </a:p>
        </p:txBody>
      </p:sp>
      <p:sp>
        <p:nvSpPr>
          <p:cNvPr id="23561" name="Rectangle 9"/>
          <p:cNvSpPr>
            <a:spLocks noGrp="1" noChangeArrowheads="1"/>
          </p:cNvSpPr>
          <p:nvPr>
            <p:ph idx="1"/>
          </p:nvPr>
        </p:nvSpPr>
        <p:spPr>
          <a:xfrm>
            <a:off x="179388" y="1524000"/>
            <a:ext cx="8964612" cy="4800600"/>
          </a:xfrm>
          <a:noFill/>
        </p:spPr>
        <p:txBody>
          <a:bodyPr>
            <a:normAutofit/>
          </a:bodyPr>
          <a:lstStyle/>
          <a:p>
            <a:pPr marL="347663" indent="-347663" eaLnBrk="1" hangingPunct="1">
              <a:lnSpc>
                <a:spcPct val="90000"/>
              </a:lnSpc>
              <a:spcBef>
                <a:spcPct val="5000"/>
              </a:spcBef>
              <a:spcAft>
                <a:spcPts val="1200"/>
              </a:spcAft>
            </a:pPr>
            <a:r>
              <a:rPr lang="en-US" sz="2800" dirty="0" smtClean="0">
                <a:solidFill>
                  <a:srgbClr val="993300"/>
                </a:solidFill>
              </a:rPr>
              <a:t>Is water right in name of </a:t>
            </a:r>
            <a:br>
              <a:rPr lang="en-US" sz="2800" dirty="0" smtClean="0">
                <a:solidFill>
                  <a:srgbClr val="993300"/>
                </a:solidFill>
              </a:rPr>
            </a:br>
            <a:r>
              <a:rPr lang="en-US" sz="2800" dirty="0" smtClean="0">
                <a:solidFill>
                  <a:srgbClr val="993300"/>
                </a:solidFill>
              </a:rPr>
              <a:t>proponent/seller/donor?</a:t>
            </a:r>
          </a:p>
          <a:p>
            <a:pPr marL="347663" indent="-347663" eaLnBrk="1" hangingPunct="1">
              <a:lnSpc>
                <a:spcPct val="90000"/>
              </a:lnSpc>
              <a:spcBef>
                <a:spcPct val="5000"/>
              </a:spcBef>
              <a:spcAft>
                <a:spcPts val="1200"/>
              </a:spcAft>
            </a:pPr>
            <a:endParaRPr lang="en-US" sz="2800" dirty="0" smtClean="0">
              <a:solidFill>
                <a:srgbClr val="993300"/>
              </a:solidFill>
            </a:endParaRPr>
          </a:p>
          <a:p>
            <a:pPr marL="339725" lvl="1" indent="-339725">
              <a:lnSpc>
                <a:spcPct val="90000"/>
              </a:lnSpc>
              <a:spcBef>
                <a:spcPct val="5000"/>
              </a:spcBef>
              <a:spcAft>
                <a:spcPts val="1200"/>
              </a:spcAft>
              <a:buFont typeface="Arial" pitchFamily="34" charset="0"/>
              <a:buChar char="•"/>
            </a:pPr>
            <a:r>
              <a:rPr lang="en-US" sz="2600" dirty="0" smtClean="0"/>
              <a:t>What do deed records &amp; </a:t>
            </a:r>
            <a:br>
              <a:rPr lang="en-US" sz="2600" dirty="0" smtClean="0"/>
            </a:br>
            <a:r>
              <a:rPr lang="en-US" sz="2600" dirty="0" smtClean="0"/>
              <a:t>preliminary title report show?</a:t>
            </a:r>
          </a:p>
          <a:p>
            <a:pPr marL="339725" lvl="1" indent="-339725">
              <a:lnSpc>
                <a:spcPct val="90000"/>
              </a:lnSpc>
              <a:spcBef>
                <a:spcPct val="5000"/>
              </a:spcBef>
              <a:spcAft>
                <a:spcPts val="1200"/>
              </a:spcAft>
              <a:buFont typeface="Arial" pitchFamily="34" charset="0"/>
              <a:buChar char="•"/>
            </a:pPr>
            <a:endParaRPr lang="en-US" sz="2600" dirty="0" smtClean="0"/>
          </a:p>
          <a:p>
            <a:pPr marL="347663" indent="-347663" eaLnBrk="1" hangingPunct="1">
              <a:lnSpc>
                <a:spcPct val="90000"/>
              </a:lnSpc>
              <a:spcBef>
                <a:spcPct val="5000"/>
              </a:spcBef>
              <a:spcAft>
                <a:spcPts val="1200"/>
              </a:spcAft>
            </a:pPr>
            <a:r>
              <a:rPr lang="en-US" sz="2800" dirty="0" smtClean="0">
                <a:solidFill>
                  <a:srgbClr val="993300"/>
                </a:solidFill>
              </a:rPr>
              <a:t>Any land use restrictions?</a:t>
            </a:r>
          </a:p>
          <a:p>
            <a:pPr marL="115888" lvl="1" indent="-115888">
              <a:lnSpc>
                <a:spcPct val="90000"/>
              </a:lnSpc>
              <a:spcBef>
                <a:spcPct val="5000"/>
              </a:spcBef>
              <a:spcAft>
                <a:spcPts val="1200"/>
              </a:spcAft>
              <a:buNone/>
            </a:pPr>
            <a:r>
              <a:rPr lang="en-US" sz="2400" b="1" dirty="0" smtClean="0">
                <a:solidFill>
                  <a:srgbClr val="000000"/>
                </a:solidFill>
              </a:rPr>
              <a:t>NOTE:</a:t>
            </a:r>
            <a:br>
              <a:rPr lang="en-US" sz="2400" b="1" dirty="0" smtClean="0">
                <a:solidFill>
                  <a:srgbClr val="000000"/>
                </a:solidFill>
              </a:rPr>
            </a:br>
            <a:r>
              <a:rPr lang="en-US" sz="2400" i="1" dirty="0" smtClean="0">
                <a:solidFill>
                  <a:srgbClr val="000000"/>
                </a:solidFill>
              </a:rPr>
              <a:t>See current BLM right-of-way (ROW) </a:t>
            </a:r>
            <a:br>
              <a:rPr lang="en-US" sz="2400" i="1" dirty="0" smtClean="0">
                <a:solidFill>
                  <a:srgbClr val="000000"/>
                </a:solidFill>
              </a:rPr>
            </a:br>
            <a:r>
              <a:rPr lang="en-US" sz="2400" i="1" dirty="0" smtClean="0">
                <a:solidFill>
                  <a:srgbClr val="000000"/>
                </a:solidFill>
              </a:rPr>
              <a:t>regulations regarding land disposal &amp; ROWs.</a:t>
            </a:r>
          </a:p>
        </p:txBody>
      </p:sp>
      <p:sp>
        <p:nvSpPr>
          <p:cNvPr id="6" name="Date Placeholder 3"/>
          <p:cNvSpPr>
            <a:spLocks noGrp="1"/>
          </p:cNvSpPr>
          <p:nvPr>
            <p:ph type="dt" sz="half" idx="10"/>
          </p:nvPr>
        </p:nvSpPr>
        <p:spPr/>
        <p:txBody>
          <a:bodyPr/>
          <a:lstStyle/>
          <a:p>
            <a:pPr>
              <a:defRPr/>
            </a:pPr>
            <a:r>
              <a:rPr lang="en-US" smtClean="0"/>
              <a:t>10-26-16</a:t>
            </a:r>
            <a:endParaRPr lang="en-US" dirty="0"/>
          </a:p>
        </p:txBody>
      </p:sp>
      <p:sp>
        <p:nvSpPr>
          <p:cNvPr id="7" name="Slide Number Placeholder 4"/>
          <p:cNvSpPr>
            <a:spLocks noGrp="1"/>
          </p:cNvSpPr>
          <p:nvPr>
            <p:ph type="sldNum" sz="quarter" idx="12"/>
          </p:nvPr>
        </p:nvSpPr>
        <p:spPr/>
        <p:txBody>
          <a:bodyPr/>
          <a:lstStyle/>
          <a:p>
            <a:pPr>
              <a:defRPr/>
            </a:pPr>
            <a:fld id="{D5263CFA-D922-4AC9-8229-952CC3B3E11B}" type="slidenum">
              <a:rPr lang="en-US"/>
              <a:pPr>
                <a:defRPr/>
              </a:pPr>
              <a:t>16</a:t>
            </a:fld>
            <a:endParaRPr lang="en-US" dirty="0"/>
          </a:p>
        </p:txBody>
      </p:sp>
      <p:pic>
        <p:nvPicPr>
          <p:cNvPr id="15366" name="Picture 5" descr="BD00028_"/>
          <p:cNvPicPr>
            <a:picLocks noChangeAspect="1" noChangeArrowheads="1"/>
          </p:cNvPicPr>
          <p:nvPr/>
        </p:nvPicPr>
        <p:blipFill>
          <a:blip r:embed="rId3" cstate="print"/>
          <a:srcRect/>
          <a:stretch>
            <a:fillRect/>
          </a:stretch>
        </p:blipFill>
        <p:spPr bwMode="auto">
          <a:xfrm>
            <a:off x="5562600" y="1676400"/>
            <a:ext cx="1981200" cy="2133600"/>
          </a:xfrm>
          <a:prstGeom prst="rect">
            <a:avLst/>
          </a:prstGeom>
          <a:noFill/>
          <a:ln w="9525">
            <a:noFill/>
            <a:miter lim="800000"/>
            <a:headEnd/>
            <a:tailEnd/>
          </a:ln>
        </p:spPr>
      </p:pic>
      <p:sp>
        <p:nvSpPr>
          <p:cNvPr id="9" name="Text Box 14"/>
          <p:cNvSpPr txBox="1">
            <a:spLocks noChangeArrowheads="1"/>
          </p:cNvSpPr>
          <p:nvPr/>
        </p:nvSpPr>
        <p:spPr bwMode="auto">
          <a:xfrm>
            <a:off x="3124200" y="0"/>
            <a:ext cx="5257800" cy="486287"/>
          </a:xfrm>
          <a:prstGeom prst="rect">
            <a:avLst/>
          </a:prstGeom>
          <a:noFill/>
          <a:ln w="9525">
            <a:noFill/>
            <a:miter lim="800000"/>
            <a:headEnd/>
            <a:tailEnd/>
          </a:ln>
        </p:spPr>
        <p:txBody>
          <a:bodyPr wrap="square">
            <a:spAutoFit/>
          </a:bodyPr>
          <a:lstStyle/>
          <a:p>
            <a:pPr algn="r">
              <a:lnSpc>
                <a:spcPct val="80000"/>
              </a:lnSpc>
              <a:spcBef>
                <a:spcPct val="50000"/>
              </a:spcBef>
            </a:pPr>
            <a:r>
              <a:rPr lang="en-US" sz="3200" b="1" i="1" u="sng" dirty="0" smtClean="0">
                <a:solidFill>
                  <a:srgbClr val="FF6600"/>
                </a:solidFill>
                <a:latin typeface="Arial" charset="0"/>
              </a:rPr>
              <a:t>Initial Feasibility </a:t>
            </a:r>
            <a:r>
              <a:rPr lang="en-US" sz="3200" b="1" i="1" u="sng" dirty="0">
                <a:solidFill>
                  <a:srgbClr val="FF6600"/>
                </a:solidFill>
                <a:latin typeface="Arial" charset="0"/>
              </a:rPr>
              <a:t>Phase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23561">
                                            <p:txEl>
                                              <p:pRg st="0" end="0"/>
                                            </p:txEl>
                                          </p:spTgt>
                                        </p:tgtEl>
                                        <p:attrNameLst>
                                          <p:attrName>style.visibility</p:attrName>
                                        </p:attrNameLst>
                                      </p:cBhvr>
                                      <p:to>
                                        <p:strVal val="visible"/>
                                      </p:to>
                                    </p:set>
                                    <p:animEffect transition="in" filter="dissolve">
                                      <p:cBhvr>
                                        <p:cTn id="7" dur="500"/>
                                        <p:tgtEl>
                                          <p:spTgt spid="23561">
                                            <p:txEl>
                                              <p:pRg st="0" end="0"/>
                                            </p:txEl>
                                          </p:spTgt>
                                        </p:tgtEl>
                                      </p:cBhvr>
                                    </p:animEffect>
                                  </p:childTnLst>
                                </p:cTn>
                              </p:par>
                              <p:par>
                                <p:cTn id="8" presetID="9" presetClass="entr" presetSubtype="0" fill="hold" nodeType="withEffect">
                                  <p:stCondLst>
                                    <p:cond delay="500"/>
                                  </p:stCondLst>
                                  <p:childTnLst>
                                    <p:set>
                                      <p:cBhvr>
                                        <p:cTn id="9" dur="1" fill="hold">
                                          <p:stCondLst>
                                            <p:cond delay="0"/>
                                          </p:stCondLst>
                                        </p:cTn>
                                        <p:tgtEl>
                                          <p:spTgt spid="23561">
                                            <p:txEl>
                                              <p:pRg st="2" end="2"/>
                                            </p:txEl>
                                          </p:spTgt>
                                        </p:tgtEl>
                                        <p:attrNameLst>
                                          <p:attrName>style.visibility</p:attrName>
                                        </p:attrNameLst>
                                      </p:cBhvr>
                                      <p:to>
                                        <p:strVal val="visible"/>
                                      </p:to>
                                    </p:set>
                                    <p:animEffect transition="in" filter="dissolve">
                                      <p:cBhvr>
                                        <p:cTn id="10" dur="500"/>
                                        <p:tgtEl>
                                          <p:spTgt spid="23561">
                                            <p:txEl>
                                              <p:pRg st="2" end="2"/>
                                            </p:txEl>
                                          </p:spTgt>
                                        </p:tgtEl>
                                      </p:cBhvr>
                                    </p:animEffect>
                                  </p:childTnLst>
                                </p:cTn>
                              </p:par>
                              <p:par>
                                <p:cTn id="11" presetID="9" presetClass="entr" presetSubtype="0" fill="hold" nodeType="withEffect">
                                  <p:stCondLst>
                                    <p:cond delay="500"/>
                                  </p:stCondLst>
                                  <p:childTnLst>
                                    <p:set>
                                      <p:cBhvr>
                                        <p:cTn id="12" dur="1" fill="hold">
                                          <p:stCondLst>
                                            <p:cond delay="0"/>
                                          </p:stCondLst>
                                        </p:cTn>
                                        <p:tgtEl>
                                          <p:spTgt spid="23561">
                                            <p:txEl>
                                              <p:pRg st="4" end="4"/>
                                            </p:txEl>
                                          </p:spTgt>
                                        </p:tgtEl>
                                        <p:attrNameLst>
                                          <p:attrName>style.visibility</p:attrName>
                                        </p:attrNameLst>
                                      </p:cBhvr>
                                      <p:to>
                                        <p:strVal val="visible"/>
                                      </p:to>
                                    </p:set>
                                    <p:animEffect transition="in" filter="dissolve">
                                      <p:cBhvr>
                                        <p:cTn id="13" dur="500"/>
                                        <p:tgtEl>
                                          <p:spTgt spid="23561">
                                            <p:txEl>
                                              <p:pRg st="4" end="4"/>
                                            </p:txEl>
                                          </p:spTgt>
                                        </p:tgtEl>
                                      </p:cBhvr>
                                    </p:animEffect>
                                  </p:childTnLst>
                                </p:cTn>
                              </p:par>
                              <p:par>
                                <p:cTn id="14" presetID="9" presetClass="entr" presetSubtype="0" fill="hold" nodeType="withEffect">
                                  <p:stCondLst>
                                    <p:cond delay="500"/>
                                  </p:stCondLst>
                                  <p:childTnLst>
                                    <p:set>
                                      <p:cBhvr>
                                        <p:cTn id="15" dur="1" fill="hold">
                                          <p:stCondLst>
                                            <p:cond delay="0"/>
                                          </p:stCondLst>
                                        </p:cTn>
                                        <p:tgtEl>
                                          <p:spTgt spid="23561">
                                            <p:txEl>
                                              <p:pRg st="5" end="5"/>
                                            </p:txEl>
                                          </p:spTgt>
                                        </p:tgtEl>
                                        <p:attrNameLst>
                                          <p:attrName>style.visibility</p:attrName>
                                        </p:attrNameLst>
                                      </p:cBhvr>
                                      <p:to>
                                        <p:strVal val="visible"/>
                                      </p:to>
                                    </p:set>
                                    <p:animEffect transition="in" filter="dissolve">
                                      <p:cBhvr>
                                        <p:cTn id="16" dur="500"/>
                                        <p:tgtEl>
                                          <p:spTgt spid="235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0" y="381000"/>
            <a:ext cx="9144000" cy="609600"/>
          </a:xfrm>
        </p:spPr>
        <p:txBody>
          <a:bodyPr>
            <a:noAutofit/>
          </a:bodyPr>
          <a:lstStyle/>
          <a:p>
            <a:pPr marL="742950" indent="-742950" eaLnBrk="1" hangingPunct="1">
              <a:tabLst>
                <a:tab pos="68263" algn="l"/>
              </a:tabLst>
            </a:pPr>
            <a:r>
              <a:rPr lang="en-US" sz="4000" dirty="0" smtClean="0">
                <a:solidFill>
                  <a:srgbClr val="0099FF"/>
                </a:solidFill>
              </a:rPr>
              <a:t>3. ID</a:t>
            </a:r>
            <a:r>
              <a:rPr lang="en-US" sz="4000" b="0" dirty="0" smtClean="0">
                <a:solidFill>
                  <a:srgbClr val="0099FF"/>
                </a:solidFill>
              </a:rPr>
              <a:t> Ownership/Encumbrances </a:t>
            </a:r>
            <a:r>
              <a:rPr lang="en-US" b="0" i="1" dirty="0" smtClean="0">
                <a:solidFill>
                  <a:srgbClr val="0099FF"/>
                </a:solidFill>
              </a:rPr>
              <a:t>(continued</a:t>
            </a:r>
            <a:r>
              <a:rPr lang="en-US" sz="2000" b="0" dirty="0" smtClean="0">
                <a:solidFill>
                  <a:srgbClr val="0099FF"/>
                </a:solidFill>
              </a:rPr>
              <a:t>)</a:t>
            </a:r>
          </a:p>
        </p:txBody>
      </p:sp>
      <p:sp>
        <p:nvSpPr>
          <p:cNvPr id="16389" name="Rectangle 3"/>
          <p:cNvSpPr>
            <a:spLocks noGrp="1" noChangeArrowheads="1"/>
          </p:cNvSpPr>
          <p:nvPr>
            <p:ph idx="1"/>
          </p:nvPr>
        </p:nvSpPr>
        <p:spPr>
          <a:xfrm>
            <a:off x="152400" y="1219200"/>
            <a:ext cx="8839200" cy="5181600"/>
          </a:xfrm>
        </p:spPr>
        <p:txBody>
          <a:bodyPr>
            <a:normAutofit/>
          </a:bodyPr>
          <a:lstStyle/>
          <a:p>
            <a:pPr eaLnBrk="1" hangingPunct="1">
              <a:lnSpc>
                <a:spcPct val="90000"/>
              </a:lnSpc>
              <a:spcBef>
                <a:spcPct val="5000"/>
              </a:spcBef>
            </a:pPr>
            <a:r>
              <a:rPr lang="en-US" sz="2800" dirty="0" smtClean="0">
                <a:solidFill>
                  <a:srgbClr val="A50021"/>
                </a:solidFill>
              </a:rPr>
              <a:t>Land located in</a:t>
            </a:r>
            <a:r>
              <a:rPr lang="en-US" dirty="0" smtClean="0">
                <a:solidFill>
                  <a:srgbClr val="A50021"/>
                </a:solidFill>
              </a:rPr>
              <a:t>:</a:t>
            </a:r>
          </a:p>
          <a:p>
            <a:pPr lvl="1" eaLnBrk="1" hangingPunct="1">
              <a:lnSpc>
                <a:spcPct val="90000"/>
              </a:lnSpc>
              <a:spcBef>
                <a:spcPct val="5000"/>
              </a:spcBef>
            </a:pPr>
            <a:r>
              <a:rPr lang="en-US" sz="2800" dirty="0" smtClean="0"/>
              <a:t>Critical Ground Water Area?</a:t>
            </a:r>
          </a:p>
          <a:p>
            <a:pPr lvl="1" eaLnBrk="1" hangingPunct="1">
              <a:lnSpc>
                <a:spcPct val="90000"/>
              </a:lnSpc>
              <a:spcBef>
                <a:spcPct val="5000"/>
              </a:spcBef>
            </a:pPr>
            <a:r>
              <a:rPr lang="en-US" sz="2800" dirty="0" smtClean="0"/>
              <a:t>Critical Water Management Area?</a:t>
            </a:r>
          </a:p>
          <a:p>
            <a:pPr lvl="1" eaLnBrk="1" hangingPunct="1">
              <a:lnSpc>
                <a:spcPct val="90000"/>
              </a:lnSpc>
              <a:spcBef>
                <a:spcPct val="5000"/>
              </a:spcBef>
            </a:pPr>
            <a:endParaRPr lang="en-US" sz="2800" dirty="0" smtClean="0"/>
          </a:p>
          <a:p>
            <a:pPr eaLnBrk="1" hangingPunct="1">
              <a:lnSpc>
                <a:spcPct val="90000"/>
              </a:lnSpc>
              <a:spcBef>
                <a:spcPts val="1200"/>
              </a:spcBef>
              <a:spcAft>
                <a:spcPct val="30000"/>
              </a:spcAft>
            </a:pPr>
            <a:r>
              <a:rPr lang="en-US" sz="2800" dirty="0" smtClean="0">
                <a:solidFill>
                  <a:srgbClr val="A50021"/>
                </a:solidFill>
              </a:rPr>
              <a:t>Proponent has water rights on leased land?</a:t>
            </a:r>
          </a:p>
          <a:p>
            <a:pPr eaLnBrk="1" hangingPunct="1">
              <a:lnSpc>
                <a:spcPct val="90000"/>
              </a:lnSpc>
              <a:spcBef>
                <a:spcPts val="1200"/>
              </a:spcBef>
              <a:spcAft>
                <a:spcPct val="30000"/>
              </a:spcAft>
              <a:buNone/>
            </a:pPr>
            <a:endParaRPr lang="en-US" sz="2800" dirty="0" smtClean="0">
              <a:solidFill>
                <a:srgbClr val="A50021"/>
              </a:solidFill>
            </a:endParaRPr>
          </a:p>
          <a:p>
            <a:pPr eaLnBrk="1" hangingPunct="1">
              <a:lnSpc>
                <a:spcPct val="90000"/>
              </a:lnSpc>
              <a:spcBef>
                <a:spcPts val="1200"/>
              </a:spcBef>
              <a:spcAft>
                <a:spcPct val="30000"/>
              </a:spcAft>
            </a:pPr>
            <a:r>
              <a:rPr lang="en-US" sz="2800" dirty="0" smtClean="0"/>
              <a:t>Water Power Withdrawals?</a:t>
            </a:r>
          </a:p>
          <a:p>
            <a:pPr eaLnBrk="1" hangingPunct="1">
              <a:lnSpc>
                <a:spcPct val="90000"/>
              </a:lnSpc>
              <a:spcBef>
                <a:spcPts val="1200"/>
              </a:spcBef>
              <a:spcAft>
                <a:spcPct val="30000"/>
              </a:spcAft>
            </a:pPr>
            <a:endParaRPr lang="en-US" sz="2800" dirty="0" smtClean="0"/>
          </a:p>
          <a:p>
            <a:pPr eaLnBrk="1" hangingPunct="1">
              <a:lnSpc>
                <a:spcPct val="90000"/>
              </a:lnSpc>
              <a:spcBef>
                <a:spcPts val="1200"/>
              </a:spcBef>
            </a:pPr>
            <a:r>
              <a:rPr lang="en-US" sz="2800" dirty="0" smtClean="0">
                <a:solidFill>
                  <a:srgbClr val="A50021"/>
                </a:solidFill>
              </a:rPr>
              <a:t>Reservations or outstanding rights?</a:t>
            </a:r>
          </a:p>
          <a:p>
            <a:pPr eaLnBrk="1" hangingPunct="1">
              <a:lnSpc>
                <a:spcPct val="90000"/>
              </a:lnSpc>
            </a:pPr>
            <a:endParaRPr lang="en-US" dirty="0" smtClean="0"/>
          </a:p>
        </p:txBody>
      </p:sp>
      <p:sp>
        <p:nvSpPr>
          <p:cNvPr id="5" name="Date Placeholder 3"/>
          <p:cNvSpPr>
            <a:spLocks noGrp="1"/>
          </p:cNvSpPr>
          <p:nvPr>
            <p:ph type="dt" sz="half" idx="10"/>
          </p:nvPr>
        </p:nvSpPr>
        <p:spPr/>
        <p:txBody>
          <a:bodyPr/>
          <a:lstStyle/>
          <a:p>
            <a:pPr>
              <a:defRPr/>
            </a:pPr>
            <a:r>
              <a:rPr lang="en-US" smtClean="0"/>
              <a:t>10-26-16</a:t>
            </a:r>
            <a:endParaRPr lang="en-US" dirty="0"/>
          </a:p>
        </p:txBody>
      </p:sp>
      <p:sp>
        <p:nvSpPr>
          <p:cNvPr id="6" name="Slide Number Placeholder 4"/>
          <p:cNvSpPr>
            <a:spLocks noGrp="1"/>
          </p:cNvSpPr>
          <p:nvPr>
            <p:ph type="sldNum" sz="quarter" idx="12"/>
          </p:nvPr>
        </p:nvSpPr>
        <p:spPr/>
        <p:txBody>
          <a:bodyPr/>
          <a:lstStyle/>
          <a:p>
            <a:pPr>
              <a:defRPr/>
            </a:pPr>
            <a:fld id="{5D13B1EE-EDC9-44FC-B532-058A4E7BDD8F}" type="slidenum">
              <a:rPr lang="en-US"/>
              <a:pPr>
                <a:defRPr/>
              </a:pPr>
              <a:t>17</a:t>
            </a:fld>
            <a:endParaRPr lang="en-US" dirty="0"/>
          </a:p>
        </p:txBody>
      </p:sp>
      <p:pic>
        <p:nvPicPr>
          <p:cNvPr id="16390" name="Picture 5" descr="BD00028_"/>
          <p:cNvPicPr>
            <a:picLocks noChangeAspect="1" noChangeArrowheads="1"/>
          </p:cNvPicPr>
          <p:nvPr/>
        </p:nvPicPr>
        <p:blipFill>
          <a:blip r:embed="rId3" cstate="print"/>
          <a:srcRect/>
          <a:stretch>
            <a:fillRect/>
          </a:stretch>
        </p:blipFill>
        <p:spPr bwMode="auto">
          <a:xfrm>
            <a:off x="6477000" y="990600"/>
            <a:ext cx="1834444" cy="1981200"/>
          </a:xfrm>
          <a:prstGeom prst="rect">
            <a:avLst/>
          </a:prstGeom>
          <a:noFill/>
          <a:ln w="9525">
            <a:noFill/>
            <a:miter lim="800000"/>
            <a:headEnd/>
            <a:tailEnd/>
          </a:ln>
        </p:spPr>
      </p:pic>
      <p:sp>
        <p:nvSpPr>
          <p:cNvPr id="9" name="Text Box 14"/>
          <p:cNvSpPr txBox="1">
            <a:spLocks noChangeArrowheads="1"/>
          </p:cNvSpPr>
          <p:nvPr/>
        </p:nvSpPr>
        <p:spPr bwMode="auto">
          <a:xfrm>
            <a:off x="3124200" y="0"/>
            <a:ext cx="5257800" cy="486287"/>
          </a:xfrm>
          <a:prstGeom prst="rect">
            <a:avLst/>
          </a:prstGeom>
          <a:noFill/>
          <a:ln w="9525">
            <a:noFill/>
            <a:miter lim="800000"/>
            <a:headEnd/>
            <a:tailEnd/>
          </a:ln>
        </p:spPr>
        <p:txBody>
          <a:bodyPr wrap="square">
            <a:spAutoFit/>
          </a:bodyPr>
          <a:lstStyle/>
          <a:p>
            <a:pPr algn="r">
              <a:lnSpc>
                <a:spcPct val="80000"/>
              </a:lnSpc>
              <a:spcBef>
                <a:spcPct val="50000"/>
              </a:spcBef>
            </a:pPr>
            <a:r>
              <a:rPr lang="en-US" sz="3200" b="1" i="1" u="sng" dirty="0" smtClean="0">
                <a:solidFill>
                  <a:srgbClr val="FF6600"/>
                </a:solidFill>
                <a:latin typeface="Arial" charset="0"/>
              </a:rPr>
              <a:t>Initial Feasibility </a:t>
            </a:r>
            <a:r>
              <a:rPr lang="en-US" sz="3200" b="1" i="1" u="sng" dirty="0">
                <a:solidFill>
                  <a:srgbClr val="FF6600"/>
                </a:solidFill>
                <a:latin typeface="Arial" charset="0"/>
              </a:rPr>
              <a:t>Phase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idx="1"/>
          </p:nvPr>
        </p:nvSpPr>
        <p:spPr>
          <a:xfrm>
            <a:off x="0" y="1447800"/>
            <a:ext cx="8524875" cy="4830762"/>
          </a:xfrm>
          <a:noFill/>
        </p:spPr>
        <p:txBody>
          <a:bodyPr/>
          <a:lstStyle/>
          <a:p>
            <a:pPr eaLnBrk="1" hangingPunct="1">
              <a:spcBef>
                <a:spcPct val="10000"/>
              </a:spcBef>
              <a:buFont typeface="Wingdings" pitchFamily="2" charset="2"/>
              <a:buChar char="§"/>
            </a:pPr>
            <a:r>
              <a:rPr lang="en-US" sz="2800" b="1" dirty="0" smtClean="0">
                <a:solidFill>
                  <a:srgbClr val="0000CC"/>
                </a:solidFill>
              </a:rPr>
              <a:t>Current Use</a:t>
            </a:r>
          </a:p>
          <a:p>
            <a:pPr marL="798513" lvl="1" indent="-341313" eaLnBrk="1" hangingPunct="1">
              <a:lnSpc>
                <a:spcPct val="90000"/>
              </a:lnSpc>
              <a:spcBef>
                <a:spcPts val="2400"/>
              </a:spcBef>
              <a:buFont typeface="Wingdings" pitchFamily="2" charset="2"/>
              <a:buChar char="q"/>
            </a:pPr>
            <a:r>
              <a:rPr lang="en-US" sz="2400" dirty="0" smtClean="0"/>
              <a:t>Follow State Law</a:t>
            </a:r>
            <a:endParaRPr lang="en-US" sz="2400" b="1" dirty="0" smtClean="0"/>
          </a:p>
          <a:p>
            <a:pPr marL="798513" lvl="1" indent="-341313" eaLnBrk="1" hangingPunct="1">
              <a:lnSpc>
                <a:spcPct val="90000"/>
              </a:lnSpc>
              <a:spcBef>
                <a:spcPts val="2400"/>
              </a:spcBef>
              <a:buFont typeface="Wingdings" pitchFamily="2" charset="2"/>
              <a:buChar char="q"/>
            </a:pPr>
            <a:r>
              <a:rPr lang="en-US" sz="2400" dirty="0" smtClean="0"/>
              <a:t>Address Agency needs</a:t>
            </a:r>
          </a:p>
          <a:p>
            <a:pPr marL="798513" lvl="1" indent="-341313" eaLnBrk="1" hangingPunct="1">
              <a:lnSpc>
                <a:spcPct val="90000"/>
              </a:lnSpc>
              <a:spcBef>
                <a:spcPts val="2400"/>
              </a:spcBef>
              <a:buFont typeface="Wingdings" pitchFamily="2" charset="2"/>
              <a:buChar char="q"/>
            </a:pPr>
            <a:r>
              <a:rPr lang="en-US" sz="2400" dirty="0" smtClean="0"/>
              <a:t>Include Water Sources to be filed on</a:t>
            </a:r>
          </a:p>
          <a:p>
            <a:pPr marL="798513" lvl="1" indent="-341313" eaLnBrk="1" hangingPunct="1">
              <a:lnSpc>
                <a:spcPct val="90000"/>
              </a:lnSpc>
              <a:spcBef>
                <a:spcPts val="2400"/>
              </a:spcBef>
              <a:buFont typeface="Wingdings" pitchFamily="2" charset="2"/>
              <a:buChar char="q"/>
            </a:pPr>
            <a:r>
              <a:rPr lang="en-US" sz="2400" dirty="0" smtClean="0">
                <a:cs typeface="Times New Roman" pitchFamily="18" charset="0"/>
              </a:rPr>
              <a:t>Identify inaccurate legal descriptions</a:t>
            </a:r>
            <a:endParaRPr lang="en-US" sz="2400" dirty="0" smtClean="0"/>
          </a:p>
          <a:p>
            <a:pPr marL="798513" lvl="1" indent="-341313">
              <a:lnSpc>
                <a:spcPct val="90000"/>
              </a:lnSpc>
              <a:spcBef>
                <a:spcPts val="2400"/>
              </a:spcBef>
              <a:buFont typeface="Wingdings" pitchFamily="2" charset="2"/>
              <a:buChar char="q"/>
            </a:pPr>
            <a:r>
              <a:rPr lang="en-US" sz="2400" dirty="0" smtClean="0">
                <a:cs typeface="Times New Roman" pitchFamily="18" charset="0"/>
              </a:rPr>
              <a:t>Identify s</a:t>
            </a:r>
            <a:r>
              <a:rPr lang="en-US" sz="2400" dirty="0" smtClean="0"/>
              <a:t>ystems that need repairs</a:t>
            </a:r>
          </a:p>
        </p:txBody>
      </p:sp>
      <p:sp>
        <p:nvSpPr>
          <p:cNvPr id="16" name="Date Placeholder 4"/>
          <p:cNvSpPr>
            <a:spLocks noGrp="1"/>
          </p:cNvSpPr>
          <p:nvPr>
            <p:ph type="dt" sz="half" idx="10"/>
          </p:nvPr>
        </p:nvSpPr>
        <p:spPr/>
        <p:txBody>
          <a:bodyPr/>
          <a:lstStyle/>
          <a:p>
            <a:pPr>
              <a:defRPr/>
            </a:pPr>
            <a:r>
              <a:rPr lang="en-US" smtClean="0"/>
              <a:t>10-26-16</a:t>
            </a:r>
            <a:endParaRPr lang="en-US" dirty="0"/>
          </a:p>
        </p:txBody>
      </p:sp>
      <p:sp>
        <p:nvSpPr>
          <p:cNvPr id="17" name="Slide Number Placeholder 5"/>
          <p:cNvSpPr>
            <a:spLocks noGrp="1"/>
          </p:cNvSpPr>
          <p:nvPr>
            <p:ph type="sldNum" sz="quarter" idx="12"/>
          </p:nvPr>
        </p:nvSpPr>
        <p:spPr/>
        <p:txBody>
          <a:bodyPr/>
          <a:lstStyle/>
          <a:p>
            <a:pPr>
              <a:defRPr/>
            </a:pPr>
            <a:fld id="{EF0DFD2E-FB4F-476D-B919-818F0ADA3478}" type="slidenum">
              <a:rPr lang="en-US"/>
              <a:pPr>
                <a:defRPr/>
              </a:pPr>
              <a:t>18</a:t>
            </a:fld>
            <a:endParaRPr lang="en-US" dirty="0"/>
          </a:p>
        </p:txBody>
      </p:sp>
      <p:grpSp>
        <p:nvGrpSpPr>
          <p:cNvPr id="2" name="Group 26"/>
          <p:cNvGrpSpPr>
            <a:grpSpLocks/>
          </p:cNvGrpSpPr>
          <p:nvPr/>
        </p:nvGrpSpPr>
        <p:grpSpPr bwMode="auto">
          <a:xfrm>
            <a:off x="6554138" y="1645312"/>
            <a:ext cx="2589862" cy="5212688"/>
            <a:chOff x="3892" y="226"/>
            <a:chExt cx="1889" cy="2366"/>
          </a:xfrm>
        </p:grpSpPr>
        <p:sp>
          <p:nvSpPr>
            <p:cNvPr id="17416" name="AutoShape 4"/>
            <p:cNvSpPr>
              <a:spLocks noChangeArrowheads="1"/>
            </p:cNvSpPr>
            <p:nvPr/>
          </p:nvSpPr>
          <p:spPr bwMode="auto">
            <a:xfrm rot="61251">
              <a:off x="3892" y="226"/>
              <a:ext cx="1889" cy="1511"/>
            </a:xfrm>
            <a:prstGeom prst="cloudCallout">
              <a:avLst>
                <a:gd name="adj1" fmla="val 16713"/>
                <a:gd name="adj2" fmla="val 71926"/>
              </a:avLst>
            </a:prstGeom>
            <a:solidFill>
              <a:schemeClr val="bg1"/>
            </a:solidFill>
            <a:ln w="9525">
              <a:solidFill>
                <a:schemeClr val="tx1"/>
              </a:solidFill>
              <a:round/>
              <a:headEnd/>
              <a:tailEnd/>
            </a:ln>
          </p:spPr>
          <p:txBody>
            <a:bodyPr/>
            <a:lstStyle/>
            <a:p>
              <a:pPr algn="ctr">
                <a:spcBef>
                  <a:spcPct val="20000"/>
                </a:spcBef>
              </a:pPr>
              <a:r>
                <a:rPr lang="en-US" sz="2400" b="1" dirty="0">
                  <a:latin typeface="Arial" charset="0"/>
                </a:rPr>
                <a:t>FIELD CHECK PRIOR TO CLOSING</a:t>
              </a:r>
            </a:p>
            <a:p>
              <a:pPr algn="ctr"/>
              <a:endParaRPr lang="en-US" sz="2400" dirty="0">
                <a:latin typeface="Times New Roman" pitchFamily="18" charset="0"/>
              </a:endParaRPr>
            </a:p>
          </p:txBody>
        </p:sp>
        <p:grpSp>
          <p:nvGrpSpPr>
            <p:cNvPr id="17417" name="Group 25"/>
            <p:cNvGrpSpPr>
              <a:grpSpLocks/>
            </p:cNvGrpSpPr>
            <p:nvPr/>
          </p:nvGrpSpPr>
          <p:grpSpPr bwMode="auto">
            <a:xfrm flipH="1">
              <a:off x="4896" y="1798"/>
              <a:ext cx="864" cy="794"/>
              <a:chOff x="2988" y="1643"/>
              <a:chExt cx="1152" cy="1165"/>
            </a:xfrm>
          </p:grpSpPr>
          <p:sp>
            <p:nvSpPr>
              <p:cNvPr id="17418" name="AutoShape 9"/>
              <p:cNvSpPr>
                <a:spLocks noChangeAspect="1" noChangeArrowheads="1" noTextEdit="1"/>
              </p:cNvSpPr>
              <p:nvPr/>
            </p:nvSpPr>
            <p:spPr bwMode="auto">
              <a:xfrm rot="19572685" flipH="1">
                <a:off x="2988" y="1913"/>
                <a:ext cx="1152" cy="895"/>
              </a:xfrm>
              <a:prstGeom prst="rect">
                <a:avLst/>
              </a:prstGeom>
              <a:noFill/>
              <a:ln w="9525">
                <a:noFill/>
                <a:miter lim="800000"/>
                <a:headEnd/>
                <a:tailEnd/>
              </a:ln>
            </p:spPr>
            <p:txBody>
              <a:bodyPr/>
              <a:lstStyle/>
              <a:p>
                <a:endParaRPr lang="en-US" dirty="0"/>
              </a:p>
            </p:txBody>
          </p:sp>
          <p:sp>
            <p:nvSpPr>
              <p:cNvPr id="17419" name="Freeform 12"/>
              <p:cNvSpPr>
                <a:spLocks/>
              </p:cNvSpPr>
              <p:nvPr/>
            </p:nvSpPr>
            <p:spPr bwMode="auto">
              <a:xfrm rot="19572685" flipH="1">
                <a:off x="3805" y="1912"/>
                <a:ext cx="197" cy="202"/>
              </a:xfrm>
              <a:custGeom>
                <a:avLst/>
                <a:gdLst>
                  <a:gd name="T0" fmla="*/ 1 w 198"/>
                  <a:gd name="T1" fmla="*/ 148 h 252"/>
                  <a:gd name="T2" fmla="*/ 0 w 198"/>
                  <a:gd name="T3" fmla="*/ 157 h 252"/>
                  <a:gd name="T4" fmla="*/ 1 w 198"/>
                  <a:gd name="T5" fmla="*/ 166 h 252"/>
                  <a:gd name="T6" fmla="*/ 5 w 198"/>
                  <a:gd name="T7" fmla="*/ 175 h 252"/>
                  <a:gd name="T8" fmla="*/ 9 w 198"/>
                  <a:gd name="T9" fmla="*/ 183 h 252"/>
                  <a:gd name="T10" fmla="*/ 16 w 198"/>
                  <a:gd name="T11" fmla="*/ 189 h 252"/>
                  <a:gd name="T12" fmla="*/ 26 w 198"/>
                  <a:gd name="T13" fmla="*/ 195 h 252"/>
                  <a:gd name="T14" fmla="*/ 35 w 198"/>
                  <a:gd name="T15" fmla="*/ 199 h 252"/>
                  <a:gd name="T16" fmla="*/ 45 w 198"/>
                  <a:gd name="T17" fmla="*/ 201 h 252"/>
                  <a:gd name="T18" fmla="*/ 55 w 198"/>
                  <a:gd name="T19" fmla="*/ 202 h 252"/>
                  <a:gd name="T20" fmla="*/ 66 w 198"/>
                  <a:gd name="T21" fmla="*/ 201 h 252"/>
                  <a:gd name="T22" fmla="*/ 76 w 198"/>
                  <a:gd name="T23" fmla="*/ 199 h 252"/>
                  <a:gd name="T24" fmla="*/ 85 w 198"/>
                  <a:gd name="T25" fmla="*/ 194 h 252"/>
                  <a:gd name="T26" fmla="*/ 95 w 198"/>
                  <a:gd name="T27" fmla="*/ 188 h 252"/>
                  <a:gd name="T28" fmla="*/ 101 w 198"/>
                  <a:gd name="T29" fmla="*/ 181 h 252"/>
                  <a:gd name="T30" fmla="*/ 105 w 198"/>
                  <a:gd name="T31" fmla="*/ 172 h 252"/>
                  <a:gd name="T32" fmla="*/ 107 w 198"/>
                  <a:gd name="T33" fmla="*/ 164 h 252"/>
                  <a:gd name="T34" fmla="*/ 111 w 198"/>
                  <a:gd name="T35" fmla="*/ 143 h 252"/>
                  <a:gd name="T36" fmla="*/ 116 w 198"/>
                  <a:gd name="T37" fmla="*/ 121 h 252"/>
                  <a:gd name="T38" fmla="*/ 120 w 198"/>
                  <a:gd name="T39" fmla="*/ 99 h 252"/>
                  <a:gd name="T40" fmla="*/ 127 w 198"/>
                  <a:gd name="T41" fmla="*/ 78 h 252"/>
                  <a:gd name="T42" fmla="*/ 137 w 198"/>
                  <a:gd name="T43" fmla="*/ 56 h 252"/>
                  <a:gd name="T44" fmla="*/ 152 w 198"/>
                  <a:gd name="T45" fmla="*/ 36 h 252"/>
                  <a:gd name="T46" fmla="*/ 172 w 198"/>
                  <a:gd name="T47" fmla="*/ 18 h 252"/>
                  <a:gd name="T48" fmla="*/ 197 w 198"/>
                  <a:gd name="T49" fmla="*/ 0 h 252"/>
                  <a:gd name="T50" fmla="*/ 177 w 198"/>
                  <a:gd name="T51" fmla="*/ 5 h 252"/>
                  <a:gd name="T52" fmla="*/ 156 w 198"/>
                  <a:gd name="T53" fmla="*/ 11 h 252"/>
                  <a:gd name="T54" fmla="*/ 137 w 198"/>
                  <a:gd name="T55" fmla="*/ 18 h 252"/>
                  <a:gd name="T56" fmla="*/ 120 w 198"/>
                  <a:gd name="T57" fmla="*/ 26 h 252"/>
                  <a:gd name="T58" fmla="*/ 103 w 198"/>
                  <a:gd name="T59" fmla="*/ 34 h 252"/>
                  <a:gd name="T60" fmla="*/ 89 w 198"/>
                  <a:gd name="T61" fmla="*/ 43 h 252"/>
                  <a:gd name="T62" fmla="*/ 74 w 198"/>
                  <a:gd name="T63" fmla="*/ 53 h 252"/>
                  <a:gd name="T64" fmla="*/ 61 w 198"/>
                  <a:gd name="T65" fmla="*/ 63 h 252"/>
                  <a:gd name="T66" fmla="*/ 49 w 198"/>
                  <a:gd name="T67" fmla="*/ 74 h 252"/>
                  <a:gd name="T68" fmla="*/ 38 w 198"/>
                  <a:gd name="T69" fmla="*/ 84 h 252"/>
                  <a:gd name="T70" fmla="*/ 29 w 198"/>
                  <a:gd name="T71" fmla="*/ 95 h 252"/>
                  <a:gd name="T72" fmla="*/ 21 w 198"/>
                  <a:gd name="T73" fmla="*/ 106 h 252"/>
                  <a:gd name="T74" fmla="*/ 14 w 198"/>
                  <a:gd name="T75" fmla="*/ 117 h 252"/>
                  <a:gd name="T76" fmla="*/ 8 w 198"/>
                  <a:gd name="T77" fmla="*/ 127 h 252"/>
                  <a:gd name="T78" fmla="*/ 4 w 198"/>
                  <a:gd name="T79" fmla="*/ 139 h 252"/>
                  <a:gd name="T80" fmla="*/ 1 w 198"/>
                  <a:gd name="T81" fmla="*/ 148 h 2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8"/>
                  <a:gd name="T124" fmla="*/ 0 h 252"/>
                  <a:gd name="T125" fmla="*/ 198 w 198"/>
                  <a:gd name="T126" fmla="*/ 252 h 2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8" h="252">
                    <a:moveTo>
                      <a:pt x="1" y="185"/>
                    </a:moveTo>
                    <a:lnTo>
                      <a:pt x="0" y="196"/>
                    </a:lnTo>
                    <a:lnTo>
                      <a:pt x="1" y="207"/>
                    </a:lnTo>
                    <a:lnTo>
                      <a:pt x="5" y="218"/>
                    </a:lnTo>
                    <a:lnTo>
                      <a:pt x="9" y="228"/>
                    </a:lnTo>
                    <a:lnTo>
                      <a:pt x="16" y="236"/>
                    </a:lnTo>
                    <a:lnTo>
                      <a:pt x="26" y="243"/>
                    </a:lnTo>
                    <a:lnTo>
                      <a:pt x="35" y="248"/>
                    </a:lnTo>
                    <a:lnTo>
                      <a:pt x="45" y="251"/>
                    </a:lnTo>
                    <a:lnTo>
                      <a:pt x="55" y="252"/>
                    </a:lnTo>
                    <a:lnTo>
                      <a:pt x="66" y="251"/>
                    </a:lnTo>
                    <a:lnTo>
                      <a:pt x="76" y="248"/>
                    </a:lnTo>
                    <a:lnTo>
                      <a:pt x="85" y="242"/>
                    </a:lnTo>
                    <a:lnTo>
                      <a:pt x="95" y="235"/>
                    </a:lnTo>
                    <a:lnTo>
                      <a:pt x="102" y="226"/>
                    </a:lnTo>
                    <a:lnTo>
                      <a:pt x="106" y="215"/>
                    </a:lnTo>
                    <a:lnTo>
                      <a:pt x="108" y="204"/>
                    </a:lnTo>
                    <a:lnTo>
                      <a:pt x="112" y="179"/>
                    </a:lnTo>
                    <a:lnTo>
                      <a:pt x="117" y="151"/>
                    </a:lnTo>
                    <a:lnTo>
                      <a:pt x="121" y="124"/>
                    </a:lnTo>
                    <a:lnTo>
                      <a:pt x="128" y="97"/>
                    </a:lnTo>
                    <a:lnTo>
                      <a:pt x="138" y="70"/>
                    </a:lnTo>
                    <a:lnTo>
                      <a:pt x="153" y="45"/>
                    </a:lnTo>
                    <a:lnTo>
                      <a:pt x="173" y="22"/>
                    </a:lnTo>
                    <a:lnTo>
                      <a:pt x="198" y="0"/>
                    </a:lnTo>
                    <a:lnTo>
                      <a:pt x="178" y="6"/>
                    </a:lnTo>
                    <a:lnTo>
                      <a:pt x="157" y="14"/>
                    </a:lnTo>
                    <a:lnTo>
                      <a:pt x="138" y="22"/>
                    </a:lnTo>
                    <a:lnTo>
                      <a:pt x="121" y="32"/>
                    </a:lnTo>
                    <a:lnTo>
                      <a:pt x="104" y="42"/>
                    </a:lnTo>
                    <a:lnTo>
                      <a:pt x="89" y="54"/>
                    </a:lnTo>
                    <a:lnTo>
                      <a:pt x="74" y="66"/>
                    </a:lnTo>
                    <a:lnTo>
                      <a:pt x="61" y="78"/>
                    </a:lnTo>
                    <a:lnTo>
                      <a:pt x="49" y="92"/>
                    </a:lnTo>
                    <a:lnTo>
                      <a:pt x="38" y="105"/>
                    </a:lnTo>
                    <a:lnTo>
                      <a:pt x="29" y="119"/>
                    </a:lnTo>
                    <a:lnTo>
                      <a:pt x="21" y="132"/>
                    </a:lnTo>
                    <a:lnTo>
                      <a:pt x="14" y="146"/>
                    </a:lnTo>
                    <a:lnTo>
                      <a:pt x="8" y="159"/>
                    </a:lnTo>
                    <a:lnTo>
                      <a:pt x="4" y="173"/>
                    </a:lnTo>
                    <a:lnTo>
                      <a:pt x="1" y="185"/>
                    </a:lnTo>
                    <a:close/>
                  </a:path>
                </a:pathLst>
              </a:custGeom>
              <a:solidFill>
                <a:srgbClr val="000099"/>
              </a:solidFill>
              <a:ln w="9525">
                <a:noFill/>
                <a:round/>
                <a:headEnd/>
                <a:tailEnd/>
              </a:ln>
            </p:spPr>
            <p:txBody>
              <a:bodyPr/>
              <a:lstStyle/>
              <a:p>
                <a:endParaRPr lang="en-US" dirty="0"/>
              </a:p>
            </p:txBody>
          </p:sp>
          <p:grpSp>
            <p:nvGrpSpPr>
              <p:cNvPr id="17420" name="Group 24"/>
              <p:cNvGrpSpPr>
                <a:grpSpLocks/>
              </p:cNvGrpSpPr>
              <p:nvPr/>
            </p:nvGrpSpPr>
            <p:grpSpPr bwMode="auto">
              <a:xfrm>
                <a:off x="3188" y="1643"/>
                <a:ext cx="865" cy="965"/>
                <a:chOff x="3188" y="1643"/>
                <a:chExt cx="865" cy="965"/>
              </a:xfrm>
            </p:grpSpPr>
            <p:sp>
              <p:nvSpPr>
                <p:cNvPr id="17421" name="Freeform 13"/>
                <p:cNvSpPr>
                  <a:spLocks/>
                </p:cNvSpPr>
                <p:nvPr/>
              </p:nvSpPr>
              <p:spPr bwMode="auto">
                <a:xfrm rot="19288833" flipH="1">
                  <a:off x="3188" y="1643"/>
                  <a:ext cx="865" cy="965"/>
                </a:xfrm>
                <a:custGeom>
                  <a:avLst/>
                  <a:gdLst>
                    <a:gd name="T0" fmla="*/ 652 w 869"/>
                    <a:gd name="T1" fmla="*/ 636 h 1111"/>
                    <a:gd name="T2" fmla="*/ 680 w 869"/>
                    <a:gd name="T3" fmla="*/ 623 h 1111"/>
                    <a:gd name="T4" fmla="*/ 705 w 869"/>
                    <a:gd name="T5" fmla="*/ 607 h 1111"/>
                    <a:gd name="T6" fmla="*/ 730 w 869"/>
                    <a:gd name="T7" fmla="*/ 591 h 1111"/>
                    <a:gd name="T8" fmla="*/ 770 w 869"/>
                    <a:gd name="T9" fmla="*/ 556 h 1111"/>
                    <a:gd name="T10" fmla="*/ 816 w 869"/>
                    <a:gd name="T11" fmla="*/ 501 h 1111"/>
                    <a:gd name="T12" fmla="*/ 847 w 869"/>
                    <a:gd name="T13" fmla="*/ 440 h 1111"/>
                    <a:gd name="T14" fmla="*/ 863 w 869"/>
                    <a:gd name="T15" fmla="*/ 374 h 1111"/>
                    <a:gd name="T16" fmla="*/ 863 w 869"/>
                    <a:gd name="T17" fmla="*/ 307 h 1111"/>
                    <a:gd name="T18" fmla="*/ 847 w 869"/>
                    <a:gd name="T19" fmla="*/ 241 h 1111"/>
                    <a:gd name="T20" fmla="*/ 816 w 869"/>
                    <a:gd name="T21" fmla="*/ 180 h 1111"/>
                    <a:gd name="T22" fmla="*/ 770 w 869"/>
                    <a:gd name="T23" fmla="*/ 124 h 1111"/>
                    <a:gd name="T24" fmla="*/ 727 w 869"/>
                    <a:gd name="T25" fmla="*/ 87 h 1111"/>
                    <a:gd name="T26" fmla="*/ 695 w 869"/>
                    <a:gd name="T27" fmla="*/ 67 h 1111"/>
                    <a:gd name="T28" fmla="*/ 660 w 869"/>
                    <a:gd name="T29" fmla="*/ 48 h 1111"/>
                    <a:gd name="T30" fmla="*/ 623 w 869"/>
                    <a:gd name="T31" fmla="*/ 32 h 1111"/>
                    <a:gd name="T32" fmla="*/ 585 w 869"/>
                    <a:gd name="T33" fmla="*/ 19 h 1111"/>
                    <a:gd name="T34" fmla="*/ 546 w 869"/>
                    <a:gd name="T35" fmla="*/ 10 h 1111"/>
                    <a:gd name="T36" fmla="*/ 506 w 869"/>
                    <a:gd name="T37" fmla="*/ 4 h 1111"/>
                    <a:gd name="T38" fmla="*/ 464 w 869"/>
                    <a:gd name="T39" fmla="*/ 0 h 1111"/>
                    <a:gd name="T40" fmla="*/ 400 w 869"/>
                    <a:gd name="T41" fmla="*/ 2 h 1111"/>
                    <a:gd name="T42" fmla="*/ 318 w 869"/>
                    <a:gd name="T43" fmla="*/ 14 h 1111"/>
                    <a:gd name="T44" fmla="*/ 242 w 869"/>
                    <a:gd name="T45" fmla="*/ 41 h 1111"/>
                    <a:gd name="T46" fmla="*/ 174 w 869"/>
                    <a:gd name="T47" fmla="*/ 78 h 1111"/>
                    <a:gd name="T48" fmla="*/ 116 w 869"/>
                    <a:gd name="T49" fmla="*/ 123 h 1111"/>
                    <a:gd name="T50" fmla="*/ 71 w 869"/>
                    <a:gd name="T51" fmla="*/ 177 h 1111"/>
                    <a:gd name="T52" fmla="*/ 40 w 869"/>
                    <a:gd name="T53" fmla="*/ 238 h 1111"/>
                    <a:gd name="T54" fmla="*/ 23 w 869"/>
                    <a:gd name="T55" fmla="*/ 304 h 1111"/>
                    <a:gd name="T56" fmla="*/ 23 w 869"/>
                    <a:gd name="T57" fmla="*/ 374 h 1111"/>
                    <a:gd name="T58" fmla="*/ 39 w 869"/>
                    <a:gd name="T59" fmla="*/ 440 h 1111"/>
                    <a:gd name="T60" fmla="*/ 70 w 869"/>
                    <a:gd name="T61" fmla="*/ 501 h 1111"/>
                    <a:gd name="T62" fmla="*/ 115 w 869"/>
                    <a:gd name="T63" fmla="*/ 556 h 1111"/>
                    <a:gd name="T64" fmla="*/ 156 w 869"/>
                    <a:gd name="T65" fmla="*/ 592 h 1111"/>
                    <a:gd name="T66" fmla="*/ 184 w 869"/>
                    <a:gd name="T67" fmla="*/ 610 h 1111"/>
                    <a:gd name="T68" fmla="*/ 213 w 869"/>
                    <a:gd name="T69" fmla="*/ 627 h 1111"/>
                    <a:gd name="T70" fmla="*/ 243 w 869"/>
                    <a:gd name="T71" fmla="*/ 641 h 1111"/>
                    <a:gd name="T72" fmla="*/ 186 w 869"/>
                    <a:gd name="T73" fmla="*/ 799 h 1111"/>
                    <a:gd name="T74" fmla="*/ 58 w 869"/>
                    <a:gd name="T75" fmla="*/ 745 h 1111"/>
                    <a:gd name="T76" fmla="*/ 43 w 869"/>
                    <a:gd name="T77" fmla="*/ 741 h 1111"/>
                    <a:gd name="T78" fmla="*/ 27 w 869"/>
                    <a:gd name="T79" fmla="*/ 743 h 1111"/>
                    <a:gd name="T80" fmla="*/ 13 w 869"/>
                    <a:gd name="T81" fmla="*/ 749 h 1111"/>
                    <a:gd name="T82" fmla="*/ 3 w 869"/>
                    <a:gd name="T83" fmla="*/ 759 h 1111"/>
                    <a:gd name="T84" fmla="*/ 2 w 869"/>
                    <a:gd name="T85" fmla="*/ 783 h 1111"/>
                    <a:gd name="T86" fmla="*/ 20 w 869"/>
                    <a:gd name="T87" fmla="*/ 803 h 1111"/>
                    <a:gd name="T88" fmla="*/ 333 w 869"/>
                    <a:gd name="T89" fmla="*/ 670 h 1111"/>
                    <a:gd name="T90" fmla="*/ 359 w 869"/>
                    <a:gd name="T91" fmla="*/ 674 h 1111"/>
                    <a:gd name="T92" fmla="*/ 387 w 869"/>
                    <a:gd name="T93" fmla="*/ 678 h 1111"/>
                    <a:gd name="T94" fmla="*/ 415 w 869"/>
                    <a:gd name="T95" fmla="*/ 680 h 1111"/>
                    <a:gd name="T96" fmla="*/ 443 w 869"/>
                    <a:gd name="T97" fmla="*/ 682 h 1111"/>
                    <a:gd name="T98" fmla="*/ 473 w 869"/>
                    <a:gd name="T99" fmla="*/ 680 h 1111"/>
                    <a:gd name="T100" fmla="*/ 503 w 869"/>
                    <a:gd name="T101" fmla="*/ 678 h 1111"/>
                    <a:gd name="T102" fmla="*/ 533 w 869"/>
                    <a:gd name="T103" fmla="*/ 674 h 1111"/>
                    <a:gd name="T104" fmla="*/ 561 w 869"/>
                    <a:gd name="T105" fmla="*/ 668 h 1111"/>
                    <a:gd name="T106" fmla="*/ 541 w 869"/>
                    <a:gd name="T107" fmla="*/ 829 h 1111"/>
                    <a:gd name="T108" fmla="*/ 517 w 869"/>
                    <a:gd name="T109" fmla="*/ 844 h 1111"/>
                    <a:gd name="T110" fmla="*/ 514 w 869"/>
                    <a:gd name="T111" fmla="*/ 870 h 1111"/>
                    <a:gd name="T112" fmla="*/ 522 w 869"/>
                    <a:gd name="T113" fmla="*/ 880 h 1111"/>
                    <a:gd name="T114" fmla="*/ 533 w 869"/>
                    <a:gd name="T115" fmla="*/ 889 h 1111"/>
                    <a:gd name="T116" fmla="*/ 547 w 869"/>
                    <a:gd name="T117" fmla="*/ 892 h 1111"/>
                    <a:gd name="T118" fmla="*/ 563 w 869"/>
                    <a:gd name="T119" fmla="*/ 891 h 1111"/>
                    <a:gd name="T120" fmla="*/ 638 w 869"/>
                    <a:gd name="T121" fmla="*/ 642 h 11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9"/>
                    <a:gd name="T184" fmla="*/ 0 h 1111"/>
                    <a:gd name="T185" fmla="*/ 869 w 869"/>
                    <a:gd name="T186" fmla="*/ 1111 h 11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9" h="1111">
                      <a:moveTo>
                        <a:pt x="641" y="800"/>
                      </a:moveTo>
                      <a:lnTo>
                        <a:pt x="655" y="792"/>
                      </a:lnTo>
                      <a:lnTo>
                        <a:pt x="669" y="784"/>
                      </a:lnTo>
                      <a:lnTo>
                        <a:pt x="683" y="776"/>
                      </a:lnTo>
                      <a:lnTo>
                        <a:pt x="695" y="767"/>
                      </a:lnTo>
                      <a:lnTo>
                        <a:pt x="708" y="756"/>
                      </a:lnTo>
                      <a:lnTo>
                        <a:pt x="721" y="746"/>
                      </a:lnTo>
                      <a:lnTo>
                        <a:pt x="733" y="736"/>
                      </a:lnTo>
                      <a:lnTo>
                        <a:pt x="745" y="724"/>
                      </a:lnTo>
                      <a:lnTo>
                        <a:pt x="774" y="693"/>
                      </a:lnTo>
                      <a:lnTo>
                        <a:pt x="798" y="659"/>
                      </a:lnTo>
                      <a:lnTo>
                        <a:pt x="820" y="624"/>
                      </a:lnTo>
                      <a:lnTo>
                        <a:pt x="837" y="587"/>
                      </a:lnTo>
                      <a:lnTo>
                        <a:pt x="851" y="548"/>
                      </a:lnTo>
                      <a:lnTo>
                        <a:pt x="861" y="507"/>
                      </a:lnTo>
                      <a:lnTo>
                        <a:pt x="867" y="466"/>
                      </a:lnTo>
                      <a:lnTo>
                        <a:pt x="869" y="423"/>
                      </a:lnTo>
                      <a:lnTo>
                        <a:pt x="867" y="382"/>
                      </a:lnTo>
                      <a:lnTo>
                        <a:pt x="861" y="340"/>
                      </a:lnTo>
                      <a:lnTo>
                        <a:pt x="851" y="300"/>
                      </a:lnTo>
                      <a:lnTo>
                        <a:pt x="837" y="261"/>
                      </a:lnTo>
                      <a:lnTo>
                        <a:pt x="820" y="224"/>
                      </a:lnTo>
                      <a:lnTo>
                        <a:pt x="798" y="188"/>
                      </a:lnTo>
                      <a:lnTo>
                        <a:pt x="774" y="154"/>
                      </a:lnTo>
                      <a:lnTo>
                        <a:pt x="745" y="123"/>
                      </a:lnTo>
                      <a:lnTo>
                        <a:pt x="730" y="108"/>
                      </a:lnTo>
                      <a:lnTo>
                        <a:pt x="714" y="96"/>
                      </a:lnTo>
                      <a:lnTo>
                        <a:pt x="698" y="83"/>
                      </a:lnTo>
                      <a:lnTo>
                        <a:pt x="680" y="70"/>
                      </a:lnTo>
                      <a:lnTo>
                        <a:pt x="663" y="60"/>
                      </a:lnTo>
                      <a:lnTo>
                        <a:pt x="645" y="50"/>
                      </a:lnTo>
                      <a:lnTo>
                        <a:pt x="626" y="40"/>
                      </a:lnTo>
                      <a:lnTo>
                        <a:pt x="608" y="32"/>
                      </a:lnTo>
                      <a:lnTo>
                        <a:pt x="588" y="24"/>
                      </a:lnTo>
                      <a:lnTo>
                        <a:pt x="569" y="18"/>
                      </a:lnTo>
                      <a:lnTo>
                        <a:pt x="549" y="13"/>
                      </a:lnTo>
                      <a:lnTo>
                        <a:pt x="528" y="8"/>
                      </a:lnTo>
                      <a:lnTo>
                        <a:pt x="508" y="5"/>
                      </a:lnTo>
                      <a:lnTo>
                        <a:pt x="487" y="2"/>
                      </a:lnTo>
                      <a:lnTo>
                        <a:pt x="466" y="0"/>
                      </a:lnTo>
                      <a:lnTo>
                        <a:pt x="445" y="0"/>
                      </a:lnTo>
                      <a:lnTo>
                        <a:pt x="402" y="2"/>
                      </a:lnTo>
                      <a:lnTo>
                        <a:pt x="360" y="8"/>
                      </a:lnTo>
                      <a:lnTo>
                        <a:pt x="319" y="18"/>
                      </a:lnTo>
                      <a:lnTo>
                        <a:pt x="280" y="33"/>
                      </a:lnTo>
                      <a:lnTo>
                        <a:pt x="243" y="51"/>
                      </a:lnTo>
                      <a:lnTo>
                        <a:pt x="208" y="73"/>
                      </a:lnTo>
                      <a:lnTo>
                        <a:pt x="175" y="97"/>
                      </a:lnTo>
                      <a:lnTo>
                        <a:pt x="145" y="123"/>
                      </a:lnTo>
                      <a:lnTo>
                        <a:pt x="117" y="153"/>
                      </a:lnTo>
                      <a:lnTo>
                        <a:pt x="93" y="187"/>
                      </a:lnTo>
                      <a:lnTo>
                        <a:pt x="71" y="221"/>
                      </a:lnTo>
                      <a:lnTo>
                        <a:pt x="54" y="258"/>
                      </a:lnTo>
                      <a:lnTo>
                        <a:pt x="40" y="297"/>
                      </a:lnTo>
                      <a:lnTo>
                        <a:pt x="28" y="338"/>
                      </a:lnTo>
                      <a:lnTo>
                        <a:pt x="23" y="379"/>
                      </a:lnTo>
                      <a:lnTo>
                        <a:pt x="20" y="423"/>
                      </a:lnTo>
                      <a:lnTo>
                        <a:pt x="23" y="466"/>
                      </a:lnTo>
                      <a:lnTo>
                        <a:pt x="28" y="507"/>
                      </a:lnTo>
                      <a:lnTo>
                        <a:pt x="39" y="548"/>
                      </a:lnTo>
                      <a:lnTo>
                        <a:pt x="53" y="587"/>
                      </a:lnTo>
                      <a:lnTo>
                        <a:pt x="70" y="624"/>
                      </a:lnTo>
                      <a:lnTo>
                        <a:pt x="92" y="659"/>
                      </a:lnTo>
                      <a:lnTo>
                        <a:pt x="116" y="693"/>
                      </a:lnTo>
                      <a:lnTo>
                        <a:pt x="145" y="724"/>
                      </a:lnTo>
                      <a:lnTo>
                        <a:pt x="157" y="737"/>
                      </a:lnTo>
                      <a:lnTo>
                        <a:pt x="171" y="748"/>
                      </a:lnTo>
                      <a:lnTo>
                        <a:pt x="185" y="760"/>
                      </a:lnTo>
                      <a:lnTo>
                        <a:pt x="199" y="770"/>
                      </a:lnTo>
                      <a:lnTo>
                        <a:pt x="214" y="781"/>
                      </a:lnTo>
                      <a:lnTo>
                        <a:pt x="228" y="790"/>
                      </a:lnTo>
                      <a:lnTo>
                        <a:pt x="244" y="798"/>
                      </a:lnTo>
                      <a:lnTo>
                        <a:pt x="259" y="806"/>
                      </a:lnTo>
                      <a:lnTo>
                        <a:pt x="187" y="995"/>
                      </a:lnTo>
                      <a:lnTo>
                        <a:pt x="58" y="928"/>
                      </a:lnTo>
                      <a:lnTo>
                        <a:pt x="50" y="925"/>
                      </a:lnTo>
                      <a:lnTo>
                        <a:pt x="43" y="923"/>
                      </a:lnTo>
                      <a:lnTo>
                        <a:pt x="35" y="923"/>
                      </a:lnTo>
                      <a:lnTo>
                        <a:pt x="27" y="925"/>
                      </a:lnTo>
                      <a:lnTo>
                        <a:pt x="20" y="928"/>
                      </a:lnTo>
                      <a:lnTo>
                        <a:pt x="13" y="933"/>
                      </a:lnTo>
                      <a:lnTo>
                        <a:pt x="8" y="938"/>
                      </a:lnTo>
                      <a:lnTo>
                        <a:pt x="3" y="945"/>
                      </a:lnTo>
                      <a:lnTo>
                        <a:pt x="0" y="960"/>
                      </a:lnTo>
                      <a:lnTo>
                        <a:pt x="2" y="975"/>
                      </a:lnTo>
                      <a:lnTo>
                        <a:pt x="9" y="989"/>
                      </a:lnTo>
                      <a:lnTo>
                        <a:pt x="20" y="1000"/>
                      </a:lnTo>
                      <a:lnTo>
                        <a:pt x="231" y="1109"/>
                      </a:lnTo>
                      <a:lnTo>
                        <a:pt x="335" y="835"/>
                      </a:lnTo>
                      <a:lnTo>
                        <a:pt x="349" y="838"/>
                      </a:lnTo>
                      <a:lnTo>
                        <a:pt x="361" y="840"/>
                      </a:lnTo>
                      <a:lnTo>
                        <a:pt x="375" y="843"/>
                      </a:lnTo>
                      <a:lnTo>
                        <a:pt x="389" y="845"/>
                      </a:lnTo>
                      <a:lnTo>
                        <a:pt x="403" y="846"/>
                      </a:lnTo>
                      <a:lnTo>
                        <a:pt x="417" y="847"/>
                      </a:lnTo>
                      <a:lnTo>
                        <a:pt x="432" y="849"/>
                      </a:lnTo>
                      <a:lnTo>
                        <a:pt x="445" y="849"/>
                      </a:lnTo>
                      <a:lnTo>
                        <a:pt x="460" y="849"/>
                      </a:lnTo>
                      <a:lnTo>
                        <a:pt x="475" y="847"/>
                      </a:lnTo>
                      <a:lnTo>
                        <a:pt x="490" y="846"/>
                      </a:lnTo>
                      <a:lnTo>
                        <a:pt x="505" y="844"/>
                      </a:lnTo>
                      <a:lnTo>
                        <a:pt x="520" y="842"/>
                      </a:lnTo>
                      <a:lnTo>
                        <a:pt x="535" y="839"/>
                      </a:lnTo>
                      <a:lnTo>
                        <a:pt x="550" y="836"/>
                      </a:lnTo>
                      <a:lnTo>
                        <a:pt x="564" y="832"/>
                      </a:lnTo>
                      <a:lnTo>
                        <a:pt x="674" y="993"/>
                      </a:lnTo>
                      <a:lnTo>
                        <a:pt x="543" y="1032"/>
                      </a:lnTo>
                      <a:lnTo>
                        <a:pt x="530" y="1039"/>
                      </a:lnTo>
                      <a:lnTo>
                        <a:pt x="519" y="1051"/>
                      </a:lnTo>
                      <a:lnTo>
                        <a:pt x="515" y="1066"/>
                      </a:lnTo>
                      <a:lnTo>
                        <a:pt x="516" y="1083"/>
                      </a:lnTo>
                      <a:lnTo>
                        <a:pt x="519" y="1091"/>
                      </a:lnTo>
                      <a:lnTo>
                        <a:pt x="524" y="1096"/>
                      </a:lnTo>
                      <a:lnTo>
                        <a:pt x="530" y="1102"/>
                      </a:lnTo>
                      <a:lnTo>
                        <a:pt x="535" y="1107"/>
                      </a:lnTo>
                      <a:lnTo>
                        <a:pt x="542" y="1110"/>
                      </a:lnTo>
                      <a:lnTo>
                        <a:pt x="550" y="1111"/>
                      </a:lnTo>
                      <a:lnTo>
                        <a:pt x="558" y="1111"/>
                      </a:lnTo>
                      <a:lnTo>
                        <a:pt x="566" y="1110"/>
                      </a:lnTo>
                      <a:lnTo>
                        <a:pt x="804" y="1040"/>
                      </a:lnTo>
                      <a:lnTo>
                        <a:pt x="641" y="800"/>
                      </a:lnTo>
                      <a:close/>
                    </a:path>
                  </a:pathLst>
                </a:custGeom>
                <a:solidFill>
                  <a:srgbClr val="000099"/>
                </a:solidFill>
                <a:ln w="9525">
                  <a:noFill/>
                  <a:round/>
                  <a:headEnd/>
                  <a:tailEnd/>
                </a:ln>
              </p:spPr>
              <p:txBody>
                <a:bodyPr/>
                <a:lstStyle/>
                <a:p>
                  <a:endParaRPr lang="en-US" dirty="0"/>
                </a:p>
              </p:txBody>
            </p:sp>
            <p:sp>
              <p:nvSpPr>
                <p:cNvPr id="17422" name="Freeform 16"/>
                <p:cNvSpPr>
                  <a:spLocks/>
                </p:cNvSpPr>
                <p:nvPr/>
              </p:nvSpPr>
              <p:spPr bwMode="auto">
                <a:xfrm rot="19572685" flipH="1">
                  <a:off x="3527" y="1899"/>
                  <a:ext cx="269" cy="210"/>
                </a:xfrm>
                <a:custGeom>
                  <a:avLst/>
                  <a:gdLst>
                    <a:gd name="T0" fmla="*/ 135 w 270"/>
                    <a:gd name="T1" fmla="*/ 210 h 263"/>
                    <a:gd name="T2" fmla="*/ 148 w 270"/>
                    <a:gd name="T3" fmla="*/ 208 h 263"/>
                    <a:gd name="T4" fmla="*/ 160 w 270"/>
                    <a:gd name="T5" fmla="*/ 208 h 263"/>
                    <a:gd name="T6" fmla="*/ 174 w 270"/>
                    <a:gd name="T7" fmla="*/ 205 h 263"/>
                    <a:gd name="T8" fmla="*/ 186 w 270"/>
                    <a:gd name="T9" fmla="*/ 201 h 263"/>
                    <a:gd name="T10" fmla="*/ 198 w 270"/>
                    <a:gd name="T11" fmla="*/ 196 h 263"/>
                    <a:gd name="T12" fmla="*/ 210 w 270"/>
                    <a:gd name="T13" fmla="*/ 191 h 263"/>
                    <a:gd name="T14" fmla="*/ 220 w 270"/>
                    <a:gd name="T15" fmla="*/ 184 h 263"/>
                    <a:gd name="T16" fmla="*/ 230 w 270"/>
                    <a:gd name="T17" fmla="*/ 177 h 263"/>
                    <a:gd name="T18" fmla="*/ 239 w 270"/>
                    <a:gd name="T19" fmla="*/ 170 h 263"/>
                    <a:gd name="T20" fmla="*/ 247 w 270"/>
                    <a:gd name="T21" fmla="*/ 162 h 263"/>
                    <a:gd name="T22" fmla="*/ 254 w 270"/>
                    <a:gd name="T23" fmla="*/ 153 h 263"/>
                    <a:gd name="T24" fmla="*/ 258 w 270"/>
                    <a:gd name="T25" fmla="*/ 145 h 263"/>
                    <a:gd name="T26" fmla="*/ 263 w 270"/>
                    <a:gd name="T27" fmla="*/ 135 h 263"/>
                    <a:gd name="T28" fmla="*/ 266 w 270"/>
                    <a:gd name="T29" fmla="*/ 125 h 263"/>
                    <a:gd name="T30" fmla="*/ 267 w 270"/>
                    <a:gd name="T31" fmla="*/ 115 h 263"/>
                    <a:gd name="T32" fmla="*/ 269 w 270"/>
                    <a:gd name="T33" fmla="*/ 105 h 263"/>
                    <a:gd name="T34" fmla="*/ 267 w 270"/>
                    <a:gd name="T35" fmla="*/ 94 h 263"/>
                    <a:gd name="T36" fmla="*/ 266 w 270"/>
                    <a:gd name="T37" fmla="*/ 85 h 263"/>
                    <a:gd name="T38" fmla="*/ 263 w 270"/>
                    <a:gd name="T39" fmla="*/ 74 h 263"/>
                    <a:gd name="T40" fmla="*/ 258 w 270"/>
                    <a:gd name="T41" fmla="*/ 65 h 263"/>
                    <a:gd name="T42" fmla="*/ 254 w 270"/>
                    <a:gd name="T43" fmla="*/ 56 h 263"/>
                    <a:gd name="T44" fmla="*/ 247 w 270"/>
                    <a:gd name="T45" fmla="*/ 48 h 263"/>
                    <a:gd name="T46" fmla="*/ 239 w 270"/>
                    <a:gd name="T47" fmla="*/ 39 h 263"/>
                    <a:gd name="T48" fmla="*/ 230 w 270"/>
                    <a:gd name="T49" fmla="*/ 32 h 263"/>
                    <a:gd name="T50" fmla="*/ 220 w 270"/>
                    <a:gd name="T51" fmla="*/ 25 h 263"/>
                    <a:gd name="T52" fmla="*/ 210 w 270"/>
                    <a:gd name="T53" fmla="*/ 18 h 263"/>
                    <a:gd name="T54" fmla="*/ 198 w 270"/>
                    <a:gd name="T55" fmla="*/ 13 h 263"/>
                    <a:gd name="T56" fmla="*/ 186 w 270"/>
                    <a:gd name="T57" fmla="*/ 8 h 263"/>
                    <a:gd name="T58" fmla="*/ 174 w 270"/>
                    <a:gd name="T59" fmla="*/ 4 h 263"/>
                    <a:gd name="T60" fmla="*/ 160 w 270"/>
                    <a:gd name="T61" fmla="*/ 2 h 263"/>
                    <a:gd name="T62" fmla="*/ 148 w 270"/>
                    <a:gd name="T63" fmla="*/ 1 h 263"/>
                    <a:gd name="T64" fmla="*/ 135 w 270"/>
                    <a:gd name="T65" fmla="*/ 0 h 263"/>
                    <a:gd name="T66" fmla="*/ 107 w 270"/>
                    <a:gd name="T67" fmla="*/ 2 h 263"/>
                    <a:gd name="T68" fmla="*/ 82 w 270"/>
                    <a:gd name="T69" fmla="*/ 8 h 263"/>
                    <a:gd name="T70" fmla="*/ 59 w 270"/>
                    <a:gd name="T71" fmla="*/ 18 h 263"/>
                    <a:gd name="T72" fmla="*/ 39 w 270"/>
                    <a:gd name="T73" fmla="*/ 30 h 263"/>
                    <a:gd name="T74" fmla="*/ 23 w 270"/>
                    <a:gd name="T75" fmla="*/ 46 h 263"/>
                    <a:gd name="T76" fmla="*/ 10 w 270"/>
                    <a:gd name="T77" fmla="*/ 64 h 263"/>
                    <a:gd name="T78" fmla="*/ 2 w 270"/>
                    <a:gd name="T79" fmla="*/ 84 h 263"/>
                    <a:gd name="T80" fmla="*/ 0 w 270"/>
                    <a:gd name="T81" fmla="*/ 105 h 263"/>
                    <a:gd name="T82" fmla="*/ 1 w 270"/>
                    <a:gd name="T83" fmla="*/ 115 h 263"/>
                    <a:gd name="T84" fmla="*/ 2 w 270"/>
                    <a:gd name="T85" fmla="*/ 125 h 263"/>
                    <a:gd name="T86" fmla="*/ 6 w 270"/>
                    <a:gd name="T87" fmla="*/ 135 h 263"/>
                    <a:gd name="T88" fmla="*/ 10 w 270"/>
                    <a:gd name="T89" fmla="*/ 145 h 263"/>
                    <a:gd name="T90" fmla="*/ 15 w 270"/>
                    <a:gd name="T91" fmla="*/ 153 h 263"/>
                    <a:gd name="T92" fmla="*/ 22 w 270"/>
                    <a:gd name="T93" fmla="*/ 162 h 263"/>
                    <a:gd name="T94" fmla="*/ 30 w 270"/>
                    <a:gd name="T95" fmla="*/ 170 h 263"/>
                    <a:gd name="T96" fmla="*/ 38 w 270"/>
                    <a:gd name="T97" fmla="*/ 177 h 263"/>
                    <a:gd name="T98" fmla="*/ 48 w 270"/>
                    <a:gd name="T99" fmla="*/ 184 h 263"/>
                    <a:gd name="T100" fmla="*/ 59 w 270"/>
                    <a:gd name="T101" fmla="*/ 191 h 263"/>
                    <a:gd name="T102" fmla="*/ 70 w 270"/>
                    <a:gd name="T103" fmla="*/ 196 h 263"/>
                    <a:gd name="T104" fmla="*/ 82 w 270"/>
                    <a:gd name="T105" fmla="*/ 201 h 263"/>
                    <a:gd name="T106" fmla="*/ 94 w 270"/>
                    <a:gd name="T107" fmla="*/ 205 h 263"/>
                    <a:gd name="T108" fmla="*/ 107 w 270"/>
                    <a:gd name="T109" fmla="*/ 208 h 263"/>
                    <a:gd name="T110" fmla="*/ 121 w 270"/>
                    <a:gd name="T111" fmla="*/ 208 h 263"/>
                    <a:gd name="T112" fmla="*/ 135 w 270"/>
                    <a:gd name="T113" fmla="*/ 210 h 2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0"/>
                    <a:gd name="T172" fmla="*/ 0 h 263"/>
                    <a:gd name="T173" fmla="*/ 270 w 270"/>
                    <a:gd name="T174" fmla="*/ 263 h 2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0" h="263">
                      <a:moveTo>
                        <a:pt x="135" y="263"/>
                      </a:moveTo>
                      <a:lnTo>
                        <a:pt x="149" y="261"/>
                      </a:lnTo>
                      <a:lnTo>
                        <a:pt x="161" y="260"/>
                      </a:lnTo>
                      <a:lnTo>
                        <a:pt x="175" y="257"/>
                      </a:lnTo>
                      <a:lnTo>
                        <a:pt x="187" y="252"/>
                      </a:lnTo>
                      <a:lnTo>
                        <a:pt x="199" y="246"/>
                      </a:lnTo>
                      <a:lnTo>
                        <a:pt x="211" y="239"/>
                      </a:lnTo>
                      <a:lnTo>
                        <a:pt x="221" y="231"/>
                      </a:lnTo>
                      <a:lnTo>
                        <a:pt x="231" y="222"/>
                      </a:lnTo>
                      <a:lnTo>
                        <a:pt x="240" y="213"/>
                      </a:lnTo>
                      <a:lnTo>
                        <a:pt x="248" y="203"/>
                      </a:lnTo>
                      <a:lnTo>
                        <a:pt x="255" y="192"/>
                      </a:lnTo>
                      <a:lnTo>
                        <a:pt x="259" y="181"/>
                      </a:lnTo>
                      <a:lnTo>
                        <a:pt x="264" y="169"/>
                      </a:lnTo>
                      <a:lnTo>
                        <a:pt x="267" y="156"/>
                      </a:lnTo>
                      <a:lnTo>
                        <a:pt x="268" y="144"/>
                      </a:lnTo>
                      <a:lnTo>
                        <a:pt x="270" y="131"/>
                      </a:lnTo>
                      <a:lnTo>
                        <a:pt x="268" y="118"/>
                      </a:lnTo>
                      <a:lnTo>
                        <a:pt x="267" y="106"/>
                      </a:lnTo>
                      <a:lnTo>
                        <a:pt x="264" y="93"/>
                      </a:lnTo>
                      <a:lnTo>
                        <a:pt x="259" y="82"/>
                      </a:lnTo>
                      <a:lnTo>
                        <a:pt x="255" y="70"/>
                      </a:lnTo>
                      <a:lnTo>
                        <a:pt x="248" y="60"/>
                      </a:lnTo>
                      <a:lnTo>
                        <a:pt x="240" y="49"/>
                      </a:lnTo>
                      <a:lnTo>
                        <a:pt x="231" y="40"/>
                      </a:lnTo>
                      <a:lnTo>
                        <a:pt x="221" y="31"/>
                      </a:lnTo>
                      <a:lnTo>
                        <a:pt x="211" y="23"/>
                      </a:lnTo>
                      <a:lnTo>
                        <a:pt x="199" y="16"/>
                      </a:lnTo>
                      <a:lnTo>
                        <a:pt x="187" y="10"/>
                      </a:lnTo>
                      <a:lnTo>
                        <a:pt x="175" y="5"/>
                      </a:lnTo>
                      <a:lnTo>
                        <a:pt x="161" y="2"/>
                      </a:lnTo>
                      <a:lnTo>
                        <a:pt x="149" y="1"/>
                      </a:lnTo>
                      <a:lnTo>
                        <a:pt x="135" y="0"/>
                      </a:lnTo>
                      <a:lnTo>
                        <a:pt x="107" y="2"/>
                      </a:lnTo>
                      <a:lnTo>
                        <a:pt x="82" y="10"/>
                      </a:lnTo>
                      <a:lnTo>
                        <a:pt x="59" y="22"/>
                      </a:lnTo>
                      <a:lnTo>
                        <a:pt x="39" y="38"/>
                      </a:lnTo>
                      <a:lnTo>
                        <a:pt x="23" y="57"/>
                      </a:lnTo>
                      <a:lnTo>
                        <a:pt x="10" y="80"/>
                      </a:lnTo>
                      <a:lnTo>
                        <a:pt x="2" y="105"/>
                      </a:lnTo>
                      <a:lnTo>
                        <a:pt x="0" y="131"/>
                      </a:lnTo>
                      <a:lnTo>
                        <a:pt x="1" y="144"/>
                      </a:lnTo>
                      <a:lnTo>
                        <a:pt x="2" y="156"/>
                      </a:lnTo>
                      <a:lnTo>
                        <a:pt x="6" y="169"/>
                      </a:lnTo>
                      <a:lnTo>
                        <a:pt x="10" y="181"/>
                      </a:lnTo>
                      <a:lnTo>
                        <a:pt x="15" y="192"/>
                      </a:lnTo>
                      <a:lnTo>
                        <a:pt x="22" y="203"/>
                      </a:lnTo>
                      <a:lnTo>
                        <a:pt x="30" y="213"/>
                      </a:lnTo>
                      <a:lnTo>
                        <a:pt x="38" y="222"/>
                      </a:lnTo>
                      <a:lnTo>
                        <a:pt x="48" y="231"/>
                      </a:lnTo>
                      <a:lnTo>
                        <a:pt x="59" y="239"/>
                      </a:lnTo>
                      <a:lnTo>
                        <a:pt x="70" y="246"/>
                      </a:lnTo>
                      <a:lnTo>
                        <a:pt x="82" y="252"/>
                      </a:lnTo>
                      <a:lnTo>
                        <a:pt x="94" y="257"/>
                      </a:lnTo>
                      <a:lnTo>
                        <a:pt x="107" y="260"/>
                      </a:lnTo>
                      <a:lnTo>
                        <a:pt x="121" y="261"/>
                      </a:lnTo>
                      <a:lnTo>
                        <a:pt x="135" y="263"/>
                      </a:lnTo>
                      <a:close/>
                    </a:path>
                  </a:pathLst>
                </a:custGeom>
                <a:solidFill>
                  <a:srgbClr val="000000"/>
                </a:solidFill>
                <a:ln w="9525">
                  <a:noFill/>
                  <a:round/>
                  <a:headEnd/>
                  <a:tailEnd/>
                </a:ln>
              </p:spPr>
              <p:txBody>
                <a:bodyPr/>
                <a:lstStyle/>
                <a:p>
                  <a:endParaRPr lang="en-US" dirty="0"/>
                </a:p>
              </p:txBody>
            </p:sp>
            <p:sp>
              <p:nvSpPr>
                <p:cNvPr id="17423" name="Freeform 17"/>
                <p:cNvSpPr>
                  <a:spLocks/>
                </p:cNvSpPr>
                <p:nvPr/>
              </p:nvSpPr>
              <p:spPr bwMode="auto">
                <a:xfrm rot="19572685" flipH="1">
                  <a:off x="3579" y="1938"/>
                  <a:ext cx="167" cy="130"/>
                </a:xfrm>
                <a:custGeom>
                  <a:avLst/>
                  <a:gdLst>
                    <a:gd name="T0" fmla="*/ 0 w 168"/>
                    <a:gd name="T1" fmla="*/ 65 h 162"/>
                    <a:gd name="T2" fmla="*/ 1 w 168"/>
                    <a:gd name="T3" fmla="*/ 53 h 162"/>
                    <a:gd name="T4" fmla="*/ 5 w 168"/>
                    <a:gd name="T5" fmla="*/ 41 h 162"/>
                    <a:gd name="T6" fmla="*/ 12 w 168"/>
                    <a:gd name="T7" fmla="*/ 30 h 162"/>
                    <a:gd name="T8" fmla="*/ 23 w 168"/>
                    <a:gd name="T9" fmla="*/ 21 h 162"/>
                    <a:gd name="T10" fmla="*/ 28 w 168"/>
                    <a:gd name="T11" fmla="*/ 16 h 162"/>
                    <a:gd name="T12" fmla="*/ 35 w 168"/>
                    <a:gd name="T13" fmla="*/ 12 h 162"/>
                    <a:gd name="T14" fmla="*/ 43 w 168"/>
                    <a:gd name="T15" fmla="*/ 9 h 162"/>
                    <a:gd name="T16" fmla="*/ 50 w 168"/>
                    <a:gd name="T17" fmla="*/ 6 h 162"/>
                    <a:gd name="T18" fmla="*/ 58 w 168"/>
                    <a:gd name="T19" fmla="*/ 3 h 162"/>
                    <a:gd name="T20" fmla="*/ 66 w 168"/>
                    <a:gd name="T21" fmla="*/ 2 h 162"/>
                    <a:gd name="T22" fmla="*/ 76 w 168"/>
                    <a:gd name="T23" fmla="*/ 0 h 162"/>
                    <a:gd name="T24" fmla="*/ 84 w 168"/>
                    <a:gd name="T25" fmla="*/ 0 h 162"/>
                    <a:gd name="T26" fmla="*/ 91 w 168"/>
                    <a:gd name="T27" fmla="*/ 0 h 162"/>
                    <a:gd name="T28" fmla="*/ 100 w 168"/>
                    <a:gd name="T29" fmla="*/ 2 h 162"/>
                    <a:gd name="T30" fmla="*/ 108 w 168"/>
                    <a:gd name="T31" fmla="*/ 3 h 162"/>
                    <a:gd name="T32" fmla="*/ 116 w 168"/>
                    <a:gd name="T33" fmla="*/ 6 h 162"/>
                    <a:gd name="T34" fmla="*/ 123 w 168"/>
                    <a:gd name="T35" fmla="*/ 9 h 162"/>
                    <a:gd name="T36" fmla="*/ 130 w 168"/>
                    <a:gd name="T37" fmla="*/ 12 h 162"/>
                    <a:gd name="T38" fmla="*/ 137 w 168"/>
                    <a:gd name="T39" fmla="*/ 16 h 162"/>
                    <a:gd name="T40" fmla="*/ 143 w 168"/>
                    <a:gd name="T41" fmla="*/ 21 h 162"/>
                    <a:gd name="T42" fmla="*/ 153 w 168"/>
                    <a:gd name="T43" fmla="*/ 30 h 162"/>
                    <a:gd name="T44" fmla="*/ 160 w 168"/>
                    <a:gd name="T45" fmla="*/ 41 h 162"/>
                    <a:gd name="T46" fmla="*/ 166 w 168"/>
                    <a:gd name="T47" fmla="*/ 53 h 162"/>
                    <a:gd name="T48" fmla="*/ 167 w 168"/>
                    <a:gd name="T49" fmla="*/ 65 h 162"/>
                    <a:gd name="T50" fmla="*/ 166 w 168"/>
                    <a:gd name="T51" fmla="*/ 78 h 162"/>
                    <a:gd name="T52" fmla="*/ 160 w 168"/>
                    <a:gd name="T53" fmla="*/ 90 h 162"/>
                    <a:gd name="T54" fmla="*/ 152 w 168"/>
                    <a:gd name="T55" fmla="*/ 101 h 162"/>
                    <a:gd name="T56" fmla="*/ 143 w 168"/>
                    <a:gd name="T57" fmla="*/ 111 h 162"/>
                    <a:gd name="T58" fmla="*/ 130 w 168"/>
                    <a:gd name="T59" fmla="*/ 119 h 162"/>
                    <a:gd name="T60" fmla="*/ 115 w 168"/>
                    <a:gd name="T61" fmla="*/ 124 h 162"/>
                    <a:gd name="T62" fmla="*/ 100 w 168"/>
                    <a:gd name="T63" fmla="*/ 129 h 162"/>
                    <a:gd name="T64" fmla="*/ 84 w 168"/>
                    <a:gd name="T65" fmla="*/ 130 h 162"/>
                    <a:gd name="T66" fmla="*/ 76 w 168"/>
                    <a:gd name="T67" fmla="*/ 130 h 162"/>
                    <a:gd name="T68" fmla="*/ 66 w 168"/>
                    <a:gd name="T69" fmla="*/ 129 h 162"/>
                    <a:gd name="T70" fmla="*/ 58 w 168"/>
                    <a:gd name="T71" fmla="*/ 127 h 162"/>
                    <a:gd name="T72" fmla="*/ 50 w 168"/>
                    <a:gd name="T73" fmla="*/ 124 h 162"/>
                    <a:gd name="T74" fmla="*/ 43 w 168"/>
                    <a:gd name="T75" fmla="*/ 121 h 162"/>
                    <a:gd name="T76" fmla="*/ 35 w 168"/>
                    <a:gd name="T77" fmla="*/ 118 h 162"/>
                    <a:gd name="T78" fmla="*/ 28 w 168"/>
                    <a:gd name="T79" fmla="*/ 114 h 162"/>
                    <a:gd name="T80" fmla="*/ 23 w 168"/>
                    <a:gd name="T81" fmla="*/ 109 h 162"/>
                    <a:gd name="T82" fmla="*/ 12 w 168"/>
                    <a:gd name="T83" fmla="*/ 100 h 162"/>
                    <a:gd name="T84" fmla="*/ 5 w 168"/>
                    <a:gd name="T85" fmla="*/ 89 h 162"/>
                    <a:gd name="T86" fmla="*/ 1 w 168"/>
                    <a:gd name="T87" fmla="*/ 77 h 162"/>
                    <a:gd name="T88" fmla="*/ 0 w 168"/>
                    <a:gd name="T89" fmla="*/ 65 h 1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8"/>
                    <a:gd name="T136" fmla="*/ 0 h 162"/>
                    <a:gd name="T137" fmla="*/ 168 w 168"/>
                    <a:gd name="T138" fmla="*/ 162 h 1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8" h="162">
                      <a:moveTo>
                        <a:pt x="0" y="81"/>
                      </a:moveTo>
                      <a:lnTo>
                        <a:pt x="1" y="66"/>
                      </a:lnTo>
                      <a:lnTo>
                        <a:pt x="5" y="51"/>
                      </a:lnTo>
                      <a:lnTo>
                        <a:pt x="12" y="37"/>
                      </a:lnTo>
                      <a:lnTo>
                        <a:pt x="23" y="26"/>
                      </a:lnTo>
                      <a:lnTo>
                        <a:pt x="28" y="20"/>
                      </a:lnTo>
                      <a:lnTo>
                        <a:pt x="35" y="15"/>
                      </a:lnTo>
                      <a:lnTo>
                        <a:pt x="43" y="11"/>
                      </a:lnTo>
                      <a:lnTo>
                        <a:pt x="50" y="7"/>
                      </a:lnTo>
                      <a:lnTo>
                        <a:pt x="58" y="4"/>
                      </a:lnTo>
                      <a:lnTo>
                        <a:pt x="66" y="2"/>
                      </a:lnTo>
                      <a:lnTo>
                        <a:pt x="76" y="0"/>
                      </a:lnTo>
                      <a:lnTo>
                        <a:pt x="84" y="0"/>
                      </a:lnTo>
                      <a:lnTo>
                        <a:pt x="92" y="0"/>
                      </a:lnTo>
                      <a:lnTo>
                        <a:pt x="101" y="2"/>
                      </a:lnTo>
                      <a:lnTo>
                        <a:pt x="109" y="4"/>
                      </a:lnTo>
                      <a:lnTo>
                        <a:pt x="117" y="7"/>
                      </a:lnTo>
                      <a:lnTo>
                        <a:pt x="124" y="11"/>
                      </a:lnTo>
                      <a:lnTo>
                        <a:pt x="131" y="15"/>
                      </a:lnTo>
                      <a:lnTo>
                        <a:pt x="138" y="20"/>
                      </a:lnTo>
                      <a:lnTo>
                        <a:pt x="144" y="26"/>
                      </a:lnTo>
                      <a:lnTo>
                        <a:pt x="154" y="37"/>
                      </a:lnTo>
                      <a:lnTo>
                        <a:pt x="161" y="51"/>
                      </a:lnTo>
                      <a:lnTo>
                        <a:pt x="167" y="66"/>
                      </a:lnTo>
                      <a:lnTo>
                        <a:pt x="168" y="81"/>
                      </a:lnTo>
                      <a:lnTo>
                        <a:pt x="167" y="97"/>
                      </a:lnTo>
                      <a:lnTo>
                        <a:pt x="161" y="112"/>
                      </a:lnTo>
                      <a:lnTo>
                        <a:pt x="153" y="126"/>
                      </a:lnTo>
                      <a:lnTo>
                        <a:pt x="144" y="138"/>
                      </a:lnTo>
                      <a:lnTo>
                        <a:pt x="131" y="148"/>
                      </a:lnTo>
                      <a:lnTo>
                        <a:pt x="116" y="155"/>
                      </a:lnTo>
                      <a:lnTo>
                        <a:pt x="101" y="161"/>
                      </a:lnTo>
                      <a:lnTo>
                        <a:pt x="84" y="162"/>
                      </a:lnTo>
                      <a:lnTo>
                        <a:pt x="76" y="162"/>
                      </a:lnTo>
                      <a:lnTo>
                        <a:pt x="66" y="161"/>
                      </a:lnTo>
                      <a:lnTo>
                        <a:pt x="58" y="158"/>
                      </a:lnTo>
                      <a:lnTo>
                        <a:pt x="50" y="155"/>
                      </a:lnTo>
                      <a:lnTo>
                        <a:pt x="43" y="151"/>
                      </a:lnTo>
                      <a:lnTo>
                        <a:pt x="35" y="147"/>
                      </a:lnTo>
                      <a:lnTo>
                        <a:pt x="28" y="142"/>
                      </a:lnTo>
                      <a:lnTo>
                        <a:pt x="23" y="136"/>
                      </a:lnTo>
                      <a:lnTo>
                        <a:pt x="12" y="125"/>
                      </a:lnTo>
                      <a:lnTo>
                        <a:pt x="5" y="111"/>
                      </a:lnTo>
                      <a:lnTo>
                        <a:pt x="1" y="96"/>
                      </a:lnTo>
                      <a:lnTo>
                        <a:pt x="0" y="81"/>
                      </a:lnTo>
                      <a:close/>
                    </a:path>
                  </a:pathLst>
                </a:custGeom>
                <a:solidFill>
                  <a:srgbClr val="FFFFFF"/>
                </a:solidFill>
                <a:ln w="9525">
                  <a:noFill/>
                  <a:round/>
                  <a:headEnd/>
                  <a:tailEnd/>
                </a:ln>
              </p:spPr>
              <p:txBody>
                <a:bodyPr/>
                <a:lstStyle/>
                <a:p>
                  <a:endParaRPr lang="en-US" dirty="0"/>
                </a:p>
              </p:txBody>
            </p:sp>
            <p:sp>
              <p:nvSpPr>
                <p:cNvPr id="17424" name="Freeform 18"/>
                <p:cNvSpPr>
                  <a:spLocks/>
                </p:cNvSpPr>
                <p:nvPr/>
              </p:nvSpPr>
              <p:spPr bwMode="auto">
                <a:xfrm rot="19572685" flipH="1">
                  <a:off x="3657" y="1990"/>
                  <a:ext cx="59" cy="48"/>
                </a:xfrm>
                <a:custGeom>
                  <a:avLst/>
                  <a:gdLst>
                    <a:gd name="T0" fmla="*/ 30 w 60"/>
                    <a:gd name="T1" fmla="*/ 0 h 60"/>
                    <a:gd name="T2" fmla="*/ 18 w 60"/>
                    <a:gd name="T3" fmla="*/ 2 h 60"/>
                    <a:gd name="T4" fmla="*/ 9 w 60"/>
                    <a:gd name="T5" fmla="*/ 6 h 60"/>
                    <a:gd name="T6" fmla="*/ 2 w 60"/>
                    <a:gd name="T7" fmla="*/ 14 h 60"/>
                    <a:gd name="T8" fmla="*/ 0 w 60"/>
                    <a:gd name="T9" fmla="*/ 24 h 60"/>
                    <a:gd name="T10" fmla="*/ 2 w 60"/>
                    <a:gd name="T11" fmla="*/ 33 h 60"/>
                    <a:gd name="T12" fmla="*/ 9 w 60"/>
                    <a:gd name="T13" fmla="*/ 41 h 60"/>
                    <a:gd name="T14" fmla="*/ 18 w 60"/>
                    <a:gd name="T15" fmla="*/ 46 h 60"/>
                    <a:gd name="T16" fmla="*/ 30 w 60"/>
                    <a:gd name="T17" fmla="*/ 48 h 60"/>
                    <a:gd name="T18" fmla="*/ 40 w 60"/>
                    <a:gd name="T19" fmla="*/ 46 h 60"/>
                    <a:gd name="T20" fmla="*/ 49 w 60"/>
                    <a:gd name="T21" fmla="*/ 41 h 60"/>
                    <a:gd name="T22" fmla="*/ 56 w 60"/>
                    <a:gd name="T23" fmla="*/ 33 h 60"/>
                    <a:gd name="T24" fmla="*/ 59 w 60"/>
                    <a:gd name="T25" fmla="*/ 24 h 60"/>
                    <a:gd name="T26" fmla="*/ 56 w 60"/>
                    <a:gd name="T27" fmla="*/ 14 h 60"/>
                    <a:gd name="T28" fmla="*/ 49 w 60"/>
                    <a:gd name="T29" fmla="*/ 6 h 60"/>
                    <a:gd name="T30" fmla="*/ 40 w 60"/>
                    <a:gd name="T31" fmla="*/ 2 h 60"/>
                    <a:gd name="T32" fmla="*/ 30 w 60"/>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60"/>
                    <a:gd name="T53" fmla="*/ 60 w 6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60">
                      <a:moveTo>
                        <a:pt x="30" y="0"/>
                      </a:moveTo>
                      <a:lnTo>
                        <a:pt x="18" y="2"/>
                      </a:lnTo>
                      <a:lnTo>
                        <a:pt x="9" y="8"/>
                      </a:lnTo>
                      <a:lnTo>
                        <a:pt x="2" y="18"/>
                      </a:lnTo>
                      <a:lnTo>
                        <a:pt x="0" y="30"/>
                      </a:lnTo>
                      <a:lnTo>
                        <a:pt x="2" y="41"/>
                      </a:lnTo>
                      <a:lnTo>
                        <a:pt x="9" y="51"/>
                      </a:lnTo>
                      <a:lnTo>
                        <a:pt x="18" y="58"/>
                      </a:lnTo>
                      <a:lnTo>
                        <a:pt x="30" y="60"/>
                      </a:lnTo>
                      <a:lnTo>
                        <a:pt x="41" y="58"/>
                      </a:lnTo>
                      <a:lnTo>
                        <a:pt x="50" y="51"/>
                      </a:lnTo>
                      <a:lnTo>
                        <a:pt x="57" y="41"/>
                      </a:lnTo>
                      <a:lnTo>
                        <a:pt x="60" y="30"/>
                      </a:lnTo>
                      <a:lnTo>
                        <a:pt x="57" y="18"/>
                      </a:lnTo>
                      <a:lnTo>
                        <a:pt x="50" y="8"/>
                      </a:lnTo>
                      <a:lnTo>
                        <a:pt x="41" y="2"/>
                      </a:lnTo>
                      <a:lnTo>
                        <a:pt x="30" y="0"/>
                      </a:lnTo>
                      <a:close/>
                    </a:path>
                  </a:pathLst>
                </a:custGeom>
                <a:solidFill>
                  <a:srgbClr val="000000"/>
                </a:solidFill>
                <a:ln w="9525">
                  <a:noFill/>
                  <a:round/>
                  <a:headEnd/>
                  <a:tailEnd/>
                </a:ln>
              </p:spPr>
              <p:txBody>
                <a:bodyPr/>
                <a:lstStyle/>
                <a:p>
                  <a:endParaRPr lang="en-US" dirty="0"/>
                </a:p>
              </p:txBody>
            </p:sp>
            <p:sp>
              <p:nvSpPr>
                <p:cNvPr id="17425" name="AutoShape 20"/>
                <p:cNvSpPr>
                  <a:spLocks noChangeArrowheads="1"/>
                </p:cNvSpPr>
                <p:nvPr/>
              </p:nvSpPr>
              <p:spPr bwMode="auto">
                <a:xfrm rot="4455219" flipH="1">
                  <a:off x="3657" y="1984"/>
                  <a:ext cx="192" cy="493"/>
                </a:xfrm>
                <a:prstGeom prst="moon">
                  <a:avLst>
                    <a:gd name="adj" fmla="val 50000"/>
                  </a:avLst>
                </a:prstGeom>
                <a:solidFill>
                  <a:schemeClr val="bg1"/>
                </a:solidFill>
                <a:ln w="9525">
                  <a:solidFill>
                    <a:schemeClr val="bg1"/>
                  </a:solidFill>
                  <a:miter lim="800000"/>
                  <a:headEnd/>
                  <a:tailEnd/>
                </a:ln>
              </p:spPr>
              <p:txBody>
                <a:bodyPr wrap="none" anchor="ctr"/>
                <a:lstStyle/>
                <a:p>
                  <a:endParaRPr lang="en-US" dirty="0"/>
                </a:p>
              </p:txBody>
            </p:sp>
          </p:grpSp>
        </p:grpSp>
      </p:grpSp>
      <p:sp>
        <p:nvSpPr>
          <p:cNvPr id="18" name="Text Box 14"/>
          <p:cNvSpPr txBox="1">
            <a:spLocks noChangeArrowheads="1"/>
          </p:cNvSpPr>
          <p:nvPr/>
        </p:nvSpPr>
        <p:spPr bwMode="auto">
          <a:xfrm>
            <a:off x="3124200" y="0"/>
            <a:ext cx="5257800" cy="486287"/>
          </a:xfrm>
          <a:prstGeom prst="rect">
            <a:avLst/>
          </a:prstGeom>
          <a:noFill/>
          <a:ln w="9525">
            <a:noFill/>
            <a:miter lim="800000"/>
            <a:headEnd/>
            <a:tailEnd/>
          </a:ln>
        </p:spPr>
        <p:txBody>
          <a:bodyPr wrap="square">
            <a:spAutoFit/>
          </a:bodyPr>
          <a:lstStyle/>
          <a:p>
            <a:pPr algn="r">
              <a:lnSpc>
                <a:spcPct val="80000"/>
              </a:lnSpc>
              <a:spcBef>
                <a:spcPct val="50000"/>
              </a:spcBef>
            </a:pPr>
            <a:r>
              <a:rPr lang="en-US" sz="3200" b="1" i="1" u="sng" dirty="0" smtClean="0">
                <a:solidFill>
                  <a:srgbClr val="FF6600"/>
                </a:solidFill>
                <a:latin typeface="Arial" charset="0"/>
              </a:rPr>
              <a:t>Initial Analysis Phase</a:t>
            </a:r>
            <a:endParaRPr lang="en-US" sz="3200" b="1" i="1" u="sng" dirty="0">
              <a:solidFill>
                <a:srgbClr val="FF6600"/>
              </a:solidFill>
              <a:latin typeface="Arial" charset="0"/>
            </a:endParaRPr>
          </a:p>
        </p:txBody>
      </p:sp>
      <p:sp>
        <p:nvSpPr>
          <p:cNvPr id="21" name="Rectangle 2"/>
          <p:cNvSpPr>
            <a:spLocks noGrp="1" noChangeArrowheads="1"/>
          </p:cNvSpPr>
          <p:nvPr>
            <p:ph type="title"/>
          </p:nvPr>
        </p:nvSpPr>
        <p:spPr>
          <a:xfrm>
            <a:off x="0" y="381000"/>
            <a:ext cx="8294687" cy="609600"/>
          </a:xfrm>
        </p:spPr>
        <p:txBody>
          <a:bodyPr/>
          <a:lstStyle/>
          <a:p>
            <a:pPr eaLnBrk="1" hangingPunct="1"/>
            <a:r>
              <a:rPr lang="en-US" sz="4000" b="0" dirty="0" smtClean="0">
                <a:solidFill>
                  <a:srgbClr val="000000"/>
                </a:solidFill>
              </a:rPr>
              <a:t>4. Verify: Is the Water</a:t>
            </a:r>
            <a:r>
              <a:rPr lang="en-US" sz="4000" b="0" i="1" dirty="0" smtClean="0">
                <a:solidFill>
                  <a:srgbClr val="000000"/>
                </a:solidFill>
              </a:rPr>
              <a:t> “Wet”?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3"/>
          <p:cNvSpPr>
            <a:spLocks noGrp="1" noChangeArrowheads="1"/>
          </p:cNvSpPr>
          <p:nvPr>
            <p:ph idx="1"/>
          </p:nvPr>
        </p:nvSpPr>
        <p:spPr>
          <a:xfrm>
            <a:off x="0" y="1219200"/>
            <a:ext cx="8686800" cy="5334000"/>
          </a:xfrm>
        </p:spPr>
        <p:txBody>
          <a:bodyPr>
            <a:normAutofit/>
          </a:bodyPr>
          <a:lstStyle/>
          <a:p>
            <a:pPr eaLnBrk="1" hangingPunct="1">
              <a:lnSpc>
                <a:spcPct val="90000"/>
              </a:lnSpc>
              <a:spcBef>
                <a:spcPts val="0"/>
              </a:spcBef>
              <a:spcAft>
                <a:spcPts val="600"/>
              </a:spcAft>
              <a:buFont typeface="Wingdings" pitchFamily="2" charset="2"/>
              <a:buChar char="§"/>
            </a:pPr>
            <a:r>
              <a:rPr lang="en-US" sz="2800" dirty="0" smtClean="0">
                <a:solidFill>
                  <a:srgbClr val="0000CC"/>
                </a:solidFill>
              </a:rPr>
              <a:t>On-the-ground inspection</a:t>
            </a:r>
          </a:p>
          <a:p>
            <a:pPr lvl="1" indent="-454025">
              <a:spcBef>
                <a:spcPts val="0"/>
              </a:spcBef>
              <a:spcAft>
                <a:spcPts val="1200"/>
              </a:spcAft>
              <a:buFont typeface="Wingdings" pitchFamily="2" charset="2"/>
              <a:buChar char="q"/>
            </a:pPr>
            <a:r>
              <a:rPr lang="en-US" sz="2400" dirty="0" smtClean="0"/>
              <a:t>Evaluate authorized Place of Use </a:t>
            </a:r>
            <a:r>
              <a:rPr lang="en-US" sz="2400" dirty="0" err="1" smtClean="0"/>
              <a:t>vs</a:t>
            </a:r>
            <a:r>
              <a:rPr lang="en-US" sz="2400" dirty="0" smtClean="0"/>
              <a:t> on-site conditions</a:t>
            </a:r>
          </a:p>
          <a:p>
            <a:pPr lvl="1" indent="-454025">
              <a:lnSpc>
                <a:spcPct val="90000"/>
              </a:lnSpc>
              <a:spcBef>
                <a:spcPts val="0"/>
              </a:spcBef>
              <a:spcAft>
                <a:spcPts val="1200"/>
              </a:spcAft>
              <a:buFont typeface="Wingdings" pitchFamily="2" charset="2"/>
              <a:buChar char="q"/>
            </a:pPr>
            <a:r>
              <a:rPr lang="en-US" sz="2400" dirty="0" smtClean="0"/>
              <a:t>Is water amount sufficient to supply irrigated acreage?</a:t>
            </a:r>
          </a:p>
          <a:p>
            <a:pPr lvl="1" indent="-454025" eaLnBrk="1" hangingPunct="1">
              <a:lnSpc>
                <a:spcPct val="90000"/>
              </a:lnSpc>
              <a:spcBef>
                <a:spcPts val="0"/>
              </a:spcBef>
              <a:spcAft>
                <a:spcPts val="1200"/>
              </a:spcAft>
              <a:buFont typeface="Wingdings" pitchFamily="2" charset="2"/>
              <a:buChar char="q"/>
            </a:pPr>
            <a:r>
              <a:rPr lang="en-US" sz="2400" dirty="0" smtClean="0"/>
              <a:t>Has there been recent use?</a:t>
            </a:r>
          </a:p>
          <a:p>
            <a:pPr lvl="1" indent="-454025" eaLnBrk="1" hangingPunct="1">
              <a:lnSpc>
                <a:spcPct val="90000"/>
              </a:lnSpc>
              <a:spcBef>
                <a:spcPts val="0"/>
              </a:spcBef>
              <a:spcAft>
                <a:spcPts val="1200"/>
              </a:spcAft>
              <a:buFont typeface="Wingdings" pitchFamily="2" charset="2"/>
              <a:buChar char="q"/>
            </a:pPr>
            <a:r>
              <a:rPr lang="en-US" sz="2400" dirty="0" smtClean="0"/>
              <a:t>Are metering devices and fish screens installed?</a:t>
            </a:r>
          </a:p>
          <a:p>
            <a:pPr lvl="1" indent="-454025" eaLnBrk="1" hangingPunct="1">
              <a:lnSpc>
                <a:spcPct val="90000"/>
              </a:lnSpc>
              <a:spcBef>
                <a:spcPts val="0"/>
              </a:spcBef>
              <a:spcAft>
                <a:spcPts val="1200"/>
              </a:spcAft>
              <a:buFont typeface="Wingdings" pitchFamily="2" charset="2"/>
              <a:buChar char="q"/>
            </a:pPr>
            <a:r>
              <a:rPr lang="en-US" sz="2400" dirty="0" smtClean="0"/>
              <a:t>Amount of water sufficient for interpretation of acquired historical sites?</a:t>
            </a:r>
            <a:endParaRPr lang="en-US" sz="1000" dirty="0" smtClean="0"/>
          </a:p>
          <a:p>
            <a:pPr eaLnBrk="1" hangingPunct="1">
              <a:lnSpc>
                <a:spcPct val="80000"/>
              </a:lnSpc>
              <a:spcBef>
                <a:spcPct val="10000"/>
              </a:spcBef>
              <a:buFont typeface="Wingdings" pitchFamily="2" charset="2"/>
              <a:buChar char="§"/>
            </a:pPr>
            <a:r>
              <a:rPr lang="en-US" sz="2800" dirty="0" smtClean="0">
                <a:solidFill>
                  <a:srgbClr val="0000CC"/>
                </a:solidFill>
              </a:rPr>
              <a:t>Well tested and examined? </a:t>
            </a:r>
          </a:p>
          <a:p>
            <a:pPr eaLnBrk="1" hangingPunct="1">
              <a:lnSpc>
                <a:spcPct val="80000"/>
              </a:lnSpc>
              <a:spcBef>
                <a:spcPct val="10000"/>
              </a:spcBef>
              <a:buFont typeface="Wingdings" pitchFamily="2" charset="2"/>
              <a:buChar char="§"/>
            </a:pPr>
            <a:r>
              <a:rPr lang="en-US" sz="2800" dirty="0" smtClean="0">
                <a:solidFill>
                  <a:srgbClr val="0000CC"/>
                </a:solidFill>
              </a:rPr>
              <a:t>Well access port functional? </a:t>
            </a:r>
          </a:p>
          <a:p>
            <a:pPr eaLnBrk="1" hangingPunct="1">
              <a:lnSpc>
                <a:spcPct val="80000"/>
              </a:lnSpc>
              <a:spcBef>
                <a:spcPct val="10000"/>
              </a:spcBef>
              <a:buFont typeface="Wingdings" pitchFamily="2" charset="2"/>
              <a:buChar char="§"/>
            </a:pPr>
            <a:r>
              <a:rPr lang="en-US" sz="2800" dirty="0" smtClean="0">
                <a:solidFill>
                  <a:srgbClr val="0000CC"/>
                </a:solidFill>
              </a:rPr>
              <a:t>Well delivery system operable?</a:t>
            </a:r>
          </a:p>
          <a:p>
            <a:pPr eaLnBrk="1" hangingPunct="1">
              <a:lnSpc>
                <a:spcPct val="80000"/>
              </a:lnSpc>
              <a:spcBef>
                <a:spcPct val="10000"/>
              </a:spcBef>
              <a:buFont typeface="Wingdings" pitchFamily="2" charset="2"/>
              <a:buChar char="§"/>
            </a:pPr>
            <a:r>
              <a:rPr lang="en-US" sz="2800" dirty="0" smtClean="0">
                <a:solidFill>
                  <a:srgbClr val="0000CC"/>
                </a:solidFill>
              </a:rPr>
              <a:t>Ground water quality sufficient for new uses?</a:t>
            </a:r>
          </a:p>
          <a:p>
            <a:pPr eaLnBrk="1" hangingPunct="1">
              <a:lnSpc>
                <a:spcPct val="80000"/>
              </a:lnSpc>
            </a:pPr>
            <a:endParaRPr lang="en-US" dirty="0" smtClean="0"/>
          </a:p>
        </p:txBody>
      </p:sp>
      <p:sp>
        <p:nvSpPr>
          <p:cNvPr id="16" name="Date Placeholder 3"/>
          <p:cNvSpPr>
            <a:spLocks noGrp="1"/>
          </p:cNvSpPr>
          <p:nvPr>
            <p:ph type="dt" sz="half" idx="10"/>
          </p:nvPr>
        </p:nvSpPr>
        <p:spPr/>
        <p:txBody>
          <a:bodyPr/>
          <a:lstStyle/>
          <a:p>
            <a:pPr>
              <a:defRPr/>
            </a:pPr>
            <a:r>
              <a:rPr lang="en-US" smtClean="0"/>
              <a:t>10-26-16</a:t>
            </a:r>
            <a:endParaRPr lang="en-US" dirty="0"/>
          </a:p>
        </p:txBody>
      </p:sp>
      <p:sp>
        <p:nvSpPr>
          <p:cNvPr id="17" name="Slide Number Placeholder 4"/>
          <p:cNvSpPr>
            <a:spLocks noGrp="1"/>
          </p:cNvSpPr>
          <p:nvPr>
            <p:ph type="sldNum" sz="quarter" idx="12"/>
          </p:nvPr>
        </p:nvSpPr>
        <p:spPr/>
        <p:txBody>
          <a:bodyPr/>
          <a:lstStyle/>
          <a:p>
            <a:pPr>
              <a:defRPr/>
            </a:pPr>
            <a:fld id="{E1B78179-E0B8-4E1A-A7F4-43D92B4E9921}" type="slidenum">
              <a:rPr lang="en-US"/>
              <a:pPr>
                <a:defRPr/>
              </a:pPr>
              <a:t>19</a:t>
            </a:fld>
            <a:endParaRPr lang="en-US" dirty="0"/>
          </a:p>
        </p:txBody>
      </p:sp>
      <p:sp>
        <p:nvSpPr>
          <p:cNvPr id="21" name="Text Box 14"/>
          <p:cNvSpPr txBox="1">
            <a:spLocks noChangeArrowheads="1"/>
          </p:cNvSpPr>
          <p:nvPr/>
        </p:nvSpPr>
        <p:spPr bwMode="auto">
          <a:xfrm>
            <a:off x="3124200" y="0"/>
            <a:ext cx="5257800" cy="486287"/>
          </a:xfrm>
          <a:prstGeom prst="rect">
            <a:avLst/>
          </a:prstGeom>
          <a:noFill/>
          <a:ln w="9525">
            <a:noFill/>
            <a:miter lim="800000"/>
            <a:headEnd/>
            <a:tailEnd/>
          </a:ln>
        </p:spPr>
        <p:txBody>
          <a:bodyPr wrap="square">
            <a:spAutoFit/>
          </a:bodyPr>
          <a:lstStyle/>
          <a:p>
            <a:pPr algn="r">
              <a:lnSpc>
                <a:spcPct val="80000"/>
              </a:lnSpc>
              <a:spcBef>
                <a:spcPct val="50000"/>
              </a:spcBef>
            </a:pPr>
            <a:r>
              <a:rPr lang="en-US" sz="3200" b="1" i="1" u="sng" dirty="0" smtClean="0">
                <a:solidFill>
                  <a:srgbClr val="FF6600"/>
                </a:solidFill>
                <a:latin typeface="Arial" charset="0"/>
              </a:rPr>
              <a:t>Initial Analysis Phase</a:t>
            </a:r>
            <a:endParaRPr lang="en-US" sz="3200" b="1" i="1" u="sng" dirty="0">
              <a:solidFill>
                <a:srgbClr val="FF6600"/>
              </a:solidFill>
              <a:latin typeface="Arial" charset="0"/>
            </a:endParaRPr>
          </a:p>
        </p:txBody>
      </p:sp>
      <p:sp>
        <p:nvSpPr>
          <p:cNvPr id="23" name="Rectangle 2"/>
          <p:cNvSpPr>
            <a:spLocks noGrp="1" noChangeArrowheads="1"/>
          </p:cNvSpPr>
          <p:nvPr>
            <p:ph type="title"/>
          </p:nvPr>
        </p:nvSpPr>
        <p:spPr>
          <a:xfrm>
            <a:off x="0" y="381000"/>
            <a:ext cx="9144000" cy="609600"/>
          </a:xfrm>
        </p:spPr>
        <p:txBody>
          <a:bodyPr/>
          <a:lstStyle/>
          <a:p>
            <a:pPr eaLnBrk="1" hangingPunct="1"/>
            <a:r>
              <a:rPr lang="en-US" sz="4000" b="0" dirty="0" smtClean="0">
                <a:solidFill>
                  <a:srgbClr val="000000"/>
                </a:solidFill>
              </a:rPr>
              <a:t>4. Verify: Is the Water</a:t>
            </a:r>
            <a:r>
              <a:rPr lang="en-US" sz="4000" b="0" i="1" dirty="0" smtClean="0">
                <a:solidFill>
                  <a:srgbClr val="000000"/>
                </a:solidFill>
              </a:rPr>
              <a:t> “Wet”? </a:t>
            </a:r>
            <a:r>
              <a:rPr lang="en-US" b="0" i="1" dirty="0" smtClean="0">
                <a:solidFill>
                  <a:srgbClr val="000000"/>
                </a:solidFill>
              </a:rPr>
              <a:t>(continued)</a:t>
            </a:r>
          </a:p>
        </p:txBody>
      </p:sp>
      <p:sp>
        <p:nvSpPr>
          <p:cNvPr id="18" name="Cloud 17"/>
          <p:cNvSpPr/>
          <p:nvPr/>
        </p:nvSpPr>
        <p:spPr>
          <a:xfrm>
            <a:off x="6019800" y="4038600"/>
            <a:ext cx="1828800" cy="16002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t>FIELD CHECK PRIOR TO CLOSING</a:t>
            </a:r>
            <a:endParaRPr lang="en-US" sz="1400" b="1"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000" dirty="0" smtClean="0">
                <a:solidFill>
                  <a:srgbClr val="000000"/>
                </a:solidFill>
              </a:rPr>
              <a:t>Objective</a:t>
            </a:r>
            <a:endParaRPr lang="en-US" sz="4000" dirty="0">
              <a:solidFill>
                <a:srgbClr val="000000"/>
              </a:solidFill>
            </a:endParaRPr>
          </a:p>
        </p:txBody>
      </p:sp>
      <p:sp>
        <p:nvSpPr>
          <p:cNvPr id="7" name="Content Placeholder 6"/>
          <p:cNvSpPr>
            <a:spLocks noGrp="1"/>
          </p:cNvSpPr>
          <p:nvPr>
            <p:ph idx="1"/>
          </p:nvPr>
        </p:nvSpPr>
        <p:spPr>
          <a:xfrm>
            <a:off x="179388" y="1447800"/>
            <a:ext cx="8964612" cy="4979988"/>
          </a:xfrm>
        </p:spPr>
        <p:txBody>
          <a:bodyPr/>
          <a:lstStyle/>
          <a:p>
            <a:pPr marL="0" indent="4763" algn="ctr">
              <a:lnSpc>
                <a:spcPct val="150000"/>
              </a:lnSpc>
              <a:spcBef>
                <a:spcPts val="1800"/>
              </a:spcBef>
              <a:buNone/>
            </a:pPr>
            <a:r>
              <a:rPr lang="en-US" sz="2800" dirty="0" smtClean="0"/>
              <a:t>Identify the steps and processes </a:t>
            </a:r>
          </a:p>
          <a:p>
            <a:pPr marL="0" indent="4763" algn="ctr">
              <a:lnSpc>
                <a:spcPct val="150000"/>
              </a:lnSpc>
              <a:spcBef>
                <a:spcPts val="1800"/>
              </a:spcBef>
              <a:buNone/>
            </a:pPr>
            <a:r>
              <a:rPr lang="en-US" sz="2800" dirty="0" smtClean="0"/>
              <a:t>used to address water right issues </a:t>
            </a:r>
          </a:p>
          <a:p>
            <a:pPr marL="0" indent="4763" algn="ctr">
              <a:lnSpc>
                <a:spcPct val="150000"/>
              </a:lnSpc>
              <a:spcBef>
                <a:spcPts val="1800"/>
              </a:spcBef>
              <a:buNone/>
            </a:pPr>
            <a:r>
              <a:rPr lang="en-US" sz="2800" dirty="0" smtClean="0"/>
              <a:t>in proposed land tenure actions.</a:t>
            </a:r>
          </a:p>
          <a:p>
            <a:pPr marL="2060575" indent="-284163">
              <a:spcBef>
                <a:spcPts val="3000"/>
              </a:spcBef>
              <a:buNone/>
            </a:pPr>
            <a:r>
              <a:rPr lang="en-US" i="1" u="sng" dirty="0" smtClean="0">
                <a:solidFill>
                  <a:schemeClr val="tx1">
                    <a:lumMod val="60000"/>
                    <a:lumOff val="40000"/>
                  </a:schemeClr>
                </a:solidFill>
              </a:rPr>
              <a:t>Land Tenure Examples: </a:t>
            </a:r>
          </a:p>
          <a:p>
            <a:pPr marL="2060575" indent="-284163">
              <a:spcBef>
                <a:spcPts val="0"/>
              </a:spcBef>
            </a:pPr>
            <a:r>
              <a:rPr lang="en-US" sz="2000" i="1" dirty="0" smtClean="0">
                <a:solidFill>
                  <a:schemeClr val="tx1">
                    <a:lumMod val="60000"/>
                    <a:lumOff val="40000"/>
                  </a:schemeClr>
                </a:solidFill>
              </a:rPr>
              <a:t>Land exchange</a:t>
            </a:r>
          </a:p>
          <a:p>
            <a:pPr marL="2060575" indent="-284163">
              <a:spcBef>
                <a:spcPts val="0"/>
              </a:spcBef>
            </a:pPr>
            <a:r>
              <a:rPr lang="en-US" sz="2000" i="1" dirty="0" smtClean="0">
                <a:solidFill>
                  <a:schemeClr val="tx1">
                    <a:lumMod val="60000"/>
                    <a:lumOff val="40000"/>
                  </a:schemeClr>
                </a:solidFill>
              </a:rPr>
              <a:t>Acquisition</a:t>
            </a:r>
          </a:p>
          <a:p>
            <a:pPr marL="2060575" indent="-284163">
              <a:spcBef>
                <a:spcPts val="0"/>
              </a:spcBef>
            </a:pPr>
            <a:r>
              <a:rPr lang="en-US" sz="2000" i="1" dirty="0" smtClean="0">
                <a:solidFill>
                  <a:schemeClr val="tx1">
                    <a:lumMod val="60000"/>
                    <a:lumOff val="40000"/>
                  </a:schemeClr>
                </a:solidFill>
              </a:rPr>
              <a:t>Disposal</a:t>
            </a:r>
            <a:endParaRPr lang="en-US" sz="2000" dirty="0" smtClean="0"/>
          </a:p>
          <a:p>
            <a:pPr marL="2060575" indent="-284163">
              <a:spcBef>
                <a:spcPts val="0"/>
              </a:spcBef>
            </a:pPr>
            <a:r>
              <a:rPr lang="en-US" sz="2000" i="1" dirty="0" smtClean="0">
                <a:solidFill>
                  <a:schemeClr val="tx1">
                    <a:lumMod val="60000"/>
                    <a:lumOff val="40000"/>
                  </a:schemeClr>
                </a:solidFill>
              </a:rPr>
              <a:t>Purchase or donation</a:t>
            </a:r>
          </a:p>
          <a:p>
            <a:pPr marL="2060575" indent="-284163">
              <a:spcBef>
                <a:spcPts val="0"/>
              </a:spcBef>
            </a:pPr>
            <a:r>
              <a:rPr lang="en-US" sz="2000" i="1" dirty="0" smtClean="0">
                <a:solidFill>
                  <a:schemeClr val="tx1">
                    <a:lumMod val="60000"/>
                    <a:lumOff val="40000"/>
                  </a:schemeClr>
                </a:solidFill>
              </a:rPr>
              <a:t>Conservation easement</a:t>
            </a:r>
          </a:p>
          <a:p>
            <a:pPr>
              <a:spcBef>
                <a:spcPts val="2400"/>
              </a:spcBef>
              <a:buNone/>
            </a:pPr>
            <a:endParaRPr lang="en-US" dirty="0"/>
          </a:p>
        </p:txBody>
      </p:sp>
      <p:sp>
        <p:nvSpPr>
          <p:cNvPr id="2" name="Date Placeholder 1"/>
          <p:cNvSpPr>
            <a:spLocks noGrp="1"/>
          </p:cNvSpPr>
          <p:nvPr>
            <p:ph type="dt" sz="half" idx="10"/>
          </p:nvPr>
        </p:nvSpPr>
        <p:spPr/>
        <p:txBody>
          <a:bodyPr/>
          <a:lstStyle/>
          <a:p>
            <a:pPr>
              <a:defRPr/>
            </a:pPr>
            <a:r>
              <a:rPr lang="en-US" smtClean="0"/>
              <a:t>10-26-16</a:t>
            </a:r>
            <a:endParaRPr lang="en-US" dirty="0"/>
          </a:p>
        </p:txBody>
      </p:sp>
      <p:sp>
        <p:nvSpPr>
          <p:cNvPr id="3" name="Slide Number Placeholder 2"/>
          <p:cNvSpPr>
            <a:spLocks noGrp="1"/>
          </p:cNvSpPr>
          <p:nvPr>
            <p:ph type="sldNum" sz="quarter" idx="12"/>
          </p:nvPr>
        </p:nvSpPr>
        <p:spPr/>
        <p:txBody>
          <a:bodyPr/>
          <a:lstStyle/>
          <a:p>
            <a:pPr>
              <a:defRPr/>
            </a:pPr>
            <a:fld id="{D2E8E637-DC74-4231-BAA8-A95288DE4E60}" type="slidenum">
              <a:rPr lang="en-US" smtClean="0"/>
              <a:pPr>
                <a:defRPr/>
              </a:pPr>
              <a:t>2</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idx="1"/>
          </p:nvPr>
        </p:nvSpPr>
        <p:spPr/>
        <p:txBody>
          <a:bodyPr/>
          <a:lstStyle/>
          <a:p>
            <a:pPr marL="0" indent="0" algn="ctr" eaLnBrk="1" hangingPunct="1">
              <a:buFont typeface="Wingdings" pitchFamily="2" charset="2"/>
              <a:buNone/>
            </a:pPr>
            <a:r>
              <a:rPr lang="en-US" sz="3200" dirty="0" smtClean="0"/>
              <a:t> </a:t>
            </a:r>
            <a:endParaRPr lang="en-US" dirty="0" smtClean="0"/>
          </a:p>
        </p:txBody>
      </p:sp>
      <p:sp>
        <p:nvSpPr>
          <p:cNvPr id="8" name="Date Placeholder 3"/>
          <p:cNvSpPr>
            <a:spLocks noGrp="1"/>
          </p:cNvSpPr>
          <p:nvPr>
            <p:ph type="dt" sz="half" idx="10"/>
          </p:nvPr>
        </p:nvSpPr>
        <p:spPr>
          <a:xfrm>
            <a:off x="0" y="6381750"/>
            <a:ext cx="1143000" cy="476250"/>
          </a:xfrm>
        </p:spPr>
        <p:txBody>
          <a:bodyPr/>
          <a:lstStyle/>
          <a:p>
            <a:pPr>
              <a:defRPr/>
            </a:pPr>
            <a:r>
              <a:rPr lang="en-US" smtClean="0"/>
              <a:t>10-26-16</a:t>
            </a:r>
            <a:endParaRPr lang="en-US" dirty="0"/>
          </a:p>
        </p:txBody>
      </p:sp>
      <p:sp>
        <p:nvSpPr>
          <p:cNvPr id="9" name="Slide Number Placeholder 4"/>
          <p:cNvSpPr>
            <a:spLocks noGrp="1"/>
          </p:cNvSpPr>
          <p:nvPr>
            <p:ph type="sldNum" sz="quarter" idx="12"/>
          </p:nvPr>
        </p:nvSpPr>
        <p:spPr>
          <a:xfrm>
            <a:off x="8077200" y="6381750"/>
            <a:ext cx="957262" cy="476250"/>
          </a:xfrm>
        </p:spPr>
        <p:txBody>
          <a:bodyPr/>
          <a:lstStyle/>
          <a:p>
            <a:pPr>
              <a:defRPr/>
            </a:pPr>
            <a:fld id="{26E2E8BD-044C-42BB-8AFA-D29067AEEE86}" type="slidenum">
              <a:rPr lang="en-US"/>
              <a:pPr>
                <a:defRPr/>
              </a:pPr>
              <a:t>20</a:t>
            </a:fld>
            <a:endParaRPr lang="en-US" dirty="0"/>
          </a:p>
        </p:txBody>
      </p:sp>
      <p:pic>
        <p:nvPicPr>
          <p:cNvPr id="19462" name="Picture 6" descr="j0078748"/>
          <p:cNvPicPr>
            <a:picLocks noChangeAspect="1" noChangeArrowheads="1"/>
          </p:cNvPicPr>
          <p:nvPr/>
        </p:nvPicPr>
        <p:blipFill>
          <a:blip r:embed="rId3" cstate="print"/>
          <a:srcRect/>
          <a:stretch>
            <a:fillRect/>
          </a:stretch>
        </p:blipFill>
        <p:spPr bwMode="auto">
          <a:xfrm>
            <a:off x="6629400" y="4038600"/>
            <a:ext cx="2259012" cy="1873250"/>
          </a:xfrm>
          <a:prstGeom prst="rect">
            <a:avLst/>
          </a:prstGeom>
          <a:noFill/>
          <a:ln w="9525">
            <a:noFill/>
            <a:miter lim="800000"/>
            <a:headEnd/>
            <a:tailEnd/>
          </a:ln>
        </p:spPr>
      </p:pic>
      <p:sp>
        <p:nvSpPr>
          <p:cNvPr id="11271" name="AutoShape 7"/>
          <p:cNvSpPr>
            <a:spLocks noChangeArrowheads="1"/>
          </p:cNvSpPr>
          <p:nvPr/>
        </p:nvSpPr>
        <p:spPr bwMode="auto">
          <a:xfrm>
            <a:off x="363536" y="2292350"/>
            <a:ext cx="6646863" cy="3181350"/>
          </a:xfrm>
          <a:prstGeom prst="wedgeRoundRectCallout">
            <a:avLst>
              <a:gd name="adj1" fmla="val 55861"/>
              <a:gd name="adj2" fmla="val 19213"/>
              <a:gd name="adj3" fmla="val 16667"/>
            </a:avLst>
          </a:prstGeom>
          <a:solidFill>
            <a:schemeClr val="bg1"/>
          </a:solidFill>
          <a:ln w="9525">
            <a:solidFill>
              <a:schemeClr val="tx1"/>
            </a:solidFill>
            <a:miter lim="800000"/>
            <a:headEnd/>
            <a:tailEnd/>
          </a:ln>
        </p:spPr>
        <p:txBody>
          <a:bodyPr/>
          <a:lstStyle/>
          <a:p>
            <a:pPr algn="ctr">
              <a:lnSpc>
                <a:spcPct val="115000"/>
              </a:lnSpc>
              <a:spcBef>
                <a:spcPct val="20000"/>
              </a:spcBef>
              <a:buClr>
                <a:schemeClr val="tx1"/>
              </a:buClr>
              <a:buSzPct val="75000"/>
              <a:buFont typeface="Wingdings" pitchFamily="2" charset="2"/>
              <a:buNone/>
            </a:pPr>
            <a:r>
              <a:rPr lang="en-US" sz="2400" b="1" dirty="0">
                <a:latin typeface="Arial" charset="0"/>
              </a:rPr>
              <a:t>ALL</a:t>
            </a:r>
            <a:r>
              <a:rPr lang="en-US" sz="2400" dirty="0">
                <a:latin typeface="Arial" charset="0"/>
              </a:rPr>
              <a:t> water rights issues must be </a:t>
            </a:r>
            <a:r>
              <a:rPr lang="en-US" sz="2400" b="1" dirty="0">
                <a:latin typeface="Arial" charset="0"/>
              </a:rPr>
              <a:t>RESOLVED</a:t>
            </a:r>
            <a:r>
              <a:rPr lang="en-US" sz="2400" dirty="0">
                <a:latin typeface="Arial" charset="0"/>
              </a:rPr>
              <a:t> </a:t>
            </a:r>
            <a:r>
              <a:rPr lang="en-US" sz="2400" b="1" dirty="0">
                <a:latin typeface="Arial" charset="0"/>
              </a:rPr>
              <a:t>BEFORE</a:t>
            </a:r>
            <a:r>
              <a:rPr lang="en-US" sz="2400" dirty="0">
                <a:latin typeface="Arial" charset="0"/>
              </a:rPr>
              <a:t> the closing!!</a:t>
            </a:r>
          </a:p>
          <a:p>
            <a:pPr algn="ctr">
              <a:lnSpc>
                <a:spcPct val="115000"/>
              </a:lnSpc>
              <a:spcBef>
                <a:spcPct val="20000"/>
              </a:spcBef>
              <a:buClr>
                <a:schemeClr val="tx1"/>
              </a:buClr>
              <a:buSzPct val="75000"/>
              <a:buFont typeface="Wingdings" pitchFamily="2" charset="2"/>
              <a:buNone/>
            </a:pPr>
            <a:r>
              <a:rPr lang="en-US" sz="2400" i="1" dirty="0">
                <a:solidFill>
                  <a:srgbClr val="0000CC"/>
                </a:solidFill>
                <a:latin typeface="Arial" charset="0"/>
              </a:rPr>
              <a:t> </a:t>
            </a:r>
            <a:r>
              <a:rPr lang="en-US" sz="2400" b="1" i="1" dirty="0">
                <a:solidFill>
                  <a:srgbClr val="FF6600"/>
                </a:solidFill>
                <a:latin typeface="Arial" charset="0"/>
              </a:rPr>
              <a:t>T</a:t>
            </a:r>
            <a:r>
              <a:rPr lang="en-US" sz="2800" b="1" i="1" dirty="0">
                <a:solidFill>
                  <a:srgbClr val="FF6600"/>
                </a:solidFill>
                <a:latin typeface="Arial" charset="0"/>
              </a:rPr>
              <a:t>he proponent/seller/donor has</a:t>
            </a:r>
            <a:br>
              <a:rPr lang="en-US" sz="2800" b="1" i="1" dirty="0">
                <a:solidFill>
                  <a:srgbClr val="FF6600"/>
                </a:solidFill>
                <a:latin typeface="Arial" charset="0"/>
              </a:rPr>
            </a:br>
            <a:r>
              <a:rPr lang="en-US" sz="2800" b="1" i="1" dirty="0">
                <a:solidFill>
                  <a:srgbClr val="FF6600"/>
                </a:solidFill>
                <a:latin typeface="Arial" charset="0"/>
              </a:rPr>
              <a:t> little incentive to work with Agency on water rights issues after the fact!</a:t>
            </a:r>
          </a:p>
        </p:txBody>
      </p:sp>
      <p:sp>
        <p:nvSpPr>
          <p:cNvPr id="19465" name="Text Box 11"/>
          <p:cNvSpPr txBox="1">
            <a:spLocks noChangeArrowheads="1"/>
          </p:cNvSpPr>
          <p:nvPr/>
        </p:nvSpPr>
        <p:spPr bwMode="auto">
          <a:xfrm>
            <a:off x="152400" y="1524000"/>
            <a:ext cx="8610600" cy="530225"/>
          </a:xfrm>
          <a:prstGeom prst="rect">
            <a:avLst/>
          </a:prstGeom>
          <a:noFill/>
          <a:ln w="76200" cmpd="tri">
            <a:noFill/>
            <a:miter lim="800000"/>
            <a:headEnd/>
            <a:tailEnd/>
          </a:ln>
        </p:spPr>
        <p:txBody>
          <a:bodyPr>
            <a:spAutoFit/>
          </a:bodyPr>
          <a:lstStyle/>
          <a:p>
            <a:pPr algn="ctr">
              <a:lnSpc>
                <a:spcPct val="90000"/>
              </a:lnSpc>
              <a:spcBef>
                <a:spcPct val="40000"/>
              </a:spcBef>
            </a:pPr>
            <a:r>
              <a:rPr lang="en-US" sz="3200" b="1" dirty="0">
                <a:latin typeface="Arial" charset="0"/>
                <a:cs typeface="Times New Roman" pitchFamily="18" charset="0"/>
              </a:rPr>
              <a:t>Provide </a:t>
            </a:r>
            <a:r>
              <a:rPr lang="en-US" sz="3200" b="1" dirty="0">
                <a:latin typeface="Arial" charset="0"/>
              </a:rPr>
              <a:t>information </a:t>
            </a:r>
            <a:r>
              <a:rPr lang="en-US" sz="3200" b="1" dirty="0">
                <a:latin typeface="Arial" charset="0"/>
                <a:cs typeface="Times New Roman" pitchFamily="18" charset="0"/>
              </a:rPr>
              <a:t>summary to appraiser</a:t>
            </a:r>
            <a:r>
              <a:rPr lang="en-US" sz="3200" b="1" dirty="0">
                <a:latin typeface="Arial" charset="0"/>
              </a:rPr>
              <a:t> </a:t>
            </a:r>
          </a:p>
        </p:txBody>
      </p:sp>
      <p:sp>
        <p:nvSpPr>
          <p:cNvPr id="12" name="Text Box 14"/>
          <p:cNvSpPr txBox="1">
            <a:spLocks noChangeArrowheads="1"/>
          </p:cNvSpPr>
          <p:nvPr/>
        </p:nvSpPr>
        <p:spPr bwMode="auto">
          <a:xfrm>
            <a:off x="3124200" y="0"/>
            <a:ext cx="5257800" cy="486287"/>
          </a:xfrm>
          <a:prstGeom prst="rect">
            <a:avLst/>
          </a:prstGeom>
          <a:noFill/>
          <a:ln w="9525">
            <a:noFill/>
            <a:miter lim="800000"/>
            <a:headEnd/>
            <a:tailEnd/>
          </a:ln>
        </p:spPr>
        <p:txBody>
          <a:bodyPr wrap="square">
            <a:spAutoFit/>
          </a:bodyPr>
          <a:lstStyle/>
          <a:p>
            <a:pPr algn="r">
              <a:lnSpc>
                <a:spcPct val="80000"/>
              </a:lnSpc>
              <a:spcBef>
                <a:spcPct val="50000"/>
              </a:spcBef>
            </a:pPr>
            <a:r>
              <a:rPr lang="en-US" sz="3200" b="1" i="1" u="sng" dirty="0" smtClean="0">
                <a:solidFill>
                  <a:srgbClr val="FF6600"/>
                </a:solidFill>
                <a:latin typeface="Arial" charset="0"/>
              </a:rPr>
              <a:t>Initial Analysis Phase</a:t>
            </a:r>
            <a:endParaRPr lang="en-US" sz="3200" b="1" i="1" u="sng" dirty="0">
              <a:solidFill>
                <a:srgbClr val="FF6600"/>
              </a:solidFill>
              <a:latin typeface="Arial" charset="0"/>
            </a:endParaRPr>
          </a:p>
        </p:txBody>
      </p:sp>
      <p:sp>
        <p:nvSpPr>
          <p:cNvPr id="14" name="Rectangle 2"/>
          <p:cNvSpPr>
            <a:spLocks noGrp="1" noChangeArrowheads="1"/>
          </p:cNvSpPr>
          <p:nvPr>
            <p:ph type="title"/>
          </p:nvPr>
        </p:nvSpPr>
        <p:spPr>
          <a:xfrm>
            <a:off x="0" y="381000"/>
            <a:ext cx="8294687" cy="609600"/>
          </a:xfrm>
        </p:spPr>
        <p:txBody>
          <a:bodyPr>
            <a:noAutofit/>
          </a:bodyPr>
          <a:lstStyle/>
          <a:p>
            <a:pPr eaLnBrk="1" hangingPunct="1"/>
            <a:r>
              <a:rPr lang="en-US" sz="4000" b="0" dirty="0" smtClean="0">
                <a:solidFill>
                  <a:srgbClr val="000000"/>
                </a:solidFill>
              </a:rPr>
              <a:t>5. Consult with Appraisal Staff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1271">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0" y="304800"/>
            <a:ext cx="8294687" cy="685800"/>
          </a:xfrm>
        </p:spPr>
        <p:txBody>
          <a:bodyPr/>
          <a:lstStyle/>
          <a:p>
            <a:pPr eaLnBrk="1" hangingPunct="1"/>
            <a:r>
              <a:rPr lang="en-US" sz="4000" b="0" dirty="0" smtClean="0">
                <a:solidFill>
                  <a:srgbClr val="000000"/>
                </a:solidFill>
              </a:rPr>
              <a:t>Evaluating the Proposal</a:t>
            </a:r>
          </a:p>
        </p:txBody>
      </p:sp>
      <p:sp>
        <p:nvSpPr>
          <p:cNvPr id="20485" name="Rectangle 3"/>
          <p:cNvSpPr>
            <a:spLocks noGrp="1" noChangeArrowheads="1"/>
          </p:cNvSpPr>
          <p:nvPr>
            <p:ph idx="1"/>
          </p:nvPr>
        </p:nvSpPr>
        <p:spPr>
          <a:xfrm>
            <a:off x="179388" y="1524000"/>
            <a:ext cx="8964612" cy="5334000"/>
          </a:xfrm>
        </p:spPr>
        <p:txBody>
          <a:bodyPr>
            <a:normAutofit/>
          </a:bodyPr>
          <a:lstStyle/>
          <a:p>
            <a:pPr marL="347663" indent="-347663" eaLnBrk="1" hangingPunct="1">
              <a:lnSpc>
                <a:spcPct val="90000"/>
              </a:lnSpc>
              <a:spcBef>
                <a:spcPts val="600"/>
              </a:spcBef>
              <a:buClr>
                <a:srgbClr val="292929"/>
              </a:buClr>
              <a:buSzTx/>
              <a:buFont typeface="Wingdings" pitchFamily="2" charset="2"/>
              <a:buChar char="v"/>
              <a:defRPr/>
            </a:pPr>
            <a:r>
              <a:rPr lang="en-US" sz="3200" b="1" dirty="0" smtClean="0">
                <a:solidFill>
                  <a:srgbClr val="292929"/>
                </a:solidFill>
              </a:rPr>
              <a:t>Address water rights in all steps  </a:t>
            </a:r>
          </a:p>
          <a:p>
            <a:pPr marL="639763" lvl="1" indent="-228600" eaLnBrk="1" hangingPunct="1">
              <a:lnSpc>
                <a:spcPct val="90000"/>
              </a:lnSpc>
              <a:spcBef>
                <a:spcPts val="400"/>
              </a:spcBef>
              <a:defRPr/>
            </a:pPr>
            <a:r>
              <a:rPr lang="en-US" sz="2800" dirty="0" smtClean="0"/>
              <a:t>Feasibility Analysis (include valuation consultation)</a:t>
            </a:r>
          </a:p>
          <a:p>
            <a:pPr marL="639763" lvl="1" indent="-228600" eaLnBrk="1" hangingPunct="1">
              <a:lnSpc>
                <a:spcPct val="90000"/>
              </a:lnSpc>
              <a:spcBef>
                <a:spcPts val="400"/>
              </a:spcBef>
              <a:defRPr/>
            </a:pPr>
            <a:r>
              <a:rPr lang="en-US" sz="2800" dirty="0" smtClean="0"/>
              <a:t>Agreement to Initiate</a:t>
            </a:r>
          </a:p>
          <a:p>
            <a:pPr marL="639763" lvl="1" indent="-228600" eaLnBrk="1" hangingPunct="1">
              <a:lnSpc>
                <a:spcPct val="90000"/>
              </a:lnSpc>
              <a:spcBef>
                <a:spcPts val="400"/>
              </a:spcBef>
              <a:defRPr/>
            </a:pPr>
            <a:r>
              <a:rPr lang="en-US" sz="2800" dirty="0" smtClean="0"/>
              <a:t>Notice of Exchange Proposal</a:t>
            </a:r>
          </a:p>
          <a:p>
            <a:pPr marL="639763" lvl="1" indent="-228600" eaLnBrk="1" hangingPunct="1">
              <a:lnSpc>
                <a:spcPct val="90000"/>
              </a:lnSpc>
              <a:spcBef>
                <a:spcPts val="400"/>
              </a:spcBef>
              <a:defRPr/>
            </a:pPr>
            <a:r>
              <a:rPr lang="en-US" sz="2800" dirty="0" smtClean="0"/>
              <a:t>Environmental Documentation</a:t>
            </a:r>
          </a:p>
          <a:p>
            <a:pPr marL="639763" lvl="1" indent="-228600" eaLnBrk="1" hangingPunct="1">
              <a:lnSpc>
                <a:spcPct val="90000"/>
              </a:lnSpc>
              <a:spcBef>
                <a:spcPts val="400"/>
              </a:spcBef>
              <a:defRPr/>
            </a:pPr>
            <a:r>
              <a:rPr lang="en-US" sz="2800" dirty="0" smtClean="0"/>
              <a:t>Decision</a:t>
            </a:r>
          </a:p>
          <a:p>
            <a:pPr marL="639763" lvl="1" indent="-228600">
              <a:lnSpc>
                <a:spcPct val="90000"/>
              </a:lnSpc>
              <a:spcBef>
                <a:spcPts val="400"/>
              </a:spcBef>
              <a:defRPr/>
            </a:pPr>
            <a:r>
              <a:rPr lang="en-US" sz="2800" dirty="0" smtClean="0"/>
              <a:t>Notice of Decision</a:t>
            </a:r>
          </a:p>
        </p:txBody>
      </p:sp>
      <p:sp>
        <p:nvSpPr>
          <p:cNvPr id="4" name="Date Placeholder 3"/>
          <p:cNvSpPr>
            <a:spLocks noGrp="1"/>
          </p:cNvSpPr>
          <p:nvPr>
            <p:ph type="dt" sz="half" idx="10"/>
          </p:nvPr>
        </p:nvSpPr>
        <p:spPr/>
        <p:txBody>
          <a:body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p>
            <a:pPr>
              <a:defRPr/>
            </a:pPr>
            <a:fld id="{D8C65E62-0905-4190-B0CD-74BA2BB9321C}" type="slidenum">
              <a:rPr lang="en-US"/>
              <a:pPr>
                <a:defRPr/>
              </a:pPr>
              <a:t>21</a:t>
            </a:fld>
            <a:endParaRPr lang="en-US" dirty="0"/>
          </a:p>
        </p:txBody>
      </p:sp>
      <p:pic>
        <p:nvPicPr>
          <p:cNvPr id="7" name="Picture 2" descr="C:\Documents and Settings\Ann\My Documents\My Pictures\BCHP\Heritage Park\IMG_2720.JPG"/>
          <p:cNvPicPr>
            <a:picLocks noChangeAspect="1" noChangeArrowheads="1"/>
          </p:cNvPicPr>
          <p:nvPr/>
        </p:nvPicPr>
        <p:blipFill>
          <a:blip r:embed="rId3" cstate="print"/>
          <a:srcRect/>
          <a:stretch>
            <a:fillRect/>
          </a:stretch>
        </p:blipFill>
        <p:spPr bwMode="auto">
          <a:xfrm>
            <a:off x="4038600" y="4114800"/>
            <a:ext cx="4371975" cy="25908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0" y="304800"/>
            <a:ext cx="8294687" cy="685800"/>
          </a:xfrm>
        </p:spPr>
        <p:txBody>
          <a:bodyPr/>
          <a:lstStyle/>
          <a:p>
            <a:pPr eaLnBrk="1" hangingPunct="1"/>
            <a:r>
              <a:rPr lang="en-US" sz="4000" b="0" dirty="0" smtClean="0">
                <a:solidFill>
                  <a:srgbClr val="000000"/>
                </a:solidFill>
              </a:rPr>
              <a:t>Evaluating the Proposal </a:t>
            </a:r>
            <a:r>
              <a:rPr lang="en-US" b="0" dirty="0" smtClean="0">
                <a:solidFill>
                  <a:srgbClr val="000000"/>
                </a:solidFill>
              </a:rPr>
              <a:t>(continued)</a:t>
            </a:r>
            <a:endParaRPr lang="en-US" sz="4000" b="0" dirty="0" smtClean="0">
              <a:solidFill>
                <a:srgbClr val="000000"/>
              </a:solidFill>
            </a:endParaRPr>
          </a:p>
        </p:txBody>
      </p:sp>
      <p:sp>
        <p:nvSpPr>
          <p:cNvPr id="20485" name="Rectangle 3"/>
          <p:cNvSpPr>
            <a:spLocks noGrp="1" noChangeArrowheads="1"/>
          </p:cNvSpPr>
          <p:nvPr>
            <p:ph idx="1"/>
          </p:nvPr>
        </p:nvSpPr>
        <p:spPr>
          <a:xfrm>
            <a:off x="179388" y="1447800"/>
            <a:ext cx="8964612" cy="5410200"/>
          </a:xfrm>
        </p:spPr>
        <p:txBody>
          <a:bodyPr>
            <a:normAutofit/>
          </a:bodyPr>
          <a:lstStyle/>
          <a:p>
            <a:pPr marL="228600" lvl="1" indent="-228600">
              <a:lnSpc>
                <a:spcPct val="90000"/>
              </a:lnSpc>
              <a:spcBef>
                <a:spcPts val="400"/>
              </a:spcBef>
              <a:buFont typeface="Wingdings" pitchFamily="2" charset="2"/>
              <a:buChar char="v"/>
              <a:defRPr/>
            </a:pPr>
            <a:r>
              <a:rPr lang="en-US" sz="3200" b="1" dirty="0" smtClean="0">
                <a:solidFill>
                  <a:srgbClr val="292929"/>
                </a:solidFill>
              </a:rPr>
              <a:t>Consider Potential Desired Beneficial Uses</a:t>
            </a:r>
          </a:p>
          <a:p>
            <a:pPr marL="571500" lvl="1" indent="-228600" eaLnBrk="1" hangingPunct="1">
              <a:lnSpc>
                <a:spcPct val="90000"/>
              </a:lnSpc>
              <a:spcBef>
                <a:spcPts val="600"/>
              </a:spcBef>
              <a:tabLst>
                <a:tab pos="639763" algn="l"/>
              </a:tabLst>
              <a:defRPr/>
            </a:pPr>
            <a:r>
              <a:rPr lang="en-US" sz="2800" dirty="0" smtClean="0"/>
              <a:t>Maintain riparian/wetland values</a:t>
            </a:r>
          </a:p>
          <a:p>
            <a:pPr marL="571500" lvl="1" indent="-228600" eaLnBrk="1" hangingPunct="1">
              <a:lnSpc>
                <a:spcPct val="90000"/>
              </a:lnSpc>
              <a:spcBef>
                <a:spcPts val="600"/>
              </a:spcBef>
              <a:tabLst>
                <a:tab pos="639763" algn="l"/>
              </a:tabLst>
              <a:defRPr/>
            </a:pPr>
            <a:r>
              <a:rPr lang="en-US" sz="2800" dirty="0" smtClean="0"/>
              <a:t>Use existing right or transfer to instream uses</a:t>
            </a:r>
          </a:p>
          <a:p>
            <a:pPr marL="571500" lvl="1" indent="-228600" eaLnBrk="1" hangingPunct="1">
              <a:lnSpc>
                <a:spcPct val="90000"/>
              </a:lnSpc>
              <a:spcBef>
                <a:spcPts val="600"/>
              </a:spcBef>
              <a:tabLst>
                <a:tab pos="639763" algn="l"/>
              </a:tabLst>
              <a:defRPr/>
            </a:pPr>
            <a:r>
              <a:rPr lang="en-US" sz="2800" dirty="0" smtClean="0"/>
              <a:t>Use entire or portion of acquired right(s)</a:t>
            </a:r>
          </a:p>
          <a:p>
            <a:pPr marL="571500" lvl="1" indent="-228600" eaLnBrk="1" hangingPunct="1">
              <a:lnSpc>
                <a:spcPct val="90000"/>
              </a:lnSpc>
              <a:spcBef>
                <a:spcPts val="600"/>
              </a:spcBef>
              <a:tabLst>
                <a:tab pos="639763" algn="l"/>
              </a:tabLst>
              <a:defRPr/>
            </a:pPr>
            <a:r>
              <a:rPr lang="en-US" sz="2800" dirty="0" smtClean="0"/>
              <a:t>Quantify amount of water needed for new uses</a:t>
            </a:r>
          </a:p>
          <a:p>
            <a:pPr eaLnBrk="1" hangingPunct="1">
              <a:lnSpc>
                <a:spcPct val="90000"/>
              </a:lnSpc>
              <a:spcBef>
                <a:spcPts val="2400"/>
              </a:spcBef>
              <a:buClr>
                <a:srgbClr val="292929"/>
              </a:buClr>
              <a:buSzTx/>
              <a:buFont typeface="Wingdings" pitchFamily="2" charset="2"/>
              <a:buChar char="v"/>
              <a:defRPr/>
            </a:pPr>
            <a:r>
              <a:rPr lang="en-US" sz="3200" b="1" dirty="0" smtClean="0">
                <a:solidFill>
                  <a:srgbClr val="292929"/>
                </a:solidFill>
              </a:rPr>
              <a:t>Address management  </a:t>
            </a:r>
            <a:br>
              <a:rPr lang="en-US" sz="3200" b="1" dirty="0" smtClean="0">
                <a:solidFill>
                  <a:srgbClr val="292929"/>
                </a:solidFill>
              </a:rPr>
            </a:br>
            <a:r>
              <a:rPr lang="en-US" sz="3200" b="1" dirty="0" smtClean="0">
                <a:solidFill>
                  <a:srgbClr val="292929"/>
                </a:solidFill>
              </a:rPr>
              <a:t>costs &amp;responsibilities</a:t>
            </a:r>
            <a:br>
              <a:rPr lang="en-US" sz="3200" b="1" dirty="0" smtClean="0">
                <a:solidFill>
                  <a:srgbClr val="292929"/>
                </a:solidFill>
              </a:rPr>
            </a:br>
            <a:r>
              <a:rPr lang="en-US" sz="3200" b="1" dirty="0" smtClean="0">
                <a:solidFill>
                  <a:srgbClr val="292929"/>
                </a:solidFill>
              </a:rPr>
              <a:t>UP FRONT!</a:t>
            </a:r>
          </a:p>
        </p:txBody>
      </p:sp>
      <p:sp>
        <p:nvSpPr>
          <p:cNvPr id="4" name="Date Placeholder 3"/>
          <p:cNvSpPr>
            <a:spLocks noGrp="1"/>
          </p:cNvSpPr>
          <p:nvPr>
            <p:ph type="dt" sz="half" idx="10"/>
          </p:nvPr>
        </p:nvSpPr>
        <p:spPr/>
        <p:txBody>
          <a:body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p>
            <a:pPr>
              <a:defRPr/>
            </a:pPr>
            <a:fld id="{D8C65E62-0905-4190-B0CD-74BA2BB9321C}" type="slidenum">
              <a:rPr lang="en-US"/>
              <a:pPr>
                <a:defRPr/>
              </a:pPr>
              <a:t>22</a:t>
            </a:fld>
            <a:endParaRPr lang="en-US" dirty="0"/>
          </a:p>
        </p:txBody>
      </p:sp>
      <p:pic>
        <p:nvPicPr>
          <p:cNvPr id="8" name="Picture 7" descr="galkana (74 of 98).JPG"/>
          <p:cNvPicPr>
            <a:picLocks noChangeAspect="1"/>
          </p:cNvPicPr>
          <p:nvPr/>
        </p:nvPicPr>
        <p:blipFill>
          <a:blip r:embed="rId3" cstate="print"/>
          <a:stretch>
            <a:fillRect/>
          </a:stretch>
        </p:blipFill>
        <p:spPr>
          <a:xfrm>
            <a:off x="5181600" y="3886200"/>
            <a:ext cx="3733800" cy="2438400"/>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1" y="381000"/>
            <a:ext cx="5638799" cy="609600"/>
          </a:xfrm>
        </p:spPr>
        <p:txBody>
          <a:bodyPr>
            <a:noAutofit/>
          </a:bodyPr>
          <a:lstStyle/>
          <a:p>
            <a:pPr eaLnBrk="1" hangingPunct="1"/>
            <a:r>
              <a:rPr lang="en-US" sz="4000" b="0" dirty="0" smtClean="0">
                <a:solidFill>
                  <a:srgbClr val="000000"/>
                </a:solidFill>
              </a:rPr>
              <a:t>Closing</a:t>
            </a:r>
          </a:p>
        </p:txBody>
      </p:sp>
      <p:sp>
        <p:nvSpPr>
          <p:cNvPr id="21509" name="Rectangle 3"/>
          <p:cNvSpPr>
            <a:spLocks noGrp="1" noChangeArrowheads="1"/>
          </p:cNvSpPr>
          <p:nvPr>
            <p:ph idx="1"/>
          </p:nvPr>
        </p:nvSpPr>
        <p:spPr>
          <a:xfrm>
            <a:off x="179388" y="1371600"/>
            <a:ext cx="8964612" cy="5056188"/>
          </a:xfrm>
        </p:spPr>
        <p:txBody>
          <a:bodyPr>
            <a:normAutofit/>
          </a:bodyPr>
          <a:lstStyle/>
          <a:p>
            <a:pPr marL="347663" indent="-347663"/>
            <a:r>
              <a:rPr lang="en-US" sz="2800" dirty="0" smtClean="0">
                <a:solidFill>
                  <a:srgbClr val="993300"/>
                </a:solidFill>
              </a:rPr>
              <a:t>List all water rights to be conveyed in deeds</a:t>
            </a:r>
          </a:p>
          <a:p>
            <a:pPr marL="741363" lvl="2" indent="-401638">
              <a:buFont typeface="Wingdings" pitchFamily="2" charset="2"/>
              <a:buChar char="ü"/>
            </a:pPr>
            <a:r>
              <a:rPr lang="en-US" sz="2400" dirty="0" smtClean="0">
                <a:solidFill>
                  <a:srgbClr val="660033"/>
                </a:solidFill>
              </a:rPr>
              <a:t>List all elements of the water rights</a:t>
            </a:r>
          </a:p>
          <a:p>
            <a:pPr marL="741363" lvl="2" indent="-401638">
              <a:buFont typeface="Wingdings" pitchFamily="2" charset="2"/>
              <a:buChar char="ü"/>
            </a:pPr>
            <a:r>
              <a:rPr lang="en-US" sz="2400" dirty="0" smtClean="0">
                <a:solidFill>
                  <a:srgbClr val="660033"/>
                </a:solidFill>
              </a:rPr>
              <a:t>Mention all infrastructures associated with the</a:t>
            </a:r>
            <a:br>
              <a:rPr lang="en-US" sz="2400" dirty="0" smtClean="0">
                <a:solidFill>
                  <a:srgbClr val="660033"/>
                </a:solidFill>
              </a:rPr>
            </a:br>
            <a:r>
              <a:rPr lang="en-US" sz="2400" dirty="0" smtClean="0">
                <a:solidFill>
                  <a:srgbClr val="660033"/>
                </a:solidFill>
              </a:rPr>
              <a:t> water rights (e.g., metering devices)</a:t>
            </a:r>
          </a:p>
          <a:p>
            <a:pPr marL="347663" indent="-347663">
              <a:spcBef>
                <a:spcPts val="1800"/>
              </a:spcBef>
            </a:pPr>
            <a:r>
              <a:rPr lang="en-US" sz="2800" dirty="0" smtClean="0"/>
              <a:t>Include general clause</a:t>
            </a:r>
            <a:br>
              <a:rPr lang="en-US" sz="2800" dirty="0" smtClean="0"/>
            </a:br>
            <a:r>
              <a:rPr lang="en-US" sz="2800" dirty="0" smtClean="0"/>
              <a:t>to acquire all water rights </a:t>
            </a:r>
            <a:br>
              <a:rPr lang="en-US" sz="2800" dirty="0" smtClean="0"/>
            </a:br>
            <a:r>
              <a:rPr lang="en-US" sz="2800" dirty="0" smtClean="0"/>
              <a:t>to cover any omissions</a:t>
            </a:r>
          </a:p>
          <a:p>
            <a:pPr marL="347663" indent="-347663">
              <a:spcBef>
                <a:spcPts val="1800"/>
              </a:spcBef>
            </a:pPr>
            <a:r>
              <a:rPr lang="en-US" sz="2800" dirty="0" smtClean="0">
                <a:solidFill>
                  <a:srgbClr val="993300"/>
                </a:solidFill>
              </a:rPr>
              <a:t>Provide documentation</a:t>
            </a:r>
            <a:br>
              <a:rPr lang="en-US" sz="2800" dirty="0" smtClean="0">
                <a:solidFill>
                  <a:srgbClr val="993300"/>
                </a:solidFill>
              </a:rPr>
            </a:br>
            <a:r>
              <a:rPr lang="en-US" sz="2800" dirty="0" smtClean="0">
                <a:solidFill>
                  <a:srgbClr val="993300"/>
                </a:solidFill>
              </a:rPr>
              <a:t>to all parties</a:t>
            </a:r>
          </a:p>
        </p:txBody>
      </p:sp>
      <p:sp>
        <p:nvSpPr>
          <p:cNvPr id="5" name="Date Placeholder 3"/>
          <p:cNvSpPr>
            <a:spLocks noGrp="1"/>
          </p:cNvSpPr>
          <p:nvPr>
            <p:ph type="dt" sz="half" idx="10"/>
          </p:nvPr>
        </p:nvSpPr>
        <p:spPr/>
        <p:txBody>
          <a:bodyPr/>
          <a:lstStyle/>
          <a:p>
            <a:pPr>
              <a:defRPr/>
            </a:pPr>
            <a:r>
              <a:rPr lang="en-US" smtClean="0"/>
              <a:t>10-26-16</a:t>
            </a:r>
            <a:endParaRPr lang="en-US" dirty="0"/>
          </a:p>
        </p:txBody>
      </p:sp>
      <p:sp>
        <p:nvSpPr>
          <p:cNvPr id="6" name="Slide Number Placeholder 4"/>
          <p:cNvSpPr>
            <a:spLocks noGrp="1"/>
          </p:cNvSpPr>
          <p:nvPr>
            <p:ph type="sldNum" sz="quarter" idx="12"/>
          </p:nvPr>
        </p:nvSpPr>
        <p:spPr/>
        <p:txBody>
          <a:bodyPr/>
          <a:lstStyle/>
          <a:p>
            <a:pPr>
              <a:defRPr/>
            </a:pPr>
            <a:fld id="{DC9DA648-52F5-4F6A-87AC-6D5A99D4957C}" type="slidenum">
              <a:rPr lang="en-US"/>
              <a:pPr>
                <a:defRPr/>
              </a:pPr>
              <a:t>23</a:t>
            </a:fld>
            <a:endParaRPr lang="en-US" dirty="0"/>
          </a:p>
        </p:txBody>
      </p:sp>
      <p:pic>
        <p:nvPicPr>
          <p:cNvPr id="7" name="Picture 6" descr="Sample Deed &amp; Water Rights sm.png"/>
          <p:cNvPicPr>
            <a:picLocks noChangeAspect="1"/>
          </p:cNvPicPr>
          <p:nvPr/>
        </p:nvPicPr>
        <p:blipFill>
          <a:blip r:embed="rId3" cstate="print"/>
          <a:stretch>
            <a:fillRect/>
          </a:stretch>
        </p:blipFill>
        <p:spPr>
          <a:xfrm>
            <a:off x="4761687" y="3124200"/>
            <a:ext cx="4382313" cy="3352800"/>
          </a:xfrm>
          <a:prstGeom prst="rect">
            <a:avLst/>
          </a:prstGeom>
          <a:ln>
            <a:solidFill>
              <a:schemeClr val="tx1"/>
            </a:solidFill>
          </a:ln>
        </p:spPr>
      </p:pic>
      <p:sp>
        <p:nvSpPr>
          <p:cNvPr id="8" name="Text Box 6"/>
          <p:cNvSpPr txBox="1">
            <a:spLocks noChangeArrowheads="1"/>
          </p:cNvSpPr>
          <p:nvPr/>
        </p:nvSpPr>
        <p:spPr bwMode="auto">
          <a:xfrm>
            <a:off x="3429000" y="-29831"/>
            <a:ext cx="5029200" cy="510909"/>
          </a:xfrm>
          <a:prstGeom prst="rect">
            <a:avLst/>
          </a:prstGeom>
          <a:noFill/>
          <a:ln w="9525">
            <a:noFill/>
            <a:miter lim="800000"/>
            <a:headEnd/>
            <a:tailEnd/>
          </a:ln>
        </p:spPr>
        <p:txBody>
          <a:bodyPr wrap="square">
            <a:spAutoFit/>
          </a:bodyPr>
          <a:lstStyle/>
          <a:p>
            <a:pPr algn="r">
              <a:lnSpc>
                <a:spcPct val="85000"/>
              </a:lnSpc>
              <a:spcBef>
                <a:spcPts val="0"/>
              </a:spcBef>
            </a:pPr>
            <a:r>
              <a:rPr lang="en-US" sz="3200" b="1" i="1" u="sng" dirty="0" smtClean="0">
                <a:solidFill>
                  <a:srgbClr val="FF6600"/>
                </a:solidFill>
                <a:latin typeface="Arial" charset="0"/>
              </a:rPr>
              <a:t>At or Before Closing</a:t>
            </a:r>
            <a:endParaRPr lang="en-US" sz="3200" b="1" i="1" u="sng" dirty="0">
              <a:solidFill>
                <a:srgbClr val="FF6600"/>
              </a:solidFill>
              <a:latin typeface="Arial"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0" y="381000"/>
            <a:ext cx="7924799" cy="609600"/>
          </a:xfrm>
        </p:spPr>
        <p:txBody>
          <a:bodyPr/>
          <a:lstStyle/>
          <a:p>
            <a:pPr eaLnBrk="1" hangingPunct="1"/>
            <a:r>
              <a:rPr lang="en-US" sz="4000" dirty="0" smtClean="0">
                <a:solidFill>
                  <a:srgbClr val="000000"/>
                </a:solidFill>
              </a:rPr>
              <a:t>Closing </a:t>
            </a:r>
            <a:r>
              <a:rPr lang="en-US" sz="2000" dirty="0" smtClean="0">
                <a:solidFill>
                  <a:srgbClr val="000000"/>
                </a:solidFill>
              </a:rPr>
              <a:t>(continued)</a:t>
            </a:r>
            <a:r>
              <a:rPr lang="en-US" sz="4000" dirty="0" smtClean="0">
                <a:solidFill>
                  <a:srgbClr val="000000"/>
                </a:solidFill>
              </a:rPr>
              <a:t> </a:t>
            </a:r>
            <a:r>
              <a:rPr lang="en-US" sz="4000" b="0" dirty="0" smtClean="0">
                <a:solidFill>
                  <a:srgbClr val="000000"/>
                </a:solidFill>
              </a:rPr>
              <a:t> </a:t>
            </a:r>
            <a:endParaRPr lang="en-US" sz="2400" b="0" dirty="0" smtClean="0">
              <a:solidFill>
                <a:srgbClr val="000000"/>
              </a:solidFill>
            </a:endParaRPr>
          </a:p>
        </p:txBody>
      </p:sp>
      <p:sp>
        <p:nvSpPr>
          <p:cNvPr id="22533" name="Rectangle 3"/>
          <p:cNvSpPr>
            <a:spLocks noGrp="1" noChangeArrowheads="1"/>
          </p:cNvSpPr>
          <p:nvPr>
            <p:ph idx="1"/>
          </p:nvPr>
        </p:nvSpPr>
        <p:spPr>
          <a:xfrm>
            <a:off x="76200" y="1295400"/>
            <a:ext cx="8964612" cy="5132388"/>
          </a:xfrm>
        </p:spPr>
        <p:txBody>
          <a:bodyPr/>
          <a:lstStyle/>
          <a:p>
            <a:r>
              <a:rPr lang="en-US" sz="2800" b="1" dirty="0" smtClean="0">
                <a:solidFill>
                  <a:srgbClr val="660033"/>
                </a:solidFill>
              </a:rPr>
              <a:t>Complete DNR “Ownership Transfer” form for</a:t>
            </a:r>
            <a:r>
              <a:rPr lang="en-US" sz="2400" dirty="0" smtClean="0">
                <a:solidFill>
                  <a:srgbClr val="993300"/>
                </a:solidFill>
              </a:rPr>
              <a:t>:</a:t>
            </a:r>
          </a:p>
          <a:p>
            <a:pPr marL="571500" lvl="1" indent="-160338" eaLnBrk="1" hangingPunct="1">
              <a:buFont typeface="Wingdings" pitchFamily="2" charset="2"/>
              <a:buChar char="v"/>
            </a:pPr>
            <a:r>
              <a:rPr lang="en-US" sz="2400" dirty="0" smtClean="0">
                <a:solidFill>
                  <a:srgbClr val="993300"/>
                </a:solidFill>
              </a:rPr>
              <a:t>Surface and ground water rights </a:t>
            </a:r>
          </a:p>
          <a:p>
            <a:pPr marL="571500" lvl="1" indent="-160338" eaLnBrk="1" hangingPunct="1">
              <a:buFont typeface="Wingdings" pitchFamily="2" charset="2"/>
              <a:buChar char="v"/>
            </a:pPr>
            <a:r>
              <a:rPr lang="en-US" sz="2400" dirty="0" smtClean="0">
                <a:solidFill>
                  <a:srgbClr val="993300"/>
                </a:solidFill>
              </a:rPr>
              <a:t>Temporary Water Use Authorizations (TWUA)</a:t>
            </a:r>
          </a:p>
          <a:p>
            <a:pPr marL="571500" lvl="1" indent="-160338" eaLnBrk="1" hangingPunct="1">
              <a:buFont typeface="Wingdings" pitchFamily="2" charset="2"/>
              <a:buChar char="v"/>
            </a:pPr>
            <a:r>
              <a:rPr lang="en-US" sz="2400" dirty="0" smtClean="0">
                <a:solidFill>
                  <a:srgbClr val="993300"/>
                </a:solidFill>
              </a:rPr>
              <a:t>Existing (vested) rights</a:t>
            </a:r>
          </a:p>
          <a:p>
            <a:pPr indent="-314325">
              <a:spcBef>
                <a:spcPts val="1800"/>
              </a:spcBef>
            </a:pPr>
            <a:r>
              <a:rPr lang="en-US" sz="2800" b="1" dirty="0" smtClean="0">
                <a:solidFill>
                  <a:srgbClr val="660033"/>
                </a:solidFill>
              </a:rPr>
              <a:t>No change of ownership fees in AK</a:t>
            </a:r>
          </a:p>
          <a:p>
            <a:pPr marL="533400" indent="-533400"/>
            <a:endParaRPr lang="en-US" sz="1400" b="1" dirty="0" smtClean="0"/>
          </a:p>
        </p:txBody>
      </p:sp>
      <p:sp>
        <p:nvSpPr>
          <p:cNvPr id="4" name="Date Placeholder 3"/>
          <p:cNvSpPr>
            <a:spLocks noGrp="1"/>
          </p:cNvSpPr>
          <p:nvPr>
            <p:ph type="dt" sz="half" idx="10"/>
          </p:nvPr>
        </p:nvSpPr>
        <p:spPr/>
        <p:txBody>
          <a:body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p>
            <a:pPr>
              <a:defRPr/>
            </a:pPr>
            <a:fld id="{13B2AB50-6ED3-48DA-8B04-5B149523EB9D}" type="slidenum">
              <a:rPr lang="en-US"/>
              <a:pPr>
                <a:defRPr/>
              </a:pPr>
              <a:t>24</a:t>
            </a:fld>
            <a:endParaRPr lang="en-US" dirty="0"/>
          </a:p>
        </p:txBody>
      </p:sp>
      <p:sp>
        <p:nvSpPr>
          <p:cNvPr id="8" name="Text Box 6"/>
          <p:cNvSpPr txBox="1">
            <a:spLocks noChangeArrowheads="1"/>
          </p:cNvSpPr>
          <p:nvPr/>
        </p:nvSpPr>
        <p:spPr bwMode="auto">
          <a:xfrm>
            <a:off x="4876800" y="-29831"/>
            <a:ext cx="3581400" cy="510909"/>
          </a:xfrm>
          <a:prstGeom prst="rect">
            <a:avLst/>
          </a:prstGeom>
          <a:noFill/>
          <a:ln w="9525">
            <a:noFill/>
            <a:miter lim="800000"/>
            <a:headEnd/>
            <a:tailEnd/>
          </a:ln>
        </p:spPr>
        <p:txBody>
          <a:bodyPr wrap="square">
            <a:spAutoFit/>
          </a:bodyPr>
          <a:lstStyle/>
          <a:p>
            <a:pPr algn="r">
              <a:lnSpc>
                <a:spcPct val="85000"/>
              </a:lnSpc>
              <a:spcBef>
                <a:spcPts val="0"/>
              </a:spcBef>
            </a:pPr>
            <a:r>
              <a:rPr lang="en-US" sz="3200" b="1" i="1" u="sng" dirty="0" smtClean="0">
                <a:solidFill>
                  <a:srgbClr val="FF6600"/>
                </a:solidFill>
                <a:latin typeface="Arial" charset="0"/>
              </a:rPr>
              <a:t>Closing</a:t>
            </a:r>
            <a:endParaRPr lang="en-US" sz="3600" b="1" i="1" u="sng" dirty="0">
              <a:solidFill>
                <a:srgbClr val="FF6600"/>
              </a:solidFill>
              <a:latin typeface="Arial" charset="0"/>
            </a:endParaRPr>
          </a:p>
        </p:txBody>
      </p:sp>
      <p:sp>
        <p:nvSpPr>
          <p:cNvPr id="9" name="Text Box 6"/>
          <p:cNvSpPr txBox="1">
            <a:spLocks noChangeArrowheads="1"/>
          </p:cNvSpPr>
          <p:nvPr/>
        </p:nvSpPr>
        <p:spPr bwMode="auto">
          <a:xfrm>
            <a:off x="3429000" y="-29831"/>
            <a:ext cx="5029200" cy="510909"/>
          </a:xfrm>
          <a:prstGeom prst="rect">
            <a:avLst/>
          </a:prstGeom>
          <a:noFill/>
          <a:ln w="9525">
            <a:noFill/>
            <a:miter lim="800000"/>
            <a:headEnd/>
            <a:tailEnd/>
          </a:ln>
        </p:spPr>
        <p:txBody>
          <a:bodyPr wrap="square">
            <a:spAutoFit/>
          </a:bodyPr>
          <a:lstStyle/>
          <a:p>
            <a:pPr algn="r">
              <a:lnSpc>
                <a:spcPct val="85000"/>
              </a:lnSpc>
              <a:spcBef>
                <a:spcPts val="0"/>
              </a:spcBef>
            </a:pPr>
            <a:r>
              <a:rPr lang="en-US" sz="3200" b="1" i="1" u="sng" dirty="0" smtClean="0">
                <a:solidFill>
                  <a:srgbClr val="FF6600"/>
                </a:solidFill>
                <a:latin typeface="Arial" charset="0"/>
              </a:rPr>
              <a:t>At or Before Closing</a:t>
            </a:r>
            <a:endParaRPr lang="en-US" sz="3200" b="1" i="1" u="sng" dirty="0">
              <a:solidFill>
                <a:srgbClr val="FF6600"/>
              </a:solidFill>
              <a:latin typeface="Arial" charset="0"/>
            </a:endParaRPr>
          </a:p>
        </p:txBody>
      </p:sp>
      <p:sp>
        <p:nvSpPr>
          <p:cNvPr id="6" name="AutoShape 4"/>
          <p:cNvSpPr>
            <a:spLocks noChangeArrowheads="1"/>
          </p:cNvSpPr>
          <p:nvPr/>
        </p:nvSpPr>
        <p:spPr bwMode="auto">
          <a:xfrm rot="19636132">
            <a:off x="6178825" y="3764666"/>
            <a:ext cx="2857928" cy="1219200"/>
          </a:xfrm>
          <a:prstGeom prst="plaque">
            <a:avLst>
              <a:gd name="adj" fmla="val 16667"/>
            </a:avLst>
          </a:prstGeom>
          <a:gradFill rotWithShape="1">
            <a:gsLst>
              <a:gs pos="0">
                <a:srgbClr val="FF6600"/>
              </a:gs>
              <a:gs pos="50000">
                <a:schemeClr val="bg1"/>
              </a:gs>
              <a:gs pos="100000">
                <a:srgbClr val="FF6600"/>
              </a:gs>
            </a:gsLst>
            <a:lin ang="5400000" scaled="1"/>
          </a:gradFill>
          <a:ln w="9525">
            <a:solidFill>
              <a:schemeClr val="tx1"/>
            </a:solidFill>
            <a:miter lim="800000"/>
            <a:headEnd/>
            <a:tailEnd/>
          </a:ln>
          <a:effectLst/>
        </p:spPr>
        <p:txBody>
          <a:bodyPr wrap="none" anchor="ctr"/>
          <a:lstStyle/>
          <a:p>
            <a:pPr algn="ctr">
              <a:defRPr/>
            </a:pPr>
            <a:r>
              <a:rPr lang="en-US" b="1" dirty="0">
                <a:latin typeface="Tahoma" pitchFamily="34" charset="0"/>
              </a:rPr>
              <a:t>Imperative to update </a:t>
            </a:r>
            <a:br>
              <a:rPr lang="en-US" b="1" dirty="0">
                <a:latin typeface="Tahoma" pitchFamily="34" charset="0"/>
              </a:rPr>
            </a:br>
            <a:r>
              <a:rPr lang="en-US" b="1" dirty="0">
                <a:latin typeface="Tahoma" pitchFamily="34" charset="0"/>
              </a:rPr>
              <a:t>ownership with </a:t>
            </a:r>
            <a:r>
              <a:rPr lang="en-US" b="1" dirty="0" smtClean="0">
                <a:latin typeface="Tahoma" pitchFamily="34" charset="0"/>
              </a:rPr>
              <a:t>DNR</a:t>
            </a:r>
            <a:endParaRPr lang="en-US" b="1" dirty="0">
              <a:latin typeface="Tahoma" pitchFamily="34" charset="0"/>
            </a:endParaRPr>
          </a:p>
        </p:txBody>
      </p:sp>
      <p:pic>
        <p:nvPicPr>
          <p:cNvPr id="2054" name="Picture 6" descr="C:\Documents and Settings\Lin Fehlmann\My Documents\Lin Work\1730-26 Alaska 2016-17 Course (and proposed 2005, 2013-14)\Alaska 2016 Course\Course\BACKGROUND DOCUMENTS\Ownership Transfer.jpg"/>
          <p:cNvPicPr>
            <a:picLocks noChangeAspect="1" noChangeArrowheads="1"/>
          </p:cNvPicPr>
          <p:nvPr/>
        </p:nvPicPr>
        <p:blipFill>
          <a:blip r:embed="rId3" cstate="print"/>
          <a:srcRect/>
          <a:stretch>
            <a:fillRect/>
          </a:stretch>
        </p:blipFill>
        <p:spPr bwMode="auto">
          <a:xfrm>
            <a:off x="914400" y="3886200"/>
            <a:ext cx="4927693" cy="2667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idx="1"/>
          </p:nvPr>
        </p:nvSpPr>
        <p:spPr>
          <a:xfrm>
            <a:off x="76200" y="1371600"/>
            <a:ext cx="8964612" cy="4906962"/>
          </a:xfrm>
          <a:noFill/>
        </p:spPr>
        <p:txBody>
          <a:bodyPr/>
          <a:lstStyle/>
          <a:p>
            <a:r>
              <a:rPr lang="en-US" sz="2800" dirty="0" smtClean="0"/>
              <a:t>Record deed with appropriate recording district</a:t>
            </a:r>
          </a:p>
          <a:p>
            <a:pPr marL="795338" lvl="2" indent="-344488">
              <a:lnSpc>
                <a:spcPct val="90000"/>
              </a:lnSpc>
              <a:spcBef>
                <a:spcPts val="600"/>
              </a:spcBef>
              <a:buFont typeface="Wingdings" pitchFamily="2" charset="2"/>
              <a:buChar char="ü"/>
            </a:pPr>
            <a:r>
              <a:rPr lang="en-US" sz="2400" dirty="0" smtClean="0">
                <a:solidFill>
                  <a:srgbClr val="660033"/>
                </a:solidFill>
              </a:rPr>
              <a:t>Keep a copy of deed for water rights file </a:t>
            </a:r>
          </a:p>
          <a:p>
            <a:pPr marL="795338" lvl="2" indent="-344488">
              <a:lnSpc>
                <a:spcPct val="90000"/>
              </a:lnSpc>
              <a:spcBef>
                <a:spcPts val="600"/>
              </a:spcBef>
              <a:buFont typeface="Wingdings" pitchFamily="2" charset="2"/>
              <a:buChar char="ü"/>
            </a:pPr>
            <a:r>
              <a:rPr lang="en-US" sz="2400" dirty="0" smtClean="0">
                <a:solidFill>
                  <a:srgbClr val="660033"/>
                </a:solidFill>
              </a:rPr>
              <a:t>Submit recorded deed and forms to DNR via registered mail</a:t>
            </a:r>
          </a:p>
          <a:p>
            <a:pPr marL="457200" indent="-457200">
              <a:lnSpc>
                <a:spcPct val="90000"/>
              </a:lnSpc>
              <a:spcBef>
                <a:spcPts val="1800"/>
              </a:spcBef>
            </a:pPr>
            <a:r>
              <a:rPr lang="en-US" sz="2800" dirty="0" smtClean="0">
                <a:solidFill>
                  <a:srgbClr val="FF0000"/>
                </a:solidFill>
              </a:rPr>
              <a:t>Lands Staff:</a:t>
            </a:r>
            <a:r>
              <a:rPr lang="en-US" sz="2800" dirty="0" smtClean="0"/>
              <a:t> Update exchange file</a:t>
            </a:r>
          </a:p>
          <a:p>
            <a:pPr marL="457200" indent="-457200">
              <a:lnSpc>
                <a:spcPct val="90000"/>
              </a:lnSpc>
              <a:spcBef>
                <a:spcPts val="1800"/>
              </a:spcBef>
            </a:pPr>
            <a:r>
              <a:rPr lang="en-US" sz="2800" dirty="0" smtClean="0">
                <a:solidFill>
                  <a:srgbClr val="FF0000"/>
                </a:solidFill>
              </a:rPr>
              <a:t>Water Staff:</a:t>
            </a:r>
            <a:r>
              <a:rPr lang="en-US" sz="2800" dirty="0" smtClean="0"/>
              <a:t> Create files</a:t>
            </a:r>
          </a:p>
          <a:p>
            <a:pPr marL="457200" indent="-457200">
              <a:lnSpc>
                <a:spcPct val="90000"/>
              </a:lnSpc>
              <a:spcBef>
                <a:spcPts val="1800"/>
              </a:spcBef>
            </a:pPr>
            <a:r>
              <a:rPr lang="en-US" sz="2800" dirty="0" smtClean="0"/>
              <a:t>Add to &amp; update databases and maps</a:t>
            </a:r>
          </a:p>
          <a:p>
            <a:pPr marL="457200" indent="-457200">
              <a:lnSpc>
                <a:spcPct val="90000"/>
              </a:lnSpc>
              <a:spcBef>
                <a:spcPts val="1800"/>
              </a:spcBef>
            </a:pPr>
            <a:r>
              <a:rPr lang="en-US" sz="2800" dirty="0" smtClean="0"/>
              <a:t>File any needed new applications, changes, etc</a:t>
            </a:r>
            <a:r>
              <a:rPr lang="en-US" dirty="0" smtClean="0"/>
              <a:t>.</a:t>
            </a:r>
          </a:p>
        </p:txBody>
      </p:sp>
      <p:sp>
        <p:nvSpPr>
          <p:cNvPr id="4" name="Date Placeholder 3"/>
          <p:cNvSpPr>
            <a:spLocks noGrp="1"/>
          </p:cNvSpPr>
          <p:nvPr>
            <p:ph type="dt" sz="half" idx="10"/>
          </p:nvPr>
        </p:nvSpPr>
        <p:spPr/>
        <p:txBody>
          <a:body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p>
            <a:pPr>
              <a:defRPr/>
            </a:pPr>
            <a:fld id="{7D209203-C55B-445D-94B4-3B6AB9791CF6}" type="slidenum">
              <a:rPr lang="en-US"/>
              <a:pPr>
                <a:defRPr/>
              </a:pPr>
              <a:t>25</a:t>
            </a:fld>
            <a:endParaRPr lang="en-US" dirty="0"/>
          </a:p>
        </p:txBody>
      </p:sp>
      <p:sp>
        <p:nvSpPr>
          <p:cNvPr id="7" name="Text Box 6"/>
          <p:cNvSpPr txBox="1">
            <a:spLocks noChangeArrowheads="1"/>
          </p:cNvSpPr>
          <p:nvPr/>
        </p:nvSpPr>
        <p:spPr bwMode="auto">
          <a:xfrm>
            <a:off x="3429000" y="-29831"/>
            <a:ext cx="5029200" cy="510909"/>
          </a:xfrm>
          <a:prstGeom prst="rect">
            <a:avLst/>
          </a:prstGeom>
          <a:noFill/>
          <a:ln w="9525">
            <a:noFill/>
            <a:miter lim="800000"/>
            <a:headEnd/>
            <a:tailEnd/>
          </a:ln>
        </p:spPr>
        <p:txBody>
          <a:bodyPr wrap="square">
            <a:spAutoFit/>
          </a:bodyPr>
          <a:lstStyle/>
          <a:p>
            <a:pPr algn="r">
              <a:lnSpc>
                <a:spcPct val="85000"/>
              </a:lnSpc>
              <a:spcBef>
                <a:spcPts val="0"/>
              </a:spcBef>
            </a:pPr>
            <a:r>
              <a:rPr lang="en-US" sz="3200" b="1" i="1" u="sng" dirty="0" smtClean="0">
                <a:solidFill>
                  <a:srgbClr val="FF6600"/>
                </a:solidFill>
                <a:latin typeface="Arial" charset="0"/>
              </a:rPr>
              <a:t>After Closing</a:t>
            </a:r>
            <a:endParaRPr lang="en-US" sz="3200" b="1" i="1" u="sng" dirty="0">
              <a:solidFill>
                <a:srgbClr val="FF6600"/>
              </a:solidFill>
              <a:latin typeface="Arial" charset="0"/>
            </a:endParaRPr>
          </a:p>
        </p:txBody>
      </p:sp>
      <p:sp>
        <p:nvSpPr>
          <p:cNvPr id="9" name="Rectangle 2"/>
          <p:cNvSpPr>
            <a:spLocks noGrp="1" noChangeArrowheads="1"/>
          </p:cNvSpPr>
          <p:nvPr>
            <p:ph type="title"/>
          </p:nvPr>
        </p:nvSpPr>
        <p:spPr>
          <a:xfrm>
            <a:off x="0" y="381000"/>
            <a:ext cx="7924799" cy="609600"/>
          </a:xfrm>
        </p:spPr>
        <p:txBody>
          <a:bodyPr/>
          <a:lstStyle/>
          <a:p>
            <a:pPr eaLnBrk="1" hangingPunct="1"/>
            <a:r>
              <a:rPr lang="en-US" sz="4000" dirty="0" smtClean="0">
                <a:solidFill>
                  <a:srgbClr val="000000"/>
                </a:solidFill>
              </a:rPr>
              <a:t>Closing </a:t>
            </a:r>
            <a:r>
              <a:rPr lang="en-US" sz="2000" dirty="0" smtClean="0">
                <a:solidFill>
                  <a:srgbClr val="000000"/>
                </a:solidFill>
              </a:rPr>
              <a:t>(continued)</a:t>
            </a:r>
            <a:r>
              <a:rPr lang="en-US" sz="4000" dirty="0" smtClean="0">
                <a:solidFill>
                  <a:srgbClr val="000000"/>
                </a:solidFill>
              </a:rPr>
              <a:t> </a:t>
            </a:r>
            <a:r>
              <a:rPr lang="en-US" sz="4000" b="0" dirty="0" smtClean="0">
                <a:solidFill>
                  <a:srgbClr val="000000"/>
                </a:solidFill>
              </a:rPr>
              <a:t> </a:t>
            </a:r>
            <a:endParaRPr lang="en-US" sz="2400" b="0"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0" y="304800"/>
            <a:ext cx="8294687" cy="685800"/>
          </a:xfrm>
        </p:spPr>
        <p:txBody>
          <a:bodyPr>
            <a:noAutofit/>
          </a:bodyPr>
          <a:lstStyle/>
          <a:p>
            <a:pPr eaLnBrk="1" hangingPunct="1"/>
            <a:r>
              <a:rPr lang="en-US" sz="4000" b="0" dirty="0" smtClean="0">
                <a:solidFill>
                  <a:srgbClr val="000000"/>
                </a:solidFill>
              </a:rPr>
              <a:t>Post Acquisition Responsibilities</a:t>
            </a:r>
          </a:p>
        </p:txBody>
      </p:sp>
      <p:sp>
        <p:nvSpPr>
          <p:cNvPr id="24581" name="Rectangle 3"/>
          <p:cNvSpPr>
            <a:spLocks noGrp="1" noChangeArrowheads="1"/>
          </p:cNvSpPr>
          <p:nvPr>
            <p:ph idx="1"/>
          </p:nvPr>
        </p:nvSpPr>
        <p:spPr>
          <a:xfrm>
            <a:off x="103188" y="1371600"/>
            <a:ext cx="8964612" cy="5132388"/>
          </a:xfrm>
        </p:spPr>
        <p:txBody>
          <a:bodyPr>
            <a:normAutofit/>
          </a:bodyPr>
          <a:lstStyle/>
          <a:p>
            <a:pPr eaLnBrk="1" hangingPunct="1">
              <a:lnSpc>
                <a:spcPct val="90000"/>
              </a:lnSpc>
            </a:pPr>
            <a:r>
              <a:rPr lang="en-US" sz="2800" b="1" dirty="0" smtClean="0"/>
              <a:t>Manage</a:t>
            </a:r>
            <a:r>
              <a:rPr lang="en-US" dirty="0" smtClean="0"/>
              <a:t> =&gt; </a:t>
            </a:r>
            <a:r>
              <a:rPr lang="en-US" sz="2800" dirty="0" smtClean="0"/>
              <a:t>Ensure it will not be lost</a:t>
            </a:r>
            <a:br>
              <a:rPr lang="en-US" sz="28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eaLnBrk="1" hangingPunct="1">
              <a:lnSpc>
                <a:spcPct val="90000"/>
              </a:lnSpc>
            </a:pPr>
            <a:r>
              <a:rPr lang="en-US" sz="2800" b="1" dirty="0" smtClean="0"/>
              <a:t>Remember</a:t>
            </a:r>
            <a:r>
              <a:rPr lang="en-US" dirty="0" smtClean="0"/>
              <a:t> =&gt;</a:t>
            </a:r>
            <a:endParaRPr lang="en-US" b="1" dirty="0" smtClean="0"/>
          </a:p>
          <a:p>
            <a:pPr lvl="1" eaLnBrk="1" hangingPunct="1">
              <a:lnSpc>
                <a:spcPct val="90000"/>
              </a:lnSpc>
            </a:pPr>
            <a:r>
              <a:rPr lang="en-US" sz="2800" dirty="0" smtClean="0"/>
              <a:t>Apply the water as specified in the water right</a:t>
            </a:r>
          </a:p>
          <a:p>
            <a:pPr lvl="1" eaLnBrk="1" hangingPunct="1">
              <a:lnSpc>
                <a:spcPct val="90000"/>
              </a:lnSpc>
            </a:pPr>
            <a:r>
              <a:rPr lang="en-US" sz="2800" dirty="0" smtClean="0"/>
              <a:t>Maintain all facilities in operable condition</a:t>
            </a:r>
          </a:p>
          <a:p>
            <a:pPr lvl="1" eaLnBrk="1" hangingPunct="1">
              <a:lnSpc>
                <a:spcPct val="90000"/>
              </a:lnSpc>
            </a:pPr>
            <a:r>
              <a:rPr lang="en-US" sz="2800" dirty="0" smtClean="0"/>
              <a:t>Be vigilant in reviewing notices</a:t>
            </a:r>
          </a:p>
        </p:txBody>
      </p:sp>
      <p:sp>
        <p:nvSpPr>
          <p:cNvPr id="5" name="Date Placeholder 3"/>
          <p:cNvSpPr>
            <a:spLocks noGrp="1"/>
          </p:cNvSpPr>
          <p:nvPr>
            <p:ph type="dt" sz="half" idx="10"/>
          </p:nvPr>
        </p:nvSpPr>
        <p:spPr/>
        <p:txBody>
          <a:bodyPr/>
          <a:lstStyle/>
          <a:p>
            <a:pPr>
              <a:defRPr/>
            </a:pPr>
            <a:r>
              <a:rPr lang="en-US" smtClean="0"/>
              <a:t>10-26-16</a:t>
            </a:r>
            <a:endParaRPr lang="en-US" dirty="0"/>
          </a:p>
        </p:txBody>
      </p:sp>
      <p:sp>
        <p:nvSpPr>
          <p:cNvPr id="6" name="Slide Number Placeholder 4"/>
          <p:cNvSpPr>
            <a:spLocks noGrp="1"/>
          </p:cNvSpPr>
          <p:nvPr>
            <p:ph type="sldNum" sz="quarter" idx="12"/>
          </p:nvPr>
        </p:nvSpPr>
        <p:spPr/>
        <p:txBody>
          <a:bodyPr/>
          <a:lstStyle/>
          <a:p>
            <a:pPr>
              <a:defRPr/>
            </a:pPr>
            <a:fld id="{25244823-1F34-44FE-BA9C-31AA6C689D0F}" type="slidenum">
              <a:rPr lang="en-US"/>
              <a:pPr>
                <a:defRPr/>
              </a:pPr>
              <a:t>26</a:t>
            </a:fld>
            <a:endParaRPr lang="en-US" dirty="0"/>
          </a:p>
        </p:txBody>
      </p:sp>
      <p:sp>
        <p:nvSpPr>
          <p:cNvPr id="14341" name="AutoShape 5"/>
          <p:cNvSpPr>
            <a:spLocks/>
          </p:cNvSpPr>
          <p:nvPr/>
        </p:nvSpPr>
        <p:spPr bwMode="auto">
          <a:xfrm>
            <a:off x="2819400" y="2209800"/>
            <a:ext cx="2611438" cy="1676400"/>
          </a:xfrm>
          <a:prstGeom prst="borderCallout1">
            <a:avLst>
              <a:gd name="adj1" fmla="val 6523"/>
              <a:gd name="adj2" fmla="val -2917"/>
              <a:gd name="adj3" fmla="val -23907"/>
              <a:gd name="adj4" fmla="val -34329"/>
            </a:avLst>
          </a:prstGeom>
          <a:solidFill>
            <a:schemeClr val="bg1"/>
          </a:solidFill>
          <a:ln w="76200">
            <a:solidFill>
              <a:srgbClr val="993300"/>
            </a:solidFill>
            <a:miter lim="800000"/>
            <a:headEnd type="triangle" w="med" len="med"/>
            <a:tailEnd type="triangle" w="med" len="med"/>
          </a:ln>
        </p:spPr>
        <p:txBody>
          <a:bodyPr/>
          <a:lstStyle/>
          <a:p>
            <a:pPr algn="ctr"/>
            <a:r>
              <a:rPr lang="en-US" sz="3600" b="1" dirty="0">
                <a:latin typeface="Times New Roman" pitchFamily="18" charset="0"/>
              </a:rPr>
              <a:t>Use it</a:t>
            </a:r>
          </a:p>
          <a:p>
            <a:pPr algn="ctr"/>
            <a:r>
              <a:rPr lang="en-US" sz="3600" b="1" dirty="0">
                <a:latin typeface="Times New Roman" pitchFamily="18" charset="0"/>
              </a:rPr>
              <a:t>or </a:t>
            </a:r>
          </a:p>
          <a:p>
            <a:pPr algn="ctr"/>
            <a:r>
              <a:rPr lang="en-US" sz="3600" b="1" dirty="0">
                <a:latin typeface="Times New Roman" pitchFamily="18" charset="0"/>
              </a:rPr>
              <a:t>Lose 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4341"/>
                                        </p:tgtEl>
                                        <p:attrNameLst>
                                          <p:attrName>fillcolor</p:attrName>
                                        </p:attrNameLst>
                                      </p:cBhvr>
                                      <p:to>
                                        <a:srgbClr val="FFFF99"/>
                                      </p:to>
                                    </p:animClr>
                                    <p:set>
                                      <p:cBhvr>
                                        <p:cTn id="7" dur="500" fill="hold"/>
                                        <p:tgtEl>
                                          <p:spTgt spid="14341"/>
                                        </p:tgtEl>
                                        <p:attrNameLst>
                                          <p:attrName>fill.type</p:attrName>
                                        </p:attrNameLst>
                                      </p:cBhvr>
                                      <p:to>
                                        <p:strVal val="solid"/>
                                      </p:to>
                                    </p:set>
                                    <p:set>
                                      <p:cBhvr>
                                        <p:cTn id="8" dur="500" fill="hold"/>
                                        <p:tgtEl>
                                          <p:spTgt spid="14341"/>
                                        </p:tgtEl>
                                        <p:attrNameLst>
                                          <p:attrName>fill.on</p:attrName>
                                        </p:attrNameLst>
                                      </p:cBhvr>
                                      <p:to>
                                        <p:strVal val="true"/>
                                      </p:to>
                                    </p:set>
                                  </p:childTnLst>
                                </p:cTn>
                              </p:par>
                              <p:par>
                                <p:cTn id="9" presetID="7" presetClass="emph" presetSubtype="2" fill="hold" nodeType="withEffect">
                                  <p:stCondLst>
                                    <p:cond delay="0"/>
                                  </p:stCondLst>
                                  <p:childTnLst>
                                    <p:animClr clrSpc="rgb" dir="cw">
                                      <p:cBhvr>
                                        <p:cTn id="10" dur="1000" fill="hold"/>
                                        <p:tgtEl>
                                          <p:spTgt spid="14341"/>
                                        </p:tgtEl>
                                        <p:attrNameLst>
                                          <p:attrName>stroke.color</p:attrName>
                                        </p:attrNameLst>
                                      </p:cBhvr>
                                      <p:to>
                                        <a:srgbClr val="FF6600"/>
                                      </p:to>
                                    </p:animClr>
                                    <p:set>
                                      <p:cBhvr>
                                        <p:cTn id="11" dur="1000" fill="hold"/>
                                        <p:tgtEl>
                                          <p:spTgt spid="1434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0000"/>
                </a:solidFill>
                <a:latin typeface="Arial" charset="0"/>
              </a:rPr>
              <a:t>Conservation Easements &amp; Water Rights </a:t>
            </a:r>
            <a:endParaRPr lang="en-US" sz="3200" dirty="0"/>
          </a:p>
        </p:txBody>
      </p:sp>
      <p:sp>
        <p:nvSpPr>
          <p:cNvPr id="3" name="Content Placeholder 2"/>
          <p:cNvSpPr>
            <a:spLocks noGrp="1"/>
          </p:cNvSpPr>
          <p:nvPr>
            <p:ph idx="1"/>
          </p:nvPr>
        </p:nvSpPr>
        <p:spPr>
          <a:xfrm>
            <a:off x="179388" y="1219200"/>
            <a:ext cx="8964612" cy="5132388"/>
          </a:xfrm>
        </p:spPr>
        <p:txBody>
          <a:bodyPr/>
          <a:lstStyle/>
          <a:p>
            <a:pPr marL="231775" indent="-231775">
              <a:lnSpc>
                <a:spcPct val="90000"/>
              </a:lnSpc>
            </a:pPr>
            <a:r>
              <a:rPr lang="en-US" sz="2800" b="1" dirty="0" smtClean="0">
                <a:solidFill>
                  <a:srgbClr val="292929"/>
                </a:solidFill>
              </a:rPr>
              <a:t>What is a Conservation easement?</a:t>
            </a:r>
          </a:p>
          <a:p>
            <a:pPr marL="566738" lvl="1" indent="-328613">
              <a:lnSpc>
                <a:spcPct val="90000"/>
              </a:lnSpc>
            </a:pPr>
            <a:r>
              <a:rPr lang="en-US" sz="2400" dirty="0" smtClean="0"/>
              <a:t>Restrict use of land for specific purpose(s) </a:t>
            </a:r>
          </a:p>
          <a:p>
            <a:pPr marL="566738" lvl="1" indent="-328613">
              <a:lnSpc>
                <a:spcPct val="90000"/>
              </a:lnSpc>
            </a:pPr>
            <a:r>
              <a:rPr lang="en-US" sz="2400" dirty="0" smtClean="0"/>
              <a:t>Economic Importance</a:t>
            </a:r>
          </a:p>
          <a:p>
            <a:pPr marL="566738" lvl="1" indent="-328613">
              <a:lnSpc>
                <a:spcPct val="90000"/>
              </a:lnSpc>
            </a:pPr>
            <a:r>
              <a:rPr lang="en-US" sz="2400" dirty="0" smtClean="0"/>
              <a:t>Tool to protect natural resources</a:t>
            </a:r>
          </a:p>
          <a:p>
            <a:pPr marL="231775" indent="-231775">
              <a:lnSpc>
                <a:spcPct val="90000"/>
              </a:lnSpc>
            </a:pPr>
            <a:r>
              <a:rPr lang="en-US" sz="2800" b="1" dirty="0" smtClean="0">
                <a:solidFill>
                  <a:srgbClr val="292929"/>
                </a:solidFill>
              </a:rPr>
              <a:t>Water Rights on Conservation Lands</a:t>
            </a:r>
          </a:p>
          <a:p>
            <a:pPr marL="566738" lvl="1" indent="-328613">
              <a:lnSpc>
                <a:spcPct val="90000"/>
              </a:lnSpc>
            </a:pPr>
            <a:r>
              <a:rPr lang="en-US" sz="2400" dirty="0" smtClean="0"/>
              <a:t>Identify all water sources and rights</a:t>
            </a:r>
          </a:p>
          <a:p>
            <a:pPr marL="566738" lvl="1" indent="-328613">
              <a:lnSpc>
                <a:spcPct val="90000"/>
              </a:lnSpc>
            </a:pPr>
            <a:r>
              <a:rPr lang="en-US" sz="2400" dirty="0" smtClean="0"/>
              <a:t>Identify water rights needed for conservation purpose(s)</a:t>
            </a:r>
          </a:p>
          <a:p>
            <a:pPr marL="566738" lvl="1" indent="-328613">
              <a:lnSpc>
                <a:spcPct val="90000"/>
              </a:lnSpc>
            </a:pPr>
            <a:r>
              <a:rPr lang="en-US" sz="2400" dirty="0" smtClean="0"/>
              <a:t>Ensure water remains with the land</a:t>
            </a:r>
          </a:p>
          <a:p>
            <a:pPr marL="566738" lvl="1" indent="-328613">
              <a:lnSpc>
                <a:spcPct val="90000"/>
              </a:lnSpc>
            </a:pPr>
            <a:r>
              <a:rPr lang="en-US" sz="2400" dirty="0" smtClean="0"/>
              <a:t>What happens if water provisions not enforced?</a:t>
            </a:r>
          </a:p>
          <a:p>
            <a:endParaRPr lang="en-US" dirty="0"/>
          </a:p>
        </p:txBody>
      </p:sp>
      <p:sp>
        <p:nvSpPr>
          <p:cNvPr id="4" name="Date Placeholder 3"/>
          <p:cNvSpPr>
            <a:spLocks noGrp="1"/>
          </p:cNvSpPr>
          <p:nvPr>
            <p:ph type="dt" sz="half" idx="10"/>
          </p:nvPr>
        </p:nvSpPr>
        <p:spPr/>
        <p:txBody>
          <a:body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p>
            <a:pPr>
              <a:defRPr/>
            </a:pPr>
            <a:fld id="{5F482115-CA69-4072-BF19-BF3D6FF662AE}" type="slidenum">
              <a:rPr lang="en-US" smtClean="0"/>
              <a:pPr>
                <a:defRPr/>
              </a:pPr>
              <a:t>27</a:t>
            </a:fld>
            <a:endParaRPr lang="en-US" dirty="0"/>
          </a:p>
        </p:txBody>
      </p:sp>
      <p:pic>
        <p:nvPicPr>
          <p:cNvPr id="6" name="Picture 5" descr="galkana (93 of 98) (1).JPG"/>
          <p:cNvPicPr>
            <a:picLocks noChangeAspect="1"/>
          </p:cNvPicPr>
          <p:nvPr/>
        </p:nvPicPr>
        <p:blipFill>
          <a:blip r:embed="rId3" cstate="print"/>
          <a:stretch>
            <a:fillRect/>
          </a:stretch>
        </p:blipFill>
        <p:spPr>
          <a:xfrm>
            <a:off x="2286000" y="5029200"/>
            <a:ext cx="3352800" cy="1371600"/>
          </a:xfrm>
          <a:prstGeom prst="rect">
            <a:avLst/>
          </a:prstGeom>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p>
            <a:pPr>
              <a:defRPr/>
            </a:pPr>
            <a:fld id="{5F482115-CA69-4072-BF19-BF3D6FF662AE}" type="slidenum">
              <a:rPr lang="en-US" smtClean="0"/>
              <a:pPr>
                <a:defRPr/>
              </a:pPr>
              <a:t>28</a:t>
            </a:fld>
            <a:endParaRPr lang="en-US" dirty="0"/>
          </a:p>
        </p:txBody>
      </p:sp>
      <p:sp>
        <p:nvSpPr>
          <p:cNvPr id="6" name="Rectangle 2"/>
          <p:cNvSpPr>
            <a:spLocks noGrp="1" noChangeArrowheads="1"/>
          </p:cNvSpPr>
          <p:nvPr>
            <p:ph type="title"/>
          </p:nvPr>
        </p:nvSpPr>
        <p:spPr/>
        <p:txBody>
          <a:bodyPr>
            <a:noAutofit/>
          </a:bodyPr>
          <a:lstStyle/>
          <a:p>
            <a:pPr eaLnBrk="1" hangingPunct="1"/>
            <a:r>
              <a:rPr lang="en-US" sz="3600" dirty="0" smtClean="0">
                <a:solidFill>
                  <a:srgbClr val="000000"/>
                </a:solidFill>
              </a:rPr>
              <a:t>No Assumptions!  Do your Homework!</a:t>
            </a:r>
          </a:p>
        </p:txBody>
      </p:sp>
      <p:pic>
        <p:nvPicPr>
          <p:cNvPr id="7" name="Picture 4" descr="New Image"/>
          <p:cNvPicPr>
            <a:picLocks noGrp="1" noChangeAspect="1" noChangeArrowheads="1"/>
          </p:cNvPicPr>
          <p:nvPr>
            <p:ph idx="1"/>
          </p:nvPr>
        </p:nvPicPr>
        <p:blipFill>
          <a:blip r:embed="rId3" cstate="print"/>
          <a:srcRect/>
          <a:stretch>
            <a:fillRect/>
          </a:stretch>
        </p:blipFill>
        <p:spPr>
          <a:xfrm>
            <a:off x="762000" y="1524000"/>
            <a:ext cx="7620000" cy="4519914"/>
          </a:xfrm>
          <a:noFill/>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000000"/>
                </a:solidFill>
              </a:rPr>
              <a:t>Questions?</a:t>
            </a:r>
            <a:endParaRPr lang="en-US" sz="3600" dirty="0"/>
          </a:p>
        </p:txBody>
      </p:sp>
      <p:sp>
        <p:nvSpPr>
          <p:cNvPr id="4" name="Date Placeholder 3"/>
          <p:cNvSpPr>
            <a:spLocks noGrp="1"/>
          </p:cNvSpPr>
          <p:nvPr>
            <p:ph type="dt" sz="half" idx="10"/>
          </p:nvPr>
        </p:nvSpPr>
        <p:spPr/>
        <p:txBody>
          <a:body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p>
            <a:pPr>
              <a:defRPr/>
            </a:pPr>
            <a:fld id="{5F482115-CA69-4072-BF19-BF3D6FF662AE}" type="slidenum">
              <a:rPr lang="en-US" smtClean="0"/>
              <a:pPr>
                <a:defRPr/>
              </a:pPr>
              <a:t>29</a:t>
            </a:fld>
            <a:endParaRPr lang="en-US" dirty="0"/>
          </a:p>
        </p:txBody>
      </p:sp>
      <p:pic>
        <p:nvPicPr>
          <p:cNvPr id="5122" name="Picture 2" descr="C:\Documents and Settings\Lin Fehlmann\Local Settings\Temporary Internet Files\Content.IE5\HNL7NEG0\ice-storm-ocean-winter-Arctic-sky-rendering-blue-sky-hd-wallpaper[1].jpg"/>
          <p:cNvPicPr>
            <a:picLocks noGrp="1" noChangeAspect="1" noChangeArrowheads="1"/>
          </p:cNvPicPr>
          <p:nvPr>
            <p:ph idx="1"/>
          </p:nvPr>
        </p:nvPicPr>
        <p:blipFill>
          <a:blip r:embed="rId3" cstate="print"/>
          <a:srcRect/>
          <a:stretch>
            <a:fillRect/>
          </a:stretch>
        </p:blipFill>
        <p:spPr bwMode="auto">
          <a:xfrm>
            <a:off x="827977" y="1295400"/>
            <a:ext cx="7667433" cy="5132388"/>
          </a:xfrm>
          <a:prstGeom prst="rect">
            <a:avLst/>
          </a:prstGeom>
          <a:noFill/>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0" y="228600"/>
            <a:ext cx="8294687" cy="762000"/>
          </a:xfrm>
        </p:spPr>
        <p:txBody>
          <a:bodyPr/>
          <a:lstStyle/>
          <a:p>
            <a:pPr eaLnBrk="1" hangingPunct="1"/>
            <a:r>
              <a:rPr lang="en-US" sz="4000" b="0" dirty="0" smtClean="0">
                <a:solidFill>
                  <a:srgbClr val="000000"/>
                </a:solidFill>
              </a:rPr>
              <a:t>Right to Use Water – Basics </a:t>
            </a:r>
          </a:p>
        </p:txBody>
      </p:sp>
      <p:sp>
        <p:nvSpPr>
          <p:cNvPr id="4101" name="Rectangle 3"/>
          <p:cNvSpPr>
            <a:spLocks noGrp="1" noChangeArrowheads="1"/>
          </p:cNvSpPr>
          <p:nvPr>
            <p:ph idx="1"/>
          </p:nvPr>
        </p:nvSpPr>
        <p:spPr>
          <a:xfrm>
            <a:off x="93663" y="2057400"/>
            <a:ext cx="8964612" cy="4221162"/>
          </a:xfrm>
        </p:spPr>
        <p:txBody>
          <a:bodyPr/>
          <a:lstStyle/>
          <a:p>
            <a:pPr>
              <a:spcBef>
                <a:spcPct val="55000"/>
              </a:spcBef>
              <a:spcAft>
                <a:spcPct val="30000"/>
              </a:spcAft>
            </a:pPr>
            <a:r>
              <a:rPr lang="en-US" b="1" dirty="0" smtClean="0">
                <a:solidFill>
                  <a:srgbClr val="339933"/>
                </a:solidFill>
              </a:rPr>
              <a:t>Real property right =&gt; “usufructuary” right</a:t>
            </a:r>
          </a:p>
          <a:p>
            <a:pPr eaLnBrk="1" hangingPunct="1">
              <a:spcBef>
                <a:spcPct val="55000"/>
              </a:spcBef>
              <a:spcAft>
                <a:spcPct val="30000"/>
              </a:spcAft>
            </a:pPr>
            <a:r>
              <a:rPr lang="en-US" b="1" dirty="0" smtClean="0">
                <a:solidFill>
                  <a:schemeClr val="bg2"/>
                </a:solidFill>
              </a:rPr>
              <a:t>Water is an interest in land (see Federal Land Transaction Facilitation Act, FLTFA) </a:t>
            </a:r>
          </a:p>
          <a:p>
            <a:pPr eaLnBrk="1" hangingPunct="1">
              <a:spcBef>
                <a:spcPct val="55000"/>
              </a:spcBef>
              <a:spcAft>
                <a:spcPct val="30000"/>
              </a:spcAft>
            </a:pPr>
            <a:r>
              <a:rPr lang="en-US" b="1" dirty="0" smtClean="0">
                <a:solidFill>
                  <a:srgbClr val="339933"/>
                </a:solidFill>
              </a:rPr>
              <a:t>Can be disposed of or acquired</a:t>
            </a:r>
          </a:p>
          <a:p>
            <a:pPr eaLnBrk="1" hangingPunct="1">
              <a:spcBef>
                <a:spcPct val="55000"/>
              </a:spcBef>
              <a:spcAft>
                <a:spcPct val="30000"/>
              </a:spcAft>
            </a:pPr>
            <a:r>
              <a:rPr lang="en-US" b="1" dirty="0" smtClean="0">
                <a:solidFill>
                  <a:schemeClr val="bg2"/>
                </a:solidFill>
              </a:rPr>
              <a:t>Considered when determining value</a:t>
            </a:r>
          </a:p>
        </p:txBody>
      </p:sp>
      <p:sp>
        <p:nvSpPr>
          <p:cNvPr id="4" name="Date Placeholder 3"/>
          <p:cNvSpPr>
            <a:spLocks noGrp="1"/>
          </p:cNvSpPr>
          <p:nvPr>
            <p:ph type="dt" sz="half" idx="10"/>
          </p:nvPr>
        </p:nvSpPr>
        <p:spPr/>
        <p:txBody>
          <a:body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p>
            <a:pPr>
              <a:defRPr/>
            </a:pPr>
            <a:fld id="{650D4569-ECA2-463D-A233-B6F147933174}" type="slidenum">
              <a:rPr lang="en-US"/>
              <a:pPr>
                <a:defRPr/>
              </a:pPr>
              <a:t>3</a:t>
            </a:fld>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00"/>
                </a:solidFill>
              </a:rPr>
              <a:t>Right to Use Water in Alaska</a:t>
            </a:r>
            <a:endParaRPr lang="en-US" sz="4000" dirty="0"/>
          </a:p>
        </p:txBody>
      </p:sp>
      <p:sp>
        <p:nvSpPr>
          <p:cNvPr id="3" name="Content Placeholder 2"/>
          <p:cNvSpPr>
            <a:spLocks noGrp="1"/>
          </p:cNvSpPr>
          <p:nvPr>
            <p:ph sz="half" idx="1"/>
          </p:nvPr>
        </p:nvSpPr>
        <p:spPr>
          <a:xfrm>
            <a:off x="93662" y="1295400"/>
            <a:ext cx="5849938" cy="4983162"/>
          </a:xfrm>
        </p:spPr>
        <p:txBody>
          <a:bodyPr/>
          <a:lstStyle/>
          <a:p>
            <a:pPr marL="231775" lvl="0" indent="-231775">
              <a:lnSpc>
                <a:spcPct val="90000"/>
              </a:lnSpc>
              <a:spcBef>
                <a:spcPts val="1200"/>
              </a:spcBef>
              <a:defRPr/>
            </a:pPr>
            <a:r>
              <a:rPr lang="en-US" dirty="0" smtClean="0"/>
              <a:t>Managed by :</a:t>
            </a:r>
          </a:p>
          <a:p>
            <a:pPr marL="285750" lvl="0" indent="-285750">
              <a:lnSpc>
                <a:spcPct val="90000"/>
              </a:lnSpc>
              <a:spcBef>
                <a:spcPts val="1200"/>
              </a:spcBef>
              <a:defRPr/>
            </a:pPr>
            <a:r>
              <a:rPr lang="en-US" sz="2400" b="1" i="1" dirty="0" smtClean="0">
                <a:solidFill>
                  <a:srgbClr val="993300"/>
                </a:solidFill>
              </a:rPr>
              <a:t>Department of Natural Resources</a:t>
            </a:r>
            <a:r>
              <a:rPr lang="en-US" b="1" i="1" dirty="0" smtClean="0">
                <a:solidFill>
                  <a:srgbClr val="993300"/>
                </a:solidFill>
              </a:rPr>
              <a:t> (DNR)</a:t>
            </a:r>
            <a:endParaRPr lang="en-US" b="1" dirty="0" smtClean="0"/>
          </a:p>
          <a:p>
            <a:pPr marL="231775" lvl="0" indent="-231775">
              <a:lnSpc>
                <a:spcPct val="90000"/>
              </a:lnSpc>
              <a:spcBef>
                <a:spcPts val="1200"/>
              </a:spcBef>
              <a:buFont typeface="Arial" pitchFamily="34" charset="0"/>
              <a:buChar char="•"/>
              <a:defRPr/>
            </a:pPr>
            <a:r>
              <a:rPr lang="en-US" dirty="0" smtClean="0"/>
              <a:t>State regulations for Change of Ownership of water rights:</a:t>
            </a:r>
          </a:p>
          <a:p>
            <a:pPr marL="561975" lvl="1" indent="-231775">
              <a:lnSpc>
                <a:spcPct val="90000"/>
              </a:lnSpc>
              <a:spcBef>
                <a:spcPts val="1200"/>
              </a:spcBef>
              <a:buFont typeface="Courier New" pitchFamily="49" charset="0"/>
              <a:buChar char="o"/>
              <a:defRPr/>
            </a:pPr>
            <a:r>
              <a:rPr lang="en-US" sz="2800" i="1" dirty="0" smtClean="0">
                <a:solidFill>
                  <a:srgbClr val="993300"/>
                </a:solidFill>
              </a:rPr>
              <a:t>Alaska Statutes – Chapter 46.15 Water Use Act</a:t>
            </a:r>
          </a:p>
          <a:p>
            <a:pPr marL="571500" lvl="1" indent="-228600">
              <a:buFont typeface="Courier New" pitchFamily="49" charset="0"/>
              <a:buChar char="o"/>
            </a:pPr>
            <a:r>
              <a:rPr lang="en-US" sz="2800" i="1" dirty="0" smtClean="0">
                <a:solidFill>
                  <a:srgbClr val="993300"/>
                </a:solidFill>
              </a:rPr>
              <a:t>Alaska Administrative Code – Title 11, Chapter 93 – Water Management  </a:t>
            </a:r>
          </a:p>
          <a:p>
            <a:endParaRPr lang="en-US" dirty="0"/>
          </a:p>
        </p:txBody>
      </p:sp>
      <p:sp>
        <p:nvSpPr>
          <p:cNvPr id="5" name="Date Placeholder 4"/>
          <p:cNvSpPr>
            <a:spLocks noGrp="1"/>
          </p:cNvSpPr>
          <p:nvPr>
            <p:ph type="dt" sz="half" idx="10"/>
          </p:nvPr>
        </p:nvSpPr>
        <p:spPr/>
        <p:txBody>
          <a:bodyPr/>
          <a:lstStyle/>
          <a:p>
            <a:pPr>
              <a:defRPr/>
            </a:pPr>
            <a:r>
              <a:rPr lang="en-US" smtClean="0"/>
              <a:t>10-26-16</a:t>
            </a:r>
            <a:endParaRPr lang="en-US" dirty="0"/>
          </a:p>
        </p:txBody>
      </p:sp>
      <p:sp>
        <p:nvSpPr>
          <p:cNvPr id="6" name="Slide Number Placeholder 5"/>
          <p:cNvSpPr>
            <a:spLocks noGrp="1"/>
          </p:cNvSpPr>
          <p:nvPr>
            <p:ph type="sldNum" sz="quarter" idx="12"/>
          </p:nvPr>
        </p:nvSpPr>
        <p:spPr/>
        <p:txBody>
          <a:bodyPr/>
          <a:lstStyle/>
          <a:p>
            <a:pPr>
              <a:defRPr/>
            </a:pPr>
            <a:fld id="{2F062F7C-439C-4540-875D-F5D934E82FEC}" type="slidenum">
              <a:rPr lang="en-US" smtClean="0"/>
              <a:pPr>
                <a:defRPr/>
              </a:pPr>
              <a:t>4</a:t>
            </a:fld>
            <a:endParaRPr lang="en-US" dirty="0"/>
          </a:p>
        </p:txBody>
      </p:sp>
      <p:pic>
        <p:nvPicPr>
          <p:cNvPr id="2050" name="Picture 2" descr="C:\Documents and Settings\Lin Fehlmann\Local Settings\Temporary Internet Files\Content.IE5\AD8FYTE5\Fsbo_tablet[1].jpg"/>
          <p:cNvPicPr>
            <a:picLocks noGrp="1" noChangeAspect="1" noChangeArrowheads="1"/>
          </p:cNvPicPr>
          <p:nvPr>
            <p:ph sz="half" idx="2"/>
          </p:nvPr>
        </p:nvPicPr>
        <p:blipFill>
          <a:blip r:embed="rId3" cstate="print"/>
          <a:srcRect/>
          <a:stretch>
            <a:fillRect/>
          </a:stretch>
        </p:blipFill>
        <p:spPr bwMode="auto">
          <a:xfrm>
            <a:off x="6019800" y="1752600"/>
            <a:ext cx="2590800" cy="3048000"/>
          </a:xfrm>
          <a:prstGeom prst="rect">
            <a:avLst/>
          </a:prstGeom>
          <a:noFill/>
        </p:spPr>
      </p:pic>
      <p:sp>
        <p:nvSpPr>
          <p:cNvPr id="11" name="TextBox 10"/>
          <p:cNvSpPr txBox="1"/>
          <p:nvPr/>
        </p:nvSpPr>
        <p:spPr>
          <a:xfrm>
            <a:off x="6781800" y="4953000"/>
            <a:ext cx="914400" cy="914400"/>
          </a:xfrm>
          <a:prstGeom prst="rect">
            <a:avLst/>
          </a:prstGeom>
          <a:noFill/>
        </p:spPr>
        <p:txBody>
          <a:bodyPr wrap="none" rtlCol="0">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0" y="304800"/>
            <a:ext cx="8294687" cy="685800"/>
          </a:xfrm>
        </p:spPr>
        <p:txBody>
          <a:bodyPr/>
          <a:lstStyle/>
          <a:p>
            <a:pPr eaLnBrk="1" hangingPunct="1"/>
            <a:r>
              <a:rPr lang="en-US" sz="4000" b="0" dirty="0" smtClean="0">
                <a:solidFill>
                  <a:srgbClr val="000000"/>
                </a:solidFill>
              </a:rPr>
              <a:t>When &amp; Where to Begin</a:t>
            </a:r>
          </a:p>
        </p:txBody>
      </p:sp>
      <p:sp>
        <p:nvSpPr>
          <p:cNvPr id="6149" name="Rectangle 3"/>
          <p:cNvSpPr>
            <a:spLocks noGrp="1" noChangeArrowheads="1"/>
          </p:cNvSpPr>
          <p:nvPr>
            <p:ph idx="1"/>
          </p:nvPr>
        </p:nvSpPr>
        <p:spPr>
          <a:xfrm>
            <a:off x="2132013" y="2038350"/>
            <a:ext cx="4878387" cy="355600"/>
          </a:xfrm>
        </p:spPr>
        <p:txBody>
          <a:bodyPr>
            <a:normAutofit fontScale="62500" lnSpcReduction="20000"/>
          </a:bodyPr>
          <a:lstStyle/>
          <a:p>
            <a:pPr eaLnBrk="1" hangingPunct="1">
              <a:lnSpc>
                <a:spcPct val="90000"/>
              </a:lnSpc>
              <a:buFont typeface="Wingdings" pitchFamily="2" charset="2"/>
              <a:buNone/>
              <a:tabLst>
                <a:tab pos="2743200" algn="l"/>
              </a:tabLst>
            </a:pPr>
            <a:r>
              <a:rPr lang="en-US" sz="3600" b="1" dirty="0" smtClean="0"/>
              <a:t>Start EARLY!! </a:t>
            </a:r>
          </a:p>
        </p:txBody>
      </p:sp>
      <p:sp>
        <p:nvSpPr>
          <p:cNvPr id="8" name="Date Placeholder 3"/>
          <p:cNvSpPr>
            <a:spLocks noGrp="1"/>
          </p:cNvSpPr>
          <p:nvPr>
            <p:ph type="dt" sz="half" idx="10"/>
          </p:nvPr>
        </p:nvSpPr>
        <p:spPr/>
        <p:txBody>
          <a:bodyPr/>
          <a:lstStyle/>
          <a:p>
            <a:pPr>
              <a:defRPr/>
            </a:pPr>
            <a:r>
              <a:rPr lang="en-US" smtClean="0"/>
              <a:t>10-26-16</a:t>
            </a:r>
            <a:endParaRPr lang="en-US" dirty="0"/>
          </a:p>
        </p:txBody>
      </p:sp>
      <p:sp>
        <p:nvSpPr>
          <p:cNvPr id="9" name="Slide Number Placeholder 4"/>
          <p:cNvSpPr>
            <a:spLocks noGrp="1"/>
          </p:cNvSpPr>
          <p:nvPr>
            <p:ph type="sldNum" sz="quarter" idx="12"/>
          </p:nvPr>
        </p:nvSpPr>
        <p:spPr/>
        <p:txBody>
          <a:bodyPr/>
          <a:lstStyle/>
          <a:p>
            <a:pPr>
              <a:defRPr/>
            </a:pPr>
            <a:fld id="{ABA40093-D6E1-4463-A9AC-2D3EC9CAF9C0}" type="slidenum">
              <a:rPr lang="en-US"/>
              <a:pPr>
                <a:defRPr/>
              </a:pPr>
              <a:t>5</a:t>
            </a:fld>
            <a:endParaRPr lang="en-US" dirty="0"/>
          </a:p>
        </p:txBody>
      </p:sp>
      <p:sp>
        <p:nvSpPr>
          <p:cNvPr id="5126" name="AutoShape 6"/>
          <p:cNvSpPr>
            <a:spLocks noChangeArrowheads="1"/>
          </p:cNvSpPr>
          <p:nvPr/>
        </p:nvSpPr>
        <p:spPr bwMode="auto">
          <a:xfrm flipH="1">
            <a:off x="304800" y="1943100"/>
            <a:ext cx="1828800" cy="800100"/>
          </a:xfrm>
          <a:prstGeom prst="leftArrow">
            <a:avLst>
              <a:gd name="adj1" fmla="val 50000"/>
              <a:gd name="adj2" fmla="val 57143"/>
            </a:avLst>
          </a:prstGeom>
          <a:gradFill rotWithShape="0">
            <a:gsLst>
              <a:gs pos="0">
                <a:srgbClr val="FF3300"/>
              </a:gs>
              <a:gs pos="100000">
                <a:srgbClr val="761800"/>
              </a:gs>
            </a:gsLst>
            <a:lin ang="5400000" scaled="1"/>
          </a:gradFill>
          <a:ln w="9525">
            <a:solidFill>
              <a:schemeClr val="tx1"/>
            </a:solidFill>
            <a:miter lim="800000"/>
            <a:headEnd/>
            <a:tailEnd/>
          </a:ln>
        </p:spPr>
        <p:txBody>
          <a:bodyPr wrap="none" anchor="ctr"/>
          <a:lstStyle/>
          <a:p>
            <a:endParaRPr lang="en-US" dirty="0"/>
          </a:p>
        </p:txBody>
      </p:sp>
      <p:sp>
        <p:nvSpPr>
          <p:cNvPr id="5127" name="Text Box 7"/>
          <p:cNvSpPr txBox="1">
            <a:spLocks noChangeArrowheads="1"/>
          </p:cNvSpPr>
          <p:nvPr/>
        </p:nvSpPr>
        <p:spPr bwMode="auto">
          <a:xfrm>
            <a:off x="508000" y="4267200"/>
            <a:ext cx="8636000" cy="579438"/>
          </a:xfrm>
          <a:prstGeom prst="rect">
            <a:avLst/>
          </a:prstGeom>
          <a:noFill/>
          <a:ln w="53975">
            <a:noFill/>
            <a:miter lim="800000"/>
            <a:headEnd/>
            <a:tailEnd/>
          </a:ln>
        </p:spPr>
        <p:txBody>
          <a:bodyPr>
            <a:spAutoFit/>
          </a:bodyPr>
          <a:lstStyle/>
          <a:p>
            <a:pPr>
              <a:spcBef>
                <a:spcPct val="20000"/>
              </a:spcBef>
            </a:pPr>
            <a:r>
              <a:rPr lang="en-US" sz="3200" b="1" dirty="0">
                <a:latin typeface="Arial" charset="0"/>
              </a:rPr>
              <a:t>Resolving issues TAKES TIME!</a:t>
            </a:r>
            <a:endParaRPr lang="en-US" sz="2800" dirty="0">
              <a:latin typeface="Times New Roman" pitchFamily="18" charset="0"/>
            </a:endParaRPr>
          </a:p>
        </p:txBody>
      </p:sp>
      <p:sp>
        <p:nvSpPr>
          <p:cNvPr id="5130" name="Text Box 10"/>
          <p:cNvSpPr txBox="1">
            <a:spLocks noChangeArrowheads="1"/>
          </p:cNvSpPr>
          <p:nvPr/>
        </p:nvSpPr>
        <p:spPr bwMode="auto">
          <a:xfrm>
            <a:off x="1828800" y="2895600"/>
            <a:ext cx="5715000" cy="1128713"/>
          </a:xfrm>
          <a:prstGeom prst="rect">
            <a:avLst/>
          </a:prstGeom>
          <a:noFill/>
          <a:ln w="9525">
            <a:noFill/>
            <a:miter lim="800000"/>
            <a:headEnd/>
            <a:tailEnd/>
          </a:ln>
        </p:spPr>
        <p:txBody>
          <a:bodyPr>
            <a:spAutoFit/>
          </a:bodyPr>
          <a:lstStyle/>
          <a:p>
            <a:pPr algn="ctr">
              <a:spcBef>
                <a:spcPct val="20000"/>
              </a:spcBef>
            </a:pPr>
            <a:r>
              <a:rPr lang="en-US" sz="3200" b="1" dirty="0">
                <a:solidFill>
                  <a:srgbClr val="FF6600"/>
                </a:solidFill>
                <a:latin typeface="Arial" charset="0"/>
              </a:rPr>
              <a:t>Identifying water rights is </a:t>
            </a:r>
            <a:r>
              <a:rPr lang="en-US" sz="3600" b="1" dirty="0">
                <a:solidFill>
                  <a:srgbClr val="FF6600"/>
                </a:solidFill>
                <a:latin typeface="Arial" charset="0"/>
              </a:rPr>
              <a:t>ESSENTIAL!!</a:t>
            </a:r>
            <a:endParaRPr lang="en-US" sz="2400" dirty="0">
              <a:solidFill>
                <a:srgbClr val="FF6600"/>
              </a:solidFill>
              <a:latin typeface="Times New Roman" pitchFamily="18" charset="0"/>
            </a:endParaRPr>
          </a:p>
        </p:txBody>
      </p:sp>
      <p:pic>
        <p:nvPicPr>
          <p:cNvPr id="6153" name="Picture 11" descr="j0078842"/>
          <p:cNvPicPr>
            <a:picLocks noChangeAspect="1" noChangeArrowheads="1"/>
          </p:cNvPicPr>
          <p:nvPr/>
        </p:nvPicPr>
        <p:blipFill>
          <a:blip r:embed="rId5" cstate="print"/>
          <a:srcRect/>
          <a:stretch>
            <a:fillRect/>
          </a:stretch>
        </p:blipFill>
        <p:spPr bwMode="auto">
          <a:xfrm>
            <a:off x="6629400" y="4267200"/>
            <a:ext cx="1878013" cy="22669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iveby.wav"/>
                                        </p:tgtEl>
                                      </p:cMediaNode>
                                    </p:audio>
                                  </p:sub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130"/>
                                        </p:tgtEl>
                                        <p:attrNameLst>
                                          <p:attrName>style.visibility</p:attrName>
                                        </p:attrNameLst>
                                      </p:cBhvr>
                                      <p:to>
                                        <p:strVal val="visible"/>
                                      </p:to>
                                    </p:set>
                                    <p:anim calcmode="lin" valueType="num">
                                      <p:cBhvr>
                                        <p:cTn id="12" dur="500" fill="hold"/>
                                        <p:tgtEl>
                                          <p:spTgt spid="5130"/>
                                        </p:tgtEl>
                                        <p:attrNameLst>
                                          <p:attrName>ppt_w</p:attrName>
                                        </p:attrNameLst>
                                      </p:cBhvr>
                                      <p:tavLst>
                                        <p:tav tm="0">
                                          <p:val>
                                            <p:fltVal val="0"/>
                                          </p:val>
                                        </p:tav>
                                        <p:tav tm="100000">
                                          <p:val>
                                            <p:strVal val="#ppt_w"/>
                                          </p:val>
                                        </p:tav>
                                      </p:tavLst>
                                    </p:anim>
                                    <p:anim calcmode="lin" valueType="num">
                                      <p:cBhvr>
                                        <p:cTn id="13" dur="500" fill="hold"/>
                                        <p:tgtEl>
                                          <p:spTgt spid="5130"/>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5130"/>
                                        </p:tgtEl>
                                        <p:attrNameLst>
                                          <p:attrName>ppt_c</p:attrName>
                                        </p:attrNameLst>
                                      </p:cBhvr>
                                      <p:to>
                                        <a:srgbClr val="FF6600"/>
                                      </p:to>
                                    </p:animClr>
                                    <p:audio>
                                      <p:cMediaNode>
                                        <p:cTn display="0" masterRel="sameClick">
                                          <p:stCondLst>
                                            <p:cond evt="begin" delay="0">
                                              <p:tn val="10"/>
                                            </p:cond>
                                          </p:stCondLst>
                                          <p:endCondLst>
                                            <p:cond evt="onStopAudio" delay="0">
                                              <p:tgtEl>
                                                <p:sldTgt/>
                                              </p:tgtEl>
                                            </p:cond>
                                          </p:endCondLst>
                                        </p:cTn>
                                        <p:tgtEl>
                                          <p:sndTgt r:embed="rId4" name="explode.wav"/>
                                        </p:tgtEl>
                                      </p:cMediaNode>
                                    </p:audio>
                                  </p:sub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127"/>
                                        </p:tgtEl>
                                        <p:attrNameLst>
                                          <p:attrName>style.visibility</p:attrName>
                                        </p:attrNameLst>
                                      </p:cBhvr>
                                      <p:to>
                                        <p:strVal val="visible"/>
                                      </p:to>
                                    </p:set>
                                    <p:anim calcmode="lin" valueType="num">
                                      <p:cBhvr additive="base">
                                        <p:cTn id="17" dur="500" fill="hold"/>
                                        <p:tgtEl>
                                          <p:spTgt spid="5127"/>
                                        </p:tgtEl>
                                        <p:attrNameLst>
                                          <p:attrName>ppt_x</p:attrName>
                                        </p:attrNameLst>
                                      </p:cBhvr>
                                      <p:tavLst>
                                        <p:tav tm="0">
                                          <p:val>
                                            <p:strVal val="0-#ppt_w/2"/>
                                          </p:val>
                                        </p:tav>
                                        <p:tav tm="100000">
                                          <p:val>
                                            <p:strVal val="#ppt_x"/>
                                          </p:val>
                                        </p:tav>
                                      </p:tavLst>
                                    </p:anim>
                                    <p:anim calcmode="lin" valueType="num">
                                      <p:cBhvr additive="base">
                                        <p:cTn id="18"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utoUpdateAnimBg="0"/>
      <p:bldP spid="513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p>
            <a:pPr>
              <a:defRPr/>
            </a:pPr>
            <a:fld id="{F80C5435-9000-47F9-B6E2-329621E71CED}" type="slidenum">
              <a:rPr lang="en-US"/>
              <a:pPr>
                <a:defRPr/>
              </a:pPr>
              <a:t>6</a:t>
            </a:fld>
            <a:endParaRPr lang="en-US" dirty="0"/>
          </a:p>
        </p:txBody>
      </p:sp>
      <p:sp>
        <p:nvSpPr>
          <p:cNvPr id="7173" name="Text Box 6"/>
          <p:cNvSpPr txBox="1">
            <a:spLocks noChangeArrowheads="1"/>
          </p:cNvSpPr>
          <p:nvPr/>
        </p:nvSpPr>
        <p:spPr bwMode="auto">
          <a:xfrm>
            <a:off x="228600" y="1371600"/>
            <a:ext cx="8610600" cy="4253472"/>
          </a:xfrm>
          <a:prstGeom prst="rect">
            <a:avLst/>
          </a:prstGeom>
          <a:noFill/>
          <a:ln w="9525">
            <a:noFill/>
            <a:miter lim="800000"/>
            <a:headEnd/>
            <a:tailEnd/>
          </a:ln>
        </p:spPr>
        <p:txBody>
          <a:bodyPr>
            <a:spAutoFit/>
          </a:bodyPr>
          <a:lstStyle/>
          <a:p>
            <a:pPr marL="396875" indent="-396875">
              <a:lnSpc>
                <a:spcPct val="95000"/>
              </a:lnSpc>
              <a:spcBef>
                <a:spcPts val="1800"/>
              </a:spcBef>
              <a:buFont typeface="Webdings" pitchFamily="18" charset="2"/>
              <a:buChar char="8"/>
            </a:pPr>
            <a:r>
              <a:rPr lang="en-US" sz="3200" dirty="0">
                <a:solidFill>
                  <a:srgbClr val="339933"/>
                </a:solidFill>
                <a:latin typeface="Arial" charset="0"/>
              </a:rPr>
              <a:t>Water Rights considerations</a:t>
            </a:r>
            <a:r>
              <a:rPr lang="en-US" sz="3200" dirty="0">
                <a:latin typeface="Arial" charset="0"/>
              </a:rPr>
              <a:t>:</a:t>
            </a:r>
          </a:p>
          <a:p>
            <a:pPr marL="854075" lvl="1" indent="-342900">
              <a:lnSpc>
                <a:spcPct val="95000"/>
              </a:lnSpc>
              <a:spcBef>
                <a:spcPts val="600"/>
              </a:spcBef>
              <a:buFontTx/>
              <a:buChar char="–"/>
            </a:pPr>
            <a:r>
              <a:rPr lang="en-US" sz="2400" dirty="0" smtClean="0">
                <a:latin typeface="Arial" charset="0"/>
              </a:rPr>
              <a:t>In general, appurtenant </a:t>
            </a:r>
            <a:r>
              <a:rPr lang="en-US" sz="2400" dirty="0">
                <a:latin typeface="Arial" charset="0"/>
              </a:rPr>
              <a:t>to </a:t>
            </a:r>
            <a:r>
              <a:rPr lang="en-US" sz="2400" dirty="0" smtClean="0">
                <a:latin typeface="Arial" charset="0"/>
              </a:rPr>
              <a:t>land</a:t>
            </a:r>
            <a:endParaRPr lang="en-US" sz="2400" dirty="0">
              <a:latin typeface="Arial" charset="0"/>
            </a:endParaRPr>
          </a:p>
          <a:p>
            <a:pPr marL="854075" lvl="1" indent="-342900">
              <a:lnSpc>
                <a:spcPct val="95000"/>
              </a:lnSpc>
              <a:spcBef>
                <a:spcPts val="600"/>
              </a:spcBef>
              <a:buFontTx/>
              <a:buChar char="–"/>
            </a:pPr>
            <a:r>
              <a:rPr lang="en-US" sz="2400" dirty="0" smtClean="0">
                <a:latin typeface="Arial" charset="0"/>
              </a:rPr>
              <a:t>Adds </a:t>
            </a:r>
            <a:r>
              <a:rPr lang="en-US" sz="2400" dirty="0">
                <a:latin typeface="Arial" charset="0"/>
              </a:rPr>
              <a:t>value</a:t>
            </a:r>
          </a:p>
          <a:p>
            <a:pPr marL="854075" lvl="1" indent="-342900">
              <a:lnSpc>
                <a:spcPct val="95000"/>
              </a:lnSpc>
              <a:spcBef>
                <a:spcPts val="600"/>
              </a:spcBef>
              <a:buFontTx/>
              <a:buChar char="–"/>
            </a:pPr>
            <a:r>
              <a:rPr lang="en-US" sz="2400" dirty="0">
                <a:latin typeface="Arial" charset="0"/>
              </a:rPr>
              <a:t>Document </a:t>
            </a:r>
            <a:r>
              <a:rPr lang="en-US" sz="2400" dirty="0" smtClean="0">
                <a:latin typeface="Arial" charset="0"/>
              </a:rPr>
              <a:t>even if source </a:t>
            </a:r>
            <a:r>
              <a:rPr lang="en-US" sz="2400" dirty="0">
                <a:latin typeface="Arial" charset="0"/>
              </a:rPr>
              <a:t>has no </a:t>
            </a:r>
            <a:r>
              <a:rPr lang="en-US" sz="2400" dirty="0" smtClean="0">
                <a:latin typeface="Arial" charset="0"/>
              </a:rPr>
              <a:t>water right</a:t>
            </a:r>
            <a:endParaRPr lang="en-US" sz="2400" dirty="0">
              <a:latin typeface="Arial" charset="0"/>
            </a:endParaRPr>
          </a:p>
          <a:p>
            <a:pPr marL="854075" lvl="1" indent="-342900">
              <a:lnSpc>
                <a:spcPct val="95000"/>
              </a:lnSpc>
              <a:spcBef>
                <a:spcPts val="600"/>
              </a:spcBef>
              <a:buFontTx/>
              <a:buChar char="–"/>
            </a:pPr>
            <a:r>
              <a:rPr lang="en-US" sz="2400" dirty="0">
                <a:latin typeface="Arial" charset="0"/>
              </a:rPr>
              <a:t>Negotiate </a:t>
            </a:r>
            <a:r>
              <a:rPr lang="en-US" sz="2400" dirty="0" smtClean="0">
                <a:latin typeface="Arial" charset="0"/>
              </a:rPr>
              <a:t>&amp; Cost-share </a:t>
            </a:r>
            <a:r>
              <a:rPr lang="en-US" sz="2400" dirty="0">
                <a:latin typeface="Arial" charset="0"/>
              </a:rPr>
              <a:t>with </a:t>
            </a:r>
            <a:r>
              <a:rPr lang="en-US" sz="2400" dirty="0" smtClean="0">
                <a:latin typeface="Arial" charset="0"/>
              </a:rPr>
              <a:t>proponent </a:t>
            </a:r>
            <a:r>
              <a:rPr lang="en-US" sz="2400" dirty="0">
                <a:latin typeface="Arial" charset="0"/>
              </a:rPr>
              <a:t>/ seller / donor </a:t>
            </a:r>
          </a:p>
          <a:p>
            <a:pPr marL="854075" lvl="1" indent="-342900">
              <a:lnSpc>
                <a:spcPct val="95000"/>
              </a:lnSpc>
              <a:spcBef>
                <a:spcPts val="600"/>
              </a:spcBef>
              <a:buFontTx/>
              <a:buChar char="–"/>
            </a:pPr>
            <a:r>
              <a:rPr lang="en-US" sz="2400" dirty="0" smtClean="0">
                <a:latin typeface="Arial" charset="0"/>
              </a:rPr>
              <a:t>Know management’s position</a:t>
            </a:r>
            <a:endParaRPr lang="en-US" sz="2400" dirty="0">
              <a:latin typeface="Arial" charset="0"/>
            </a:endParaRPr>
          </a:p>
          <a:p>
            <a:pPr marL="396875" indent="-396875">
              <a:lnSpc>
                <a:spcPct val="95000"/>
              </a:lnSpc>
              <a:spcBef>
                <a:spcPts val="1800"/>
              </a:spcBef>
              <a:buFont typeface="Webdings" pitchFamily="18" charset="2"/>
              <a:buChar char="8"/>
            </a:pPr>
            <a:r>
              <a:rPr lang="en-US" sz="3200" dirty="0">
                <a:solidFill>
                  <a:srgbClr val="339933"/>
                </a:solidFill>
                <a:latin typeface="Arial" charset="0"/>
              </a:rPr>
              <a:t>Assign person familiar with:</a:t>
            </a:r>
          </a:p>
          <a:p>
            <a:pPr marL="854075" lvl="1" indent="-342900">
              <a:lnSpc>
                <a:spcPct val="95000"/>
              </a:lnSpc>
              <a:spcBef>
                <a:spcPts val="600"/>
              </a:spcBef>
              <a:buFont typeface="Arial" charset="0"/>
              <a:buChar char="−"/>
            </a:pPr>
            <a:r>
              <a:rPr lang="en-US" sz="2400" dirty="0">
                <a:latin typeface="Arial" charset="0"/>
              </a:rPr>
              <a:t>Water rights</a:t>
            </a:r>
          </a:p>
          <a:p>
            <a:pPr marL="854075" lvl="1" indent="-342900">
              <a:lnSpc>
                <a:spcPct val="95000"/>
              </a:lnSpc>
              <a:spcBef>
                <a:spcPts val="600"/>
              </a:spcBef>
              <a:buFont typeface="Arial" charset="0"/>
              <a:buChar char="−"/>
            </a:pPr>
            <a:r>
              <a:rPr lang="en-US" sz="2400" dirty="0" smtClean="0">
                <a:latin typeface="Arial" charset="0"/>
              </a:rPr>
              <a:t>Alaska water </a:t>
            </a:r>
            <a:r>
              <a:rPr lang="en-US" sz="2400" dirty="0">
                <a:latin typeface="Arial" charset="0"/>
              </a:rPr>
              <a:t>law</a:t>
            </a:r>
          </a:p>
        </p:txBody>
      </p:sp>
      <p:sp>
        <p:nvSpPr>
          <p:cNvPr id="7" name="Rectangle 2"/>
          <p:cNvSpPr>
            <a:spLocks noGrp="1" noChangeArrowheads="1"/>
          </p:cNvSpPr>
          <p:nvPr>
            <p:ph type="title"/>
          </p:nvPr>
        </p:nvSpPr>
        <p:spPr>
          <a:xfrm>
            <a:off x="0" y="304800"/>
            <a:ext cx="8294687" cy="685800"/>
          </a:xfrm>
        </p:spPr>
        <p:txBody>
          <a:bodyPr/>
          <a:lstStyle/>
          <a:p>
            <a:pPr eaLnBrk="1" hangingPunct="1"/>
            <a:r>
              <a:rPr lang="en-US" sz="4000" b="0" dirty="0" smtClean="0">
                <a:solidFill>
                  <a:srgbClr val="000000"/>
                </a:solidFill>
              </a:rPr>
              <a:t>When &amp; Where to Begin </a:t>
            </a:r>
            <a:r>
              <a:rPr lang="en-US" b="0" i="1" dirty="0" smtClean="0">
                <a:solidFill>
                  <a:srgbClr val="000000"/>
                </a:solidFill>
              </a:rPr>
              <a:t>(continued)</a:t>
            </a:r>
            <a:endParaRPr lang="en-US" sz="4000" b="0" i="1"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4800"/>
            <a:ext cx="8388350" cy="685800"/>
          </a:xfrm>
        </p:spPr>
        <p:txBody>
          <a:bodyPr/>
          <a:lstStyle/>
          <a:p>
            <a:r>
              <a:rPr lang="en-US" sz="4000" dirty="0" smtClean="0">
                <a:solidFill>
                  <a:srgbClr val="000000"/>
                </a:solidFill>
              </a:rPr>
              <a:t>Water Rights – Proposal Process</a:t>
            </a:r>
            <a:endParaRPr lang="en-US" sz="4000" dirty="0">
              <a:solidFill>
                <a:srgbClr val="000000"/>
              </a:solidFill>
            </a:endParaRPr>
          </a:p>
        </p:txBody>
      </p:sp>
      <p:sp>
        <p:nvSpPr>
          <p:cNvPr id="3" name="Content Placeholder 2"/>
          <p:cNvSpPr>
            <a:spLocks noGrp="1"/>
          </p:cNvSpPr>
          <p:nvPr>
            <p:ph idx="1"/>
          </p:nvPr>
        </p:nvSpPr>
        <p:spPr>
          <a:xfrm>
            <a:off x="457199" y="1447800"/>
            <a:ext cx="8601075" cy="4830762"/>
          </a:xfrm>
        </p:spPr>
        <p:txBody>
          <a:bodyPr/>
          <a:lstStyle/>
          <a:p>
            <a:pPr marL="0" indent="0">
              <a:buNone/>
            </a:pPr>
            <a:r>
              <a:rPr lang="en-US" sz="2800" dirty="0" smtClean="0"/>
              <a:t>Address Water Rights during the entire process:</a:t>
            </a:r>
            <a:br>
              <a:rPr lang="en-US" sz="2800" dirty="0" smtClean="0"/>
            </a:br>
            <a:endParaRPr lang="en-US" sz="2800" dirty="0" smtClean="0"/>
          </a:p>
          <a:p>
            <a:pPr marL="5256213">
              <a:buFont typeface="Wingdings" pitchFamily="2" charset="2"/>
              <a:buChar char="ü"/>
            </a:pPr>
            <a:r>
              <a:rPr lang="en-US" sz="2800" dirty="0" smtClean="0">
                <a:solidFill>
                  <a:srgbClr val="660033"/>
                </a:solidFill>
              </a:rPr>
              <a:t>Initial Proposal</a:t>
            </a:r>
          </a:p>
          <a:p>
            <a:pPr marL="5256213">
              <a:buFont typeface="Wingdings" pitchFamily="2" charset="2"/>
              <a:buChar char="ü"/>
            </a:pPr>
            <a:endParaRPr lang="en-US" sz="2800" dirty="0" smtClean="0">
              <a:solidFill>
                <a:srgbClr val="660033"/>
              </a:solidFill>
            </a:endParaRPr>
          </a:p>
          <a:p>
            <a:pPr marL="5256213">
              <a:buFont typeface="Wingdings" pitchFamily="2" charset="2"/>
              <a:buChar char="ü"/>
            </a:pPr>
            <a:r>
              <a:rPr lang="en-US" sz="2800" dirty="0" smtClean="0">
                <a:solidFill>
                  <a:srgbClr val="660033"/>
                </a:solidFill>
              </a:rPr>
              <a:t>Evaluating the Proposal</a:t>
            </a:r>
          </a:p>
          <a:p>
            <a:pPr marL="5256213">
              <a:buFont typeface="Wingdings" pitchFamily="2" charset="2"/>
              <a:buChar char="ü"/>
            </a:pPr>
            <a:endParaRPr lang="en-US" sz="2800" dirty="0" smtClean="0">
              <a:solidFill>
                <a:srgbClr val="660033"/>
              </a:solidFill>
            </a:endParaRPr>
          </a:p>
          <a:p>
            <a:pPr marL="5256213">
              <a:buFont typeface="Wingdings" pitchFamily="2" charset="2"/>
              <a:buChar char="ü"/>
            </a:pPr>
            <a:r>
              <a:rPr lang="en-US" sz="2800" dirty="0" smtClean="0">
                <a:solidFill>
                  <a:srgbClr val="660033"/>
                </a:solidFill>
              </a:rPr>
              <a:t>The Closing Process</a:t>
            </a:r>
            <a:endParaRPr lang="en-US" sz="2800" dirty="0">
              <a:solidFill>
                <a:srgbClr val="660033"/>
              </a:solidFill>
            </a:endParaRPr>
          </a:p>
        </p:txBody>
      </p:sp>
      <p:sp>
        <p:nvSpPr>
          <p:cNvPr id="4" name="Date Placeholder 3"/>
          <p:cNvSpPr>
            <a:spLocks noGrp="1"/>
          </p:cNvSpPr>
          <p:nvPr>
            <p:ph type="dt" sz="half" idx="10"/>
          </p:nvPr>
        </p:nvSpPr>
        <p:spPr/>
        <p:txBody>
          <a:body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p>
            <a:pPr>
              <a:defRPr/>
            </a:pPr>
            <a:fld id="{5F482115-CA69-4072-BF19-BF3D6FF662AE}" type="slidenum">
              <a:rPr lang="en-US" smtClean="0"/>
              <a:pPr>
                <a:defRPr/>
              </a:pPr>
              <a:t>7</a:t>
            </a:fld>
            <a:endParaRPr lang="en-US" dirty="0"/>
          </a:p>
        </p:txBody>
      </p:sp>
      <p:pic>
        <p:nvPicPr>
          <p:cNvPr id="9" name="Picture 8" descr="beaver creek (38 of 47).JPG"/>
          <p:cNvPicPr>
            <a:picLocks noChangeAspect="1"/>
          </p:cNvPicPr>
          <p:nvPr/>
        </p:nvPicPr>
        <p:blipFill>
          <a:blip r:embed="rId3" cstate="print"/>
          <a:stretch>
            <a:fillRect/>
          </a:stretch>
        </p:blipFill>
        <p:spPr>
          <a:xfrm>
            <a:off x="990600" y="2286000"/>
            <a:ext cx="4229100" cy="3048000"/>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p:txBody>
          <a:bodyPr/>
          <a:lstStyle/>
          <a:p>
            <a:pPr marL="0" indent="0">
              <a:lnSpc>
                <a:spcPct val="140000"/>
              </a:lnSpc>
              <a:spcBef>
                <a:spcPct val="5000"/>
              </a:spcBef>
              <a:spcAft>
                <a:spcPct val="15000"/>
              </a:spcAft>
              <a:buFont typeface="Times New Roman" pitchFamily="18" charset="0"/>
              <a:buNone/>
            </a:pPr>
            <a:r>
              <a:rPr lang="en-US" sz="2800" b="1" dirty="0" smtClean="0">
                <a:solidFill>
                  <a:srgbClr val="FF6600"/>
                </a:solidFill>
              </a:rPr>
              <a:t>Feasibility Phase</a:t>
            </a:r>
          </a:p>
          <a:p>
            <a:pPr marL="909638" lvl="1" indent="-533400">
              <a:lnSpc>
                <a:spcPct val="140000"/>
              </a:lnSpc>
              <a:spcBef>
                <a:spcPct val="5000"/>
              </a:spcBef>
              <a:spcAft>
                <a:spcPct val="15000"/>
              </a:spcAft>
              <a:buFont typeface="Times New Roman" pitchFamily="18" charset="0"/>
              <a:buAutoNum type="arabicPeriod"/>
            </a:pPr>
            <a:r>
              <a:rPr lang="en-US" sz="2400" dirty="0" smtClean="0">
                <a:solidFill>
                  <a:schemeClr val="accent6"/>
                </a:solidFill>
              </a:rPr>
              <a:t>Identify State Water Rights</a:t>
            </a:r>
          </a:p>
          <a:p>
            <a:pPr marL="909638" lvl="1" indent="-533400">
              <a:lnSpc>
                <a:spcPct val="140000"/>
              </a:lnSpc>
              <a:spcBef>
                <a:spcPct val="5000"/>
              </a:spcBef>
              <a:spcAft>
                <a:spcPct val="15000"/>
              </a:spcAft>
              <a:buFont typeface="Times New Roman" pitchFamily="18" charset="0"/>
              <a:buAutoNum type="arabicPeriod"/>
            </a:pPr>
            <a:r>
              <a:rPr lang="en-US" sz="2400" dirty="0" smtClean="0">
                <a:solidFill>
                  <a:schemeClr val="accent6"/>
                </a:solidFill>
              </a:rPr>
              <a:t>Identify Reserved Water Rights</a:t>
            </a:r>
          </a:p>
          <a:p>
            <a:pPr marL="909638" lvl="1" indent="-533400">
              <a:lnSpc>
                <a:spcPct val="140000"/>
              </a:lnSpc>
              <a:spcBef>
                <a:spcPct val="5000"/>
              </a:spcBef>
              <a:spcAft>
                <a:spcPct val="15000"/>
              </a:spcAft>
              <a:buFont typeface="Times New Roman" pitchFamily="18" charset="0"/>
              <a:buAutoNum type="arabicPeriod"/>
            </a:pPr>
            <a:r>
              <a:rPr lang="en-US" sz="2400" dirty="0" smtClean="0">
                <a:solidFill>
                  <a:schemeClr val="accent6"/>
                </a:solidFill>
              </a:rPr>
              <a:t>Gather Ownership &amp; Encumbrances Info</a:t>
            </a:r>
          </a:p>
          <a:p>
            <a:pPr marL="0" indent="0">
              <a:lnSpc>
                <a:spcPct val="140000"/>
              </a:lnSpc>
              <a:spcBef>
                <a:spcPct val="5000"/>
              </a:spcBef>
              <a:spcAft>
                <a:spcPct val="15000"/>
              </a:spcAft>
              <a:buFont typeface="Times New Roman" pitchFamily="18" charset="0"/>
              <a:buNone/>
            </a:pPr>
            <a:r>
              <a:rPr lang="en-US" sz="2800" b="1" dirty="0" smtClean="0">
                <a:solidFill>
                  <a:srgbClr val="FF6600"/>
                </a:solidFill>
              </a:rPr>
              <a:t>Analysis Phase</a:t>
            </a:r>
          </a:p>
          <a:p>
            <a:pPr marL="909638" lvl="1" indent="-533400" eaLnBrk="1" hangingPunct="1">
              <a:lnSpc>
                <a:spcPct val="140000"/>
              </a:lnSpc>
              <a:spcBef>
                <a:spcPct val="5000"/>
              </a:spcBef>
              <a:spcAft>
                <a:spcPct val="15000"/>
              </a:spcAft>
              <a:buFontTx/>
              <a:buAutoNum type="arabicPeriod" startAt="4"/>
            </a:pPr>
            <a:r>
              <a:rPr lang="en-US" sz="2400" dirty="0" smtClean="0">
                <a:solidFill>
                  <a:schemeClr val="accent6"/>
                </a:solidFill>
              </a:rPr>
              <a:t>Field Verification: Is the Water</a:t>
            </a:r>
            <a:r>
              <a:rPr lang="en-US" sz="2400" i="1" dirty="0" smtClean="0">
                <a:solidFill>
                  <a:schemeClr val="accent6"/>
                </a:solidFill>
              </a:rPr>
              <a:t> “Wet”?</a:t>
            </a:r>
          </a:p>
          <a:p>
            <a:pPr marL="909638" lvl="1" indent="-533400" eaLnBrk="1" hangingPunct="1">
              <a:lnSpc>
                <a:spcPct val="140000"/>
              </a:lnSpc>
              <a:spcBef>
                <a:spcPct val="5000"/>
              </a:spcBef>
              <a:spcAft>
                <a:spcPct val="15000"/>
              </a:spcAft>
              <a:buFontTx/>
              <a:buAutoNum type="arabicPeriod" startAt="4"/>
            </a:pPr>
            <a:r>
              <a:rPr lang="en-US" sz="2400" dirty="0" smtClean="0">
                <a:solidFill>
                  <a:schemeClr val="accent6"/>
                </a:solidFill>
              </a:rPr>
              <a:t>Consult  with Appraiser</a:t>
            </a:r>
          </a:p>
        </p:txBody>
      </p:sp>
      <p:sp>
        <p:nvSpPr>
          <p:cNvPr id="4" name="Date Placeholder 3"/>
          <p:cNvSpPr>
            <a:spLocks noGrp="1"/>
          </p:cNvSpPr>
          <p:nvPr>
            <p:ph type="dt" sz="half" idx="10"/>
          </p:nvPr>
        </p:nvSpPr>
        <p:spPr/>
        <p:txBody>
          <a:bodyPr/>
          <a:lstStyle/>
          <a:p>
            <a:pPr>
              <a:defRPr/>
            </a:pPr>
            <a:r>
              <a:rPr lang="en-US" smtClean="0"/>
              <a:t>10-26-16</a:t>
            </a:r>
            <a:endParaRPr lang="en-US" dirty="0"/>
          </a:p>
        </p:txBody>
      </p:sp>
      <p:sp>
        <p:nvSpPr>
          <p:cNvPr id="5" name="Slide Number Placeholder 4"/>
          <p:cNvSpPr>
            <a:spLocks noGrp="1"/>
          </p:cNvSpPr>
          <p:nvPr>
            <p:ph type="sldNum" sz="quarter" idx="12"/>
          </p:nvPr>
        </p:nvSpPr>
        <p:spPr/>
        <p:txBody>
          <a:bodyPr/>
          <a:lstStyle/>
          <a:p>
            <a:pPr>
              <a:defRPr/>
            </a:pPr>
            <a:fld id="{769FC225-0DD9-460B-94F0-B82339DD758F}" type="slidenum">
              <a:rPr lang="en-US" smtClean="0"/>
              <a:pPr>
                <a:defRPr/>
              </a:pPr>
              <a:t>8</a:t>
            </a:fld>
            <a:endParaRPr lang="en-US" dirty="0"/>
          </a:p>
        </p:txBody>
      </p:sp>
      <p:sp>
        <p:nvSpPr>
          <p:cNvPr id="18" name="Title 17"/>
          <p:cNvSpPr>
            <a:spLocks noGrp="1"/>
          </p:cNvSpPr>
          <p:nvPr>
            <p:ph type="title"/>
          </p:nvPr>
        </p:nvSpPr>
        <p:spPr>
          <a:xfrm>
            <a:off x="0" y="381000"/>
            <a:ext cx="9144000" cy="609600"/>
          </a:xfrm>
        </p:spPr>
        <p:txBody>
          <a:bodyPr/>
          <a:lstStyle/>
          <a:p>
            <a:pPr lvl="1"/>
            <a:r>
              <a:rPr lang="en-US" sz="4000" dirty="0" smtClean="0">
                <a:solidFill>
                  <a:srgbClr val="000000"/>
                </a:solidFill>
                <a:latin typeface="+mj-lt"/>
              </a:rPr>
              <a:t> Initial Proposal Phases &amp; Steps</a:t>
            </a:r>
            <a:endParaRPr lang="en-US" sz="4000" dirty="0">
              <a:solidFill>
                <a:srgbClr val="000000"/>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dissolve">
                                      <p:cBhvr>
                                        <p:cTn id="7" dur="500"/>
                                        <p:tgtEl>
                                          <p:spTgt spid="7168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1683">
                                            <p:txEl>
                                              <p:pRg st="4" end="4"/>
                                            </p:txEl>
                                          </p:spTgt>
                                        </p:tgtEl>
                                        <p:attrNameLst>
                                          <p:attrName>style.visibility</p:attrName>
                                        </p:attrNameLst>
                                      </p:cBhvr>
                                      <p:to>
                                        <p:strVal val="visible"/>
                                      </p:to>
                                    </p:set>
                                    <p:animEffect transition="in" filter="dissolve">
                                      <p:cBhvr>
                                        <p:cTn id="10" dur="500"/>
                                        <p:tgtEl>
                                          <p:spTgt spid="7168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71683">
                                            <p:txEl>
                                              <p:pRg st="1" end="1"/>
                                            </p:txEl>
                                          </p:spTgt>
                                        </p:tgtEl>
                                        <p:attrNameLst>
                                          <p:attrName>style.visibility</p:attrName>
                                        </p:attrNameLst>
                                      </p:cBhvr>
                                      <p:to>
                                        <p:strVal val="visible"/>
                                      </p:to>
                                    </p:set>
                                    <p:anim calcmode="lin" valueType="num">
                                      <p:cBhvr additive="base">
                                        <p:cTn id="15" dur="500" fill="hold"/>
                                        <p:tgtEl>
                                          <p:spTgt spid="7168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168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71683">
                                            <p:txEl>
                                              <p:pRg st="3" end="3"/>
                                            </p:txEl>
                                          </p:spTgt>
                                        </p:tgtEl>
                                        <p:attrNameLst>
                                          <p:attrName>style.visibility</p:attrName>
                                        </p:attrNameLst>
                                      </p:cBhvr>
                                      <p:to>
                                        <p:strVal val="visible"/>
                                      </p:to>
                                    </p:set>
                                    <p:anim calcmode="lin" valueType="num">
                                      <p:cBhvr additive="base">
                                        <p:cTn id="23" dur="500" fill="hold"/>
                                        <p:tgtEl>
                                          <p:spTgt spid="7168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168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683">
                                            <p:txEl>
                                              <p:pRg st="5" end="5"/>
                                            </p:txEl>
                                          </p:spTgt>
                                        </p:tgtEl>
                                        <p:attrNameLst>
                                          <p:attrName>style.visibility</p:attrName>
                                        </p:attrNameLst>
                                      </p:cBhvr>
                                      <p:to>
                                        <p:strVal val="visible"/>
                                      </p:to>
                                    </p:set>
                                    <p:anim calcmode="lin" valueType="num">
                                      <p:cBhvr additive="base">
                                        <p:cTn id="27" dur="500" fill="hold"/>
                                        <p:tgtEl>
                                          <p:spTgt spid="7168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68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1683">
                                            <p:txEl>
                                              <p:pRg st="6" end="6"/>
                                            </p:txEl>
                                          </p:spTgt>
                                        </p:tgtEl>
                                        <p:attrNameLst>
                                          <p:attrName>style.visibility</p:attrName>
                                        </p:attrNameLst>
                                      </p:cBhvr>
                                      <p:to>
                                        <p:strVal val="visible"/>
                                      </p:to>
                                    </p:set>
                                    <p:anim calcmode="lin" valueType="num">
                                      <p:cBhvr additive="base">
                                        <p:cTn id="31" dur="500" fill="hold"/>
                                        <p:tgtEl>
                                          <p:spTgt spid="7168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3"/>
          <p:cNvSpPr>
            <a:spLocks noGrp="1" noChangeArrowheads="1"/>
          </p:cNvSpPr>
          <p:nvPr>
            <p:ph idx="1"/>
          </p:nvPr>
        </p:nvSpPr>
        <p:spPr>
          <a:xfrm>
            <a:off x="179388" y="1447800"/>
            <a:ext cx="8964612" cy="4979988"/>
          </a:xfrm>
        </p:spPr>
        <p:txBody>
          <a:bodyPr/>
          <a:lstStyle/>
          <a:p>
            <a:pPr marL="457200" indent="-457200" eaLnBrk="1" hangingPunct="1">
              <a:lnSpc>
                <a:spcPct val="90000"/>
              </a:lnSpc>
              <a:spcBef>
                <a:spcPct val="0"/>
              </a:spcBef>
              <a:spcAft>
                <a:spcPct val="40000"/>
              </a:spcAft>
              <a:buSzPct val="110000"/>
              <a:buFont typeface="Wingdings" pitchFamily="2" charset="2"/>
              <a:buChar char="q"/>
            </a:pPr>
            <a:r>
              <a:rPr lang="en-US" sz="2800" dirty="0" smtClean="0">
                <a:solidFill>
                  <a:srgbClr val="993300"/>
                </a:solidFill>
              </a:rPr>
              <a:t>Obtain legal descriptions</a:t>
            </a:r>
          </a:p>
          <a:p>
            <a:pPr marL="457200" indent="-457200" eaLnBrk="1" hangingPunct="1">
              <a:lnSpc>
                <a:spcPct val="90000"/>
              </a:lnSpc>
              <a:spcBef>
                <a:spcPct val="0"/>
              </a:spcBef>
              <a:spcAft>
                <a:spcPct val="20000"/>
              </a:spcAft>
              <a:buSzPct val="110000"/>
              <a:buFont typeface="Wingdings" pitchFamily="2" charset="2"/>
              <a:buChar char="q"/>
            </a:pPr>
            <a:r>
              <a:rPr lang="en-US" sz="2800" dirty="0" smtClean="0"/>
              <a:t>Identify sources and uses</a:t>
            </a:r>
          </a:p>
          <a:p>
            <a:pPr marL="798513" lvl="1" indent="-342900" eaLnBrk="1" hangingPunct="1">
              <a:lnSpc>
                <a:spcPct val="90000"/>
              </a:lnSpc>
              <a:spcBef>
                <a:spcPct val="0"/>
              </a:spcBef>
              <a:spcAft>
                <a:spcPct val="20000"/>
              </a:spcAft>
              <a:buSzPct val="110000"/>
              <a:buFontTx/>
              <a:buChar char="•"/>
            </a:pPr>
            <a:r>
              <a:rPr lang="en-US" sz="2400" dirty="0" smtClean="0">
                <a:cs typeface="Times New Roman" pitchFamily="18" charset="0"/>
              </a:rPr>
              <a:t>Contact the proponent</a:t>
            </a:r>
            <a:r>
              <a:rPr lang="en-US" sz="2400" dirty="0" smtClean="0"/>
              <a:t> </a:t>
            </a:r>
          </a:p>
          <a:p>
            <a:pPr marL="798513" lvl="1" indent="-342900" eaLnBrk="1" hangingPunct="1">
              <a:lnSpc>
                <a:spcPct val="90000"/>
              </a:lnSpc>
              <a:spcBef>
                <a:spcPct val="0"/>
              </a:spcBef>
              <a:spcAft>
                <a:spcPct val="20000"/>
              </a:spcAft>
              <a:buSzPct val="110000"/>
              <a:buFontTx/>
              <a:buChar char="•"/>
            </a:pPr>
            <a:r>
              <a:rPr lang="en-US" sz="2400" dirty="0" smtClean="0">
                <a:cs typeface="Times New Roman" pitchFamily="18" charset="0"/>
              </a:rPr>
              <a:t>Check aerial photos &amp; topographic maps</a:t>
            </a:r>
            <a:r>
              <a:rPr lang="en-US" sz="2400" dirty="0" smtClean="0"/>
              <a:t> </a:t>
            </a:r>
          </a:p>
          <a:p>
            <a:pPr marL="798513" lvl="1" indent="-342900" eaLnBrk="1" hangingPunct="1">
              <a:lnSpc>
                <a:spcPct val="90000"/>
              </a:lnSpc>
              <a:spcBef>
                <a:spcPct val="0"/>
              </a:spcBef>
              <a:spcAft>
                <a:spcPct val="20000"/>
              </a:spcAft>
              <a:buSzPct val="110000"/>
              <a:buFontTx/>
              <a:buChar char="•"/>
            </a:pPr>
            <a:r>
              <a:rPr lang="en-US" sz="2400" dirty="0" smtClean="0">
                <a:cs typeface="Times New Roman" pitchFamily="18" charset="0"/>
              </a:rPr>
              <a:t>Check agency files</a:t>
            </a:r>
            <a:r>
              <a:rPr lang="en-US" sz="2400" dirty="0" smtClean="0"/>
              <a:t> </a:t>
            </a:r>
          </a:p>
        </p:txBody>
      </p:sp>
      <p:sp>
        <p:nvSpPr>
          <p:cNvPr id="10" name="Date Placeholder 3"/>
          <p:cNvSpPr>
            <a:spLocks noGrp="1"/>
          </p:cNvSpPr>
          <p:nvPr>
            <p:ph type="dt" sz="half" idx="10"/>
          </p:nvPr>
        </p:nvSpPr>
        <p:spPr/>
        <p:txBody>
          <a:bodyPr/>
          <a:lstStyle/>
          <a:p>
            <a:pPr>
              <a:defRPr/>
            </a:pPr>
            <a:r>
              <a:rPr lang="en-US" smtClean="0"/>
              <a:t>10-26-16</a:t>
            </a:r>
            <a:endParaRPr lang="en-US" dirty="0"/>
          </a:p>
        </p:txBody>
      </p:sp>
      <p:sp>
        <p:nvSpPr>
          <p:cNvPr id="11" name="Slide Number Placeholder 4"/>
          <p:cNvSpPr>
            <a:spLocks noGrp="1"/>
          </p:cNvSpPr>
          <p:nvPr>
            <p:ph type="sldNum" sz="quarter" idx="12"/>
          </p:nvPr>
        </p:nvSpPr>
        <p:spPr/>
        <p:txBody>
          <a:bodyPr/>
          <a:lstStyle/>
          <a:p>
            <a:pPr>
              <a:defRPr/>
            </a:pPr>
            <a:fld id="{885F8922-0EE6-4960-9353-0267D01DEB61}" type="slidenum">
              <a:rPr lang="en-US"/>
              <a:pPr>
                <a:defRPr/>
              </a:pPr>
              <a:t>9</a:t>
            </a:fld>
            <a:endParaRPr lang="en-US" dirty="0"/>
          </a:p>
        </p:txBody>
      </p:sp>
      <p:pic>
        <p:nvPicPr>
          <p:cNvPr id="9220" name="Picture 12" descr="PE01616_"/>
          <p:cNvPicPr>
            <a:picLocks noChangeAspect="1" noChangeArrowheads="1"/>
          </p:cNvPicPr>
          <p:nvPr/>
        </p:nvPicPr>
        <p:blipFill>
          <a:blip r:embed="rId3" cstate="print"/>
          <a:srcRect/>
          <a:stretch>
            <a:fillRect/>
          </a:stretch>
        </p:blipFill>
        <p:spPr bwMode="auto">
          <a:xfrm>
            <a:off x="3124200" y="3810000"/>
            <a:ext cx="2895600" cy="2716212"/>
          </a:xfrm>
          <a:prstGeom prst="rect">
            <a:avLst/>
          </a:prstGeom>
          <a:noFill/>
          <a:ln w="9525">
            <a:noFill/>
            <a:miter lim="800000"/>
            <a:headEnd/>
            <a:tailEnd/>
          </a:ln>
        </p:spPr>
      </p:pic>
      <p:sp>
        <p:nvSpPr>
          <p:cNvPr id="6151" name="Text Box 7"/>
          <p:cNvSpPr txBox="1">
            <a:spLocks noChangeArrowheads="1"/>
          </p:cNvSpPr>
          <p:nvPr/>
        </p:nvSpPr>
        <p:spPr bwMode="auto">
          <a:xfrm rot="-2291897">
            <a:off x="5808322" y="4136283"/>
            <a:ext cx="1844603" cy="457200"/>
          </a:xfrm>
          <a:prstGeom prst="rect">
            <a:avLst/>
          </a:prstGeom>
          <a:noFill/>
          <a:ln w="9525">
            <a:noFill/>
            <a:miter lim="800000"/>
            <a:headEnd/>
            <a:tailEnd/>
          </a:ln>
        </p:spPr>
        <p:txBody>
          <a:bodyPr wrap="square">
            <a:spAutoFit/>
          </a:bodyPr>
          <a:lstStyle/>
          <a:p>
            <a:r>
              <a:rPr lang="en-US" sz="2400" dirty="0">
                <a:latin typeface="Arial" charset="0"/>
                <a:cs typeface="Arial" charset="0"/>
              </a:rPr>
              <a:t>Databases</a:t>
            </a:r>
            <a:r>
              <a:rPr lang="en-US" sz="2400" dirty="0">
                <a:latin typeface="Times New Roman" pitchFamily="18" charset="0"/>
              </a:rPr>
              <a:t> </a:t>
            </a:r>
          </a:p>
        </p:txBody>
      </p:sp>
      <p:sp>
        <p:nvSpPr>
          <p:cNvPr id="6152" name="Text Box 8"/>
          <p:cNvSpPr txBox="1">
            <a:spLocks noChangeArrowheads="1"/>
          </p:cNvSpPr>
          <p:nvPr/>
        </p:nvSpPr>
        <p:spPr bwMode="auto">
          <a:xfrm rot="1197911">
            <a:off x="984887" y="5434466"/>
            <a:ext cx="2434814" cy="830997"/>
          </a:xfrm>
          <a:prstGeom prst="rect">
            <a:avLst/>
          </a:prstGeom>
          <a:noFill/>
          <a:ln w="9525">
            <a:noFill/>
            <a:miter lim="800000"/>
            <a:headEnd/>
            <a:tailEnd/>
          </a:ln>
        </p:spPr>
        <p:txBody>
          <a:bodyPr wrap="square">
            <a:spAutoFit/>
          </a:bodyPr>
          <a:lstStyle/>
          <a:p>
            <a:pPr algn="ctr">
              <a:spcBef>
                <a:spcPct val="50000"/>
              </a:spcBef>
            </a:pPr>
            <a:r>
              <a:rPr lang="en-US" sz="2400" dirty="0" smtClean="0">
                <a:latin typeface="Arial" charset="0"/>
                <a:cs typeface="Arial" charset="0"/>
              </a:rPr>
              <a:t>Wildlife &amp; fisheries </a:t>
            </a:r>
            <a:r>
              <a:rPr lang="en-US" sz="2400" dirty="0">
                <a:latin typeface="Arial" charset="0"/>
                <a:cs typeface="Arial" charset="0"/>
              </a:rPr>
              <a:t>files</a:t>
            </a:r>
            <a:r>
              <a:rPr lang="en-US" sz="2400" dirty="0">
                <a:latin typeface="Times New Roman" pitchFamily="18" charset="0"/>
              </a:rPr>
              <a:t> </a:t>
            </a:r>
          </a:p>
        </p:txBody>
      </p:sp>
      <p:sp>
        <p:nvSpPr>
          <p:cNvPr id="6153" name="Text Box 9"/>
          <p:cNvSpPr txBox="1">
            <a:spLocks noChangeArrowheads="1"/>
          </p:cNvSpPr>
          <p:nvPr/>
        </p:nvSpPr>
        <p:spPr bwMode="auto">
          <a:xfrm rot="-207980">
            <a:off x="3669824" y="4552631"/>
            <a:ext cx="1893887" cy="461665"/>
          </a:xfrm>
          <a:prstGeom prst="rect">
            <a:avLst/>
          </a:prstGeom>
          <a:noFill/>
          <a:ln w="9525">
            <a:noFill/>
            <a:miter lim="800000"/>
            <a:headEnd/>
            <a:tailEnd/>
          </a:ln>
        </p:spPr>
        <p:txBody>
          <a:bodyPr wrap="square">
            <a:spAutoFit/>
          </a:bodyPr>
          <a:lstStyle/>
          <a:p>
            <a:pPr>
              <a:spcBef>
                <a:spcPct val="50000"/>
              </a:spcBef>
            </a:pPr>
            <a:r>
              <a:rPr lang="en-US" sz="2400" dirty="0">
                <a:latin typeface="Arial" charset="0"/>
                <a:cs typeface="Times New Roman" pitchFamily="18" charset="0"/>
              </a:rPr>
              <a:t>Project Files</a:t>
            </a:r>
            <a:r>
              <a:rPr lang="en-US" sz="2400" dirty="0">
                <a:latin typeface="Times New Roman" pitchFamily="18" charset="0"/>
              </a:rPr>
              <a:t> </a:t>
            </a:r>
          </a:p>
        </p:txBody>
      </p:sp>
      <p:sp>
        <p:nvSpPr>
          <p:cNvPr id="6155" name="Text Box 11"/>
          <p:cNvSpPr txBox="1">
            <a:spLocks noChangeArrowheads="1"/>
          </p:cNvSpPr>
          <p:nvPr/>
        </p:nvSpPr>
        <p:spPr bwMode="auto">
          <a:xfrm rot="20105807">
            <a:off x="33412" y="4103009"/>
            <a:ext cx="2687080" cy="830997"/>
          </a:xfrm>
          <a:prstGeom prst="rect">
            <a:avLst/>
          </a:prstGeom>
          <a:noFill/>
          <a:ln w="9525">
            <a:noFill/>
            <a:miter lim="800000"/>
            <a:headEnd/>
            <a:tailEnd/>
          </a:ln>
        </p:spPr>
        <p:txBody>
          <a:bodyPr wrap="square">
            <a:spAutoFit/>
          </a:bodyPr>
          <a:lstStyle/>
          <a:p>
            <a:pPr algn="ctr">
              <a:spcBef>
                <a:spcPct val="50000"/>
              </a:spcBef>
            </a:pPr>
            <a:r>
              <a:rPr lang="en-US" sz="2400" dirty="0">
                <a:latin typeface="Arial" charset="0"/>
                <a:cs typeface="Arial" charset="0"/>
              </a:rPr>
              <a:t>Water Use </a:t>
            </a:r>
            <a:br>
              <a:rPr lang="en-US" sz="2400" dirty="0">
                <a:latin typeface="Arial" charset="0"/>
                <a:cs typeface="Arial" charset="0"/>
              </a:rPr>
            </a:br>
            <a:r>
              <a:rPr lang="en-US" sz="2400" dirty="0">
                <a:latin typeface="Arial" charset="0"/>
                <a:cs typeface="Arial" charset="0"/>
              </a:rPr>
              <a:t>Inventory forms</a:t>
            </a:r>
            <a:endParaRPr lang="en-US" sz="2400" dirty="0">
              <a:latin typeface="Times New Roman" pitchFamily="18" charset="0"/>
            </a:endParaRPr>
          </a:p>
        </p:txBody>
      </p:sp>
      <p:sp>
        <p:nvSpPr>
          <p:cNvPr id="13" name="Text Box 14"/>
          <p:cNvSpPr txBox="1">
            <a:spLocks noChangeArrowheads="1"/>
          </p:cNvSpPr>
          <p:nvPr/>
        </p:nvSpPr>
        <p:spPr bwMode="auto">
          <a:xfrm>
            <a:off x="3124200" y="0"/>
            <a:ext cx="5257800" cy="486287"/>
          </a:xfrm>
          <a:prstGeom prst="rect">
            <a:avLst/>
          </a:prstGeom>
          <a:noFill/>
          <a:ln w="9525">
            <a:noFill/>
            <a:miter lim="800000"/>
            <a:headEnd/>
            <a:tailEnd/>
          </a:ln>
        </p:spPr>
        <p:txBody>
          <a:bodyPr wrap="square">
            <a:spAutoFit/>
          </a:bodyPr>
          <a:lstStyle/>
          <a:p>
            <a:pPr algn="r">
              <a:lnSpc>
                <a:spcPct val="80000"/>
              </a:lnSpc>
              <a:spcBef>
                <a:spcPct val="50000"/>
              </a:spcBef>
            </a:pPr>
            <a:r>
              <a:rPr lang="en-US" sz="3200" b="1" i="1" u="sng" dirty="0" smtClean="0">
                <a:solidFill>
                  <a:srgbClr val="FF6600"/>
                </a:solidFill>
                <a:latin typeface="Arial" charset="0"/>
              </a:rPr>
              <a:t>Initial Feasibility </a:t>
            </a:r>
            <a:r>
              <a:rPr lang="en-US" sz="3200" b="1" i="1" u="sng" dirty="0">
                <a:solidFill>
                  <a:srgbClr val="FF6600"/>
                </a:solidFill>
                <a:latin typeface="Arial" charset="0"/>
              </a:rPr>
              <a:t>Phase</a:t>
            </a:r>
          </a:p>
        </p:txBody>
      </p:sp>
      <p:sp>
        <p:nvSpPr>
          <p:cNvPr id="15" name="Rectangle 2"/>
          <p:cNvSpPr>
            <a:spLocks noGrp="1" noChangeArrowheads="1"/>
          </p:cNvSpPr>
          <p:nvPr>
            <p:ph type="title"/>
          </p:nvPr>
        </p:nvSpPr>
        <p:spPr>
          <a:xfrm>
            <a:off x="0" y="381000"/>
            <a:ext cx="8458200" cy="569912"/>
          </a:xfrm>
        </p:spPr>
        <p:txBody>
          <a:bodyPr/>
          <a:lstStyle/>
          <a:p>
            <a:pPr eaLnBrk="1" hangingPunct="1"/>
            <a:r>
              <a:rPr lang="en-US" sz="4000" b="0" dirty="0" smtClean="0">
                <a:solidFill>
                  <a:schemeClr val="tx1"/>
                </a:solidFill>
              </a:rPr>
              <a:t>1. Identify Water Rights</a:t>
            </a:r>
            <a:endParaRPr lang="en-US" sz="2400" b="0" i="1" dirty="0" smtClean="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3000"/>
                                  </p:stCondLst>
                                  <p:childTnLst>
                                    <p:set>
                                      <p:cBhvr>
                                        <p:cTn id="6" dur="1" fill="hold">
                                          <p:stCondLst>
                                            <p:cond delay="0"/>
                                          </p:stCondLst>
                                        </p:cTn>
                                        <p:tgtEl>
                                          <p:spTgt spid="6155">
                                            <p:txEl>
                                              <p:pRg st="0" end="0"/>
                                            </p:txEl>
                                          </p:spTgt>
                                        </p:tgtEl>
                                        <p:attrNameLst>
                                          <p:attrName>style.visibility</p:attrName>
                                        </p:attrNameLst>
                                      </p:cBhvr>
                                      <p:to>
                                        <p:strVal val="visible"/>
                                      </p:to>
                                    </p:set>
                                    <p:anim calcmode="lin" valueType="num">
                                      <p:cBhvr additive="base">
                                        <p:cTn id="7" dur="500" fill="hold"/>
                                        <p:tgtEl>
                                          <p:spTgt spid="6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5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0"/>
                                  </p:stCondLst>
                                  <p:childTnLst>
                                    <p:set>
                                      <p:cBhvr>
                                        <p:cTn id="11" dur="1" fill="hold">
                                          <p:stCondLst>
                                            <p:cond delay="0"/>
                                          </p:stCondLst>
                                        </p:cTn>
                                        <p:tgtEl>
                                          <p:spTgt spid="6153"/>
                                        </p:tgtEl>
                                        <p:attrNameLst>
                                          <p:attrName>style.visibility</p:attrName>
                                        </p:attrNameLst>
                                      </p:cBhvr>
                                      <p:to>
                                        <p:strVal val="visible"/>
                                      </p:to>
                                    </p:set>
                                    <p:anim calcmode="lin" valueType="num">
                                      <p:cBhvr additive="base">
                                        <p:cTn id="12" dur="500" fill="hold"/>
                                        <p:tgtEl>
                                          <p:spTgt spid="6153"/>
                                        </p:tgtEl>
                                        <p:attrNameLst>
                                          <p:attrName>ppt_x</p:attrName>
                                        </p:attrNameLst>
                                      </p:cBhvr>
                                      <p:tavLst>
                                        <p:tav tm="0">
                                          <p:val>
                                            <p:strVal val="#ppt_x"/>
                                          </p:val>
                                        </p:tav>
                                        <p:tav tm="100000">
                                          <p:val>
                                            <p:strVal val="#ppt_x"/>
                                          </p:val>
                                        </p:tav>
                                      </p:tavLst>
                                    </p:anim>
                                    <p:anim calcmode="lin" valueType="num">
                                      <p:cBhvr additive="base">
                                        <p:cTn id="13" dur="500" fill="hold"/>
                                        <p:tgtEl>
                                          <p:spTgt spid="6153"/>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2" fill="hold" grpId="0" nodeType="after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1+#ppt_w/2"/>
                                          </p:val>
                                        </p:tav>
                                        <p:tav tm="100000">
                                          <p:val>
                                            <p:strVal val="#ppt_x"/>
                                          </p:val>
                                        </p:tav>
                                      </p:tavLst>
                                    </p:anim>
                                    <p:anim calcmode="lin" valueType="num">
                                      <p:cBhvr additive="base">
                                        <p:cTn id="18" dur="500" fill="hold"/>
                                        <p:tgtEl>
                                          <p:spTgt spid="6152"/>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6" fill="hold" grpId="0" nodeType="afterEffect">
                                  <p:stCondLst>
                                    <p:cond delay="0"/>
                                  </p:stCondLst>
                                  <p:childTnLst>
                                    <p:set>
                                      <p:cBhvr>
                                        <p:cTn id="21" dur="1" fill="hold">
                                          <p:stCondLst>
                                            <p:cond delay="0"/>
                                          </p:stCondLst>
                                        </p:cTn>
                                        <p:tgtEl>
                                          <p:spTgt spid="6151"/>
                                        </p:tgtEl>
                                        <p:attrNameLst>
                                          <p:attrName>style.visibility</p:attrName>
                                        </p:attrNameLst>
                                      </p:cBhvr>
                                      <p:to>
                                        <p:strVal val="visible"/>
                                      </p:to>
                                    </p:set>
                                    <p:anim calcmode="lin" valueType="num">
                                      <p:cBhvr additive="base">
                                        <p:cTn id="22" dur="500" fill="hold"/>
                                        <p:tgtEl>
                                          <p:spTgt spid="6151"/>
                                        </p:tgtEl>
                                        <p:attrNameLst>
                                          <p:attrName>ppt_x</p:attrName>
                                        </p:attrNameLst>
                                      </p:cBhvr>
                                      <p:tavLst>
                                        <p:tav tm="0">
                                          <p:val>
                                            <p:strVal val="1+#ppt_w/2"/>
                                          </p:val>
                                        </p:tav>
                                        <p:tav tm="100000">
                                          <p:val>
                                            <p:strVal val="#ppt_x"/>
                                          </p:val>
                                        </p:tav>
                                      </p:tavLst>
                                    </p:anim>
                                    <p:anim calcmode="lin" valueType="num">
                                      <p:cBhvr additive="base">
                                        <p:cTn id="23"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P spid="6153" grpId="0"/>
    </p:bldLst>
  </p:timing>
</p:sld>
</file>

<file path=ppt/theme/theme1.xml><?xml version="1.0" encoding="utf-8"?>
<a:theme xmlns:a="http://schemas.openxmlformats.org/drawingml/2006/main" name="m62_water_powerpoint_2007_template">
  <a:themeElements>
    <a:clrScheme name="water template">
      <a:dk1>
        <a:srgbClr val="073293"/>
      </a:dk1>
      <a:lt1>
        <a:srgbClr val="FFFFFF"/>
      </a:lt1>
      <a:dk2>
        <a:srgbClr val="FFFFFF"/>
      </a:dk2>
      <a:lt2>
        <a:srgbClr val="00BDFA"/>
      </a:lt2>
      <a:accent1>
        <a:srgbClr val="00BDFA"/>
      </a:accent1>
      <a:accent2>
        <a:srgbClr val="073293"/>
      </a:accent2>
      <a:accent3>
        <a:srgbClr val="FFFFFF"/>
      </a:accent3>
      <a:accent4>
        <a:srgbClr val="0090C1"/>
      </a:accent4>
      <a:accent5>
        <a:srgbClr val="AADBFC"/>
      </a:accent5>
      <a:accent6>
        <a:srgbClr val="062C85"/>
      </a:accent6>
      <a:hlink>
        <a:srgbClr val="2375FF"/>
      </a:hlink>
      <a:folHlink>
        <a:srgbClr val="84E0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73293"/>
        </a:dk1>
        <a:lt1>
          <a:srgbClr val="FFFFFF"/>
        </a:lt1>
        <a:dk2>
          <a:srgbClr val="FFFFFF"/>
        </a:dk2>
        <a:lt2>
          <a:srgbClr val="00BDFA"/>
        </a:lt2>
        <a:accent1>
          <a:srgbClr val="00BDFA"/>
        </a:accent1>
        <a:accent2>
          <a:srgbClr val="073293"/>
        </a:accent2>
        <a:accent3>
          <a:srgbClr val="FFFFFF"/>
        </a:accent3>
        <a:accent4>
          <a:srgbClr val="05297D"/>
        </a:accent4>
        <a:accent5>
          <a:srgbClr val="AADBFC"/>
        </a:accent5>
        <a:accent6>
          <a:srgbClr val="062C85"/>
        </a:accent6>
        <a:hlink>
          <a:srgbClr val="2375FF"/>
        </a:hlink>
        <a:folHlink>
          <a:srgbClr val="84E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62_water_powerpoint_2007_template">
  <a:themeElements>
    <a:clrScheme name="water template">
      <a:dk1>
        <a:srgbClr val="073293"/>
      </a:dk1>
      <a:lt1>
        <a:srgbClr val="FFFFFF"/>
      </a:lt1>
      <a:dk2>
        <a:srgbClr val="FFFFFF"/>
      </a:dk2>
      <a:lt2>
        <a:srgbClr val="00BDFA"/>
      </a:lt2>
      <a:accent1>
        <a:srgbClr val="00BDFA"/>
      </a:accent1>
      <a:accent2>
        <a:srgbClr val="073293"/>
      </a:accent2>
      <a:accent3>
        <a:srgbClr val="FFFFFF"/>
      </a:accent3>
      <a:accent4>
        <a:srgbClr val="0090C1"/>
      </a:accent4>
      <a:accent5>
        <a:srgbClr val="AADBFC"/>
      </a:accent5>
      <a:accent6>
        <a:srgbClr val="062C85"/>
      </a:accent6>
      <a:hlink>
        <a:srgbClr val="2375FF"/>
      </a:hlink>
      <a:folHlink>
        <a:srgbClr val="84E0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73293"/>
        </a:dk1>
        <a:lt1>
          <a:srgbClr val="FFFFFF"/>
        </a:lt1>
        <a:dk2>
          <a:srgbClr val="FFFFFF"/>
        </a:dk2>
        <a:lt2>
          <a:srgbClr val="00BDFA"/>
        </a:lt2>
        <a:accent1>
          <a:srgbClr val="00BDFA"/>
        </a:accent1>
        <a:accent2>
          <a:srgbClr val="073293"/>
        </a:accent2>
        <a:accent3>
          <a:srgbClr val="FFFFFF"/>
        </a:accent3>
        <a:accent4>
          <a:srgbClr val="05297D"/>
        </a:accent4>
        <a:accent5>
          <a:srgbClr val="AADBFC"/>
        </a:accent5>
        <a:accent6>
          <a:srgbClr val="062C85"/>
        </a:accent6>
        <a:hlink>
          <a:srgbClr val="2375FF"/>
        </a:hlink>
        <a:folHlink>
          <a:srgbClr val="84E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Template>
  <TotalTime>7791</TotalTime>
  <Words>4077</Words>
  <Application>Microsoft Office PowerPoint</Application>
  <PresentationFormat>On-screen Show (4:3)</PresentationFormat>
  <Paragraphs>609</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Aharoni</vt:lpstr>
      <vt:lpstr>Arial</vt:lpstr>
      <vt:lpstr>Arial Black</vt:lpstr>
      <vt:lpstr>Courier New</vt:lpstr>
      <vt:lpstr>Tahoma</vt:lpstr>
      <vt:lpstr>Times New Roman</vt:lpstr>
      <vt:lpstr>Webdings</vt:lpstr>
      <vt:lpstr>Wingdings</vt:lpstr>
      <vt:lpstr>m62_water_powerpoint_2007_template</vt:lpstr>
      <vt:lpstr>1_m62_water_powerpoint_2007_template</vt:lpstr>
      <vt:lpstr>PowerPoint Presentation</vt:lpstr>
      <vt:lpstr>Objective</vt:lpstr>
      <vt:lpstr>Right to Use Water – Basics </vt:lpstr>
      <vt:lpstr>Right to Use Water in Alaska</vt:lpstr>
      <vt:lpstr>When &amp; Where to Begin</vt:lpstr>
      <vt:lpstr>When &amp; Where to Begin (continued)</vt:lpstr>
      <vt:lpstr>Water Rights – Proposal Process</vt:lpstr>
      <vt:lpstr> Initial Proposal Phases &amp; Steps</vt:lpstr>
      <vt:lpstr>1. Identify Water Rights</vt:lpstr>
      <vt:lpstr>1. Identify Water Rights (continued)</vt:lpstr>
      <vt:lpstr>1. Identify Water Rights (continued)</vt:lpstr>
      <vt:lpstr>1. Identify Water Rights (continued)</vt:lpstr>
      <vt:lpstr>1. Identify Water Rights (continued)</vt:lpstr>
      <vt:lpstr>2. ID Reserved Water Rights</vt:lpstr>
      <vt:lpstr>2. ID Reserved Water Rights (continued)</vt:lpstr>
      <vt:lpstr>3. ID Ownership/Encumbrances</vt:lpstr>
      <vt:lpstr>3. ID Ownership/Encumbrances (continued)</vt:lpstr>
      <vt:lpstr>4. Verify: Is the Water “Wet”?</vt:lpstr>
      <vt:lpstr>4. Verify: Is the Water “Wet”? (continued)</vt:lpstr>
      <vt:lpstr>5. Consult with Appraisal Staff</vt:lpstr>
      <vt:lpstr>Evaluating the Proposal</vt:lpstr>
      <vt:lpstr>Evaluating the Proposal (continued)</vt:lpstr>
      <vt:lpstr>Closing</vt:lpstr>
      <vt:lpstr>Closing (continued)  </vt:lpstr>
      <vt:lpstr>Closing (continued)  </vt:lpstr>
      <vt:lpstr>Post Acquisition Responsibilities</vt:lpstr>
      <vt:lpstr>Conservation Easements &amp; Water Rights </vt:lpstr>
      <vt:lpstr>No Assumptions!  Do your Homework!</vt:lpstr>
      <vt:lpstr>Questions?</vt:lpstr>
    </vt:vector>
  </TitlesOfParts>
  <Company>BLM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Hutchinson</dc:creator>
  <cp:lastModifiedBy>Ed M. Kazzimir</cp:lastModifiedBy>
  <cp:revision>564</cp:revision>
  <dcterms:created xsi:type="dcterms:W3CDTF">2002-03-28T21:20:17Z</dcterms:created>
  <dcterms:modified xsi:type="dcterms:W3CDTF">2017-10-25T22:27:03Z</dcterms:modified>
</cp:coreProperties>
</file>