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95" autoAdjust="0"/>
  </p:normalViewPr>
  <p:slideViewPr>
    <p:cSldViewPr>
      <p:cViewPr varScale="1">
        <p:scale>
          <a:sx n="50" d="100"/>
          <a:sy n="50" d="100"/>
        </p:scale>
        <p:origin x="-163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536" y="28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8C594C-62D1-4692-8FCA-79CF8D85D822}" type="datetimeFigureOut">
              <a:rPr lang="en-US" smtClean="0"/>
              <a:t>8/1/2016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F6D446-4BD3-4EE0-863A-FA1768F1FD0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F6D446-4BD3-4EE0-863A-FA1768F1FD0F}"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8AB1B8B6-12F5-4B85-ADDE-ACC608421A6D}" type="slidenum">
              <a:rPr lang="en-US" smtClean="0"/>
              <a:pPr/>
              <a:t>2</a:t>
            </a:fld>
            <a:endParaRPr lang="en-US" dirty="0" smtClean="0"/>
          </a:p>
        </p:txBody>
      </p:sp>
      <p:sp>
        <p:nvSpPr>
          <p:cNvPr id="54275" name="Rectangle 2"/>
          <p:cNvSpPr>
            <a:spLocks noGrp="1" noRot="1" noChangeAspect="1" noChangeArrowheads="1" noTextEdit="1"/>
          </p:cNvSpPr>
          <p:nvPr>
            <p:ph type="sldImg"/>
          </p:nvPr>
        </p:nvSpPr>
        <p:spPr>
          <a:xfrm>
            <a:off x="1179513" y="671513"/>
            <a:ext cx="4570412" cy="3429000"/>
          </a:xfrm>
          <a:ln/>
        </p:spPr>
      </p:sp>
      <p:sp>
        <p:nvSpPr>
          <p:cNvPr id="54276" name="Rectangle 3"/>
          <p:cNvSpPr>
            <a:spLocks noGrp="1" noChangeArrowheads="1"/>
          </p:cNvSpPr>
          <p:nvPr>
            <p:ph type="body" idx="1"/>
          </p:nvPr>
        </p:nvSpPr>
        <p:spPr>
          <a:xfrm>
            <a:off x="914816" y="4198297"/>
            <a:ext cx="5180839" cy="4501637"/>
          </a:xfrm>
          <a:noFill/>
          <a:ln/>
        </p:spPr>
        <p:txBody>
          <a:bodyPr/>
          <a:lstStyle/>
          <a:p>
            <a:pPr marL="224668" indent="-224668">
              <a:spcBef>
                <a:spcPct val="10000"/>
              </a:spcBef>
            </a:pPr>
            <a:endParaRPr lang="en-US" b="1" u="sng" dirty="0" smtClean="0"/>
          </a:p>
          <a:p>
            <a:pPr marL="224668" indent="-224668">
              <a:spcBef>
                <a:spcPct val="10000"/>
              </a:spcBef>
            </a:pPr>
            <a:r>
              <a:rPr lang="en-US" b="1" u="sng" dirty="0" smtClean="0">
                <a:latin typeface="Arial" charset="0"/>
              </a:rPr>
              <a:t>Conservation Easements and Water Rights</a:t>
            </a:r>
          </a:p>
          <a:p>
            <a:pPr marL="224668" indent="-224668">
              <a:spcBef>
                <a:spcPct val="10000"/>
              </a:spcBef>
              <a:buFont typeface="Wingdings" pitchFamily="2" charset="2"/>
              <a:buChar char="§"/>
            </a:pPr>
            <a:r>
              <a:rPr lang="en-US" dirty="0" smtClean="0">
                <a:latin typeface="Arial" charset="0"/>
              </a:rPr>
              <a:t>A conservation easement is an interest in land which prohibits the landowner from doing things which otherwise would be lawful upon his estate in order to protect the natural resources of the property.  This is another tool that can be used to protect natural resources (open space, wildlife, riparian habitat, wetlands, etc.).</a:t>
            </a:r>
          </a:p>
          <a:p>
            <a:pPr lvl="1" indent="-224668">
              <a:spcBef>
                <a:spcPct val="10000"/>
              </a:spcBef>
              <a:buFont typeface="Arial" charset="0"/>
              <a:buChar char="-"/>
            </a:pPr>
            <a:r>
              <a:rPr lang="en-US" dirty="0" smtClean="0">
                <a:latin typeface="Arial" charset="0"/>
              </a:rPr>
              <a:t>Economically attractive way to maintain irrigated agriculture, wildlife habitat and wetlands: </a:t>
            </a:r>
          </a:p>
          <a:p>
            <a:pPr marL="674004" lvl="2" indent="-224668">
              <a:spcBef>
                <a:spcPct val="10000"/>
              </a:spcBef>
              <a:buFont typeface="Courier New" pitchFamily="49" charset="0"/>
              <a:buChar char="o"/>
            </a:pPr>
            <a:r>
              <a:rPr lang="en-US" dirty="0" smtClean="0">
                <a:latin typeface="Arial" charset="0"/>
              </a:rPr>
              <a:t>Landowner gets substantial tax advantages from irrevocable dedication of his real property for conservation purposes.  </a:t>
            </a:r>
          </a:p>
          <a:p>
            <a:pPr marL="674004" lvl="2" indent="-224668">
              <a:spcBef>
                <a:spcPct val="10000"/>
              </a:spcBef>
              <a:buFont typeface="Courier New" pitchFamily="49" charset="0"/>
              <a:buChar char="o"/>
            </a:pPr>
            <a:r>
              <a:rPr lang="en-US" dirty="0" smtClean="0">
                <a:latin typeface="Arial" charset="0"/>
              </a:rPr>
              <a:t>Land trust or government agency obtains interest in the property that allows it to restrict certain uses by the landowner and may provide for certain affirmative uses of the land and water consistent with the terms of the easement, without paying full market value for the property.</a:t>
            </a:r>
          </a:p>
          <a:p>
            <a:pPr lvl="1" indent="-224668">
              <a:spcBef>
                <a:spcPct val="10000"/>
              </a:spcBef>
              <a:buFont typeface="Arial" charset="0"/>
              <a:buChar char="-"/>
            </a:pPr>
            <a:r>
              <a:rPr lang="en-US" dirty="0" smtClean="0">
                <a:latin typeface="Arial" charset="0"/>
              </a:rPr>
              <a:t>A water right is a right of use and can be lost through nonuse, whereas nonuse of land does not result in a loss of property.  This essential fact has implications for water rights in conservation easements.</a:t>
            </a:r>
          </a:p>
          <a:p>
            <a:pPr marL="224668" indent="-224668">
              <a:spcBef>
                <a:spcPct val="10000"/>
              </a:spcBef>
              <a:buFont typeface="Wingdings" pitchFamily="2" charset="2"/>
              <a:buChar char="§"/>
            </a:pPr>
            <a:r>
              <a:rPr lang="en-US" dirty="0" smtClean="0">
                <a:latin typeface="Arial" charset="0"/>
              </a:rPr>
              <a:t>Identify all water sources and rights on the easement property.</a:t>
            </a:r>
          </a:p>
          <a:p>
            <a:pPr marL="224668" indent="-224668">
              <a:spcBef>
                <a:spcPct val="10000"/>
              </a:spcBef>
              <a:buFont typeface="Wingdings" pitchFamily="2" charset="2"/>
              <a:buChar char="§"/>
            </a:pPr>
            <a:endParaRPr lang="en-US" dirty="0" smtClean="0">
              <a:latin typeface="Arial" charset="0"/>
            </a:endParaRPr>
          </a:p>
          <a:p>
            <a:pPr marL="224668" indent="-224668">
              <a:spcBef>
                <a:spcPct val="10000"/>
              </a:spcBef>
            </a:pPr>
            <a:endParaRPr lang="en-US"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99C5D6D4-8DE1-4A68-A24A-44EEC209B7F5}" type="slidenum">
              <a:rPr lang="en-US" smtClean="0"/>
              <a:pPr/>
              <a:t>3</a:t>
            </a:fld>
            <a:endParaRPr lang="en-US" dirty="0" smtClean="0"/>
          </a:p>
        </p:txBody>
      </p:sp>
      <p:sp>
        <p:nvSpPr>
          <p:cNvPr id="55299" name="Rectangle 2"/>
          <p:cNvSpPr>
            <a:spLocks noGrp="1" noRot="1" noChangeAspect="1" noChangeArrowheads="1" noTextEdit="1"/>
          </p:cNvSpPr>
          <p:nvPr>
            <p:ph type="sldImg"/>
          </p:nvPr>
        </p:nvSpPr>
        <p:spPr>
          <a:xfrm>
            <a:off x="1177925" y="669925"/>
            <a:ext cx="4570413" cy="3429000"/>
          </a:xfrm>
          <a:ln/>
        </p:spPr>
      </p:sp>
      <p:sp>
        <p:nvSpPr>
          <p:cNvPr id="55300" name="Rectangle 3"/>
          <p:cNvSpPr>
            <a:spLocks noGrp="1" noChangeArrowheads="1"/>
          </p:cNvSpPr>
          <p:nvPr>
            <p:ph type="body" idx="1"/>
          </p:nvPr>
        </p:nvSpPr>
        <p:spPr>
          <a:xfrm>
            <a:off x="810576" y="4271787"/>
            <a:ext cx="5028370" cy="4112298"/>
          </a:xfrm>
          <a:noFill/>
          <a:ln/>
        </p:spPr>
        <p:txBody>
          <a:bodyPr/>
          <a:lstStyle/>
          <a:p>
            <a:pPr marL="224668" indent="-224668">
              <a:spcBef>
                <a:spcPct val="10000"/>
              </a:spcBef>
            </a:pPr>
            <a:r>
              <a:rPr lang="en-US" b="1" u="sng" dirty="0" smtClean="0">
                <a:latin typeface="Arial" charset="0"/>
              </a:rPr>
              <a:t>Conservation Easements and Water Rights</a:t>
            </a:r>
            <a:r>
              <a:rPr lang="en-US" b="1" dirty="0" smtClean="0">
                <a:latin typeface="Arial" charset="0"/>
              </a:rPr>
              <a:t> =&gt; Water Rights Issues:</a:t>
            </a:r>
          </a:p>
          <a:p>
            <a:pPr marL="224668" indent="-224668">
              <a:spcBef>
                <a:spcPct val="10000"/>
              </a:spcBef>
            </a:pPr>
            <a:endParaRPr lang="en-US" b="1" dirty="0" smtClean="0">
              <a:latin typeface="Arial" charset="0"/>
            </a:endParaRPr>
          </a:p>
          <a:p>
            <a:pPr marL="224668" indent="-224668">
              <a:spcBef>
                <a:spcPct val="10000"/>
              </a:spcBef>
              <a:buFont typeface="Wingdings" pitchFamily="2" charset="2"/>
              <a:buAutoNum type="arabicPeriod"/>
            </a:pPr>
            <a:r>
              <a:rPr lang="en-US" dirty="0" smtClean="0">
                <a:latin typeface="Arial" charset="0"/>
              </a:rPr>
              <a:t>Are water rights needed for the conservation purpose(s)?</a:t>
            </a:r>
          </a:p>
          <a:p>
            <a:pPr marL="224668" indent="-224668">
              <a:spcBef>
                <a:spcPct val="10000"/>
              </a:spcBef>
              <a:buFont typeface="Wingdings" pitchFamily="2" charset="2"/>
              <a:buAutoNum type="arabicPeriod"/>
            </a:pPr>
            <a:endParaRPr lang="en-US" dirty="0" smtClean="0">
              <a:latin typeface="Arial" charset="0"/>
            </a:endParaRPr>
          </a:p>
          <a:p>
            <a:pPr marL="561670" lvl="1" indent="-337002">
              <a:spcBef>
                <a:spcPct val="10000"/>
              </a:spcBef>
              <a:buFontTx/>
              <a:buChar char="o"/>
            </a:pPr>
            <a:r>
              <a:rPr lang="en-US" dirty="0" smtClean="0">
                <a:latin typeface="Arial" charset="0"/>
              </a:rPr>
              <a:t>Field inventory all water uses and sources on the property and identify which sources have water rights.</a:t>
            </a:r>
          </a:p>
          <a:p>
            <a:pPr marL="561670" lvl="1" indent="-337002">
              <a:spcBef>
                <a:spcPct val="10000"/>
              </a:spcBef>
              <a:buFontTx/>
              <a:buChar char="o"/>
            </a:pPr>
            <a:endParaRPr lang="en-US" dirty="0" smtClean="0">
              <a:latin typeface="Arial" charset="0"/>
            </a:endParaRPr>
          </a:p>
          <a:p>
            <a:pPr marL="561670" lvl="1" indent="-337002">
              <a:spcBef>
                <a:spcPct val="10000"/>
              </a:spcBef>
              <a:buFontTx/>
              <a:buChar char="o"/>
            </a:pPr>
            <a:r>
              <a:rPr lang="en-US" dirty="0" smtClean="0">
                <a:latin typeface="Arial" charset="0"/>
              </a:rPr>
              <a:t>List all water rights and identify those that are needed specifically for the conservation purpose(s).</a:t>
            </a:r>
          </a:p>
          <a:p>
            <a:pPr marL="561670" lvl="1" indent="-337002">
              <a:spcBef>
                <a:spcPct val="10000"/>
              </a:spcBef>
            </a:pPr>
            <a:endParaRPr lang="en-US" dirty="0" smtClean="0">
              <a:latin typeface="Arial" charset="0"/>
            </a:endParaRPr>
          </a:p>
          <a:p>
            <a:pPr marL="561670" lvl="1" indent="-337002">
              <a:spcBef>
                <a:spcPct val="10000"/>
              </a:spcBef>
              <a:buFontTx/>
              <a:buChar char="o"/>
            </a:pPr>
            <a:r>
              <a:rPr lang="en-US" dirty="0" smtClean="0">
                <a:latin typeface="Arial" charset="0"/>
              </a:rPr>
              <a:t>Determine the extent of actual historical use of the water.</a:t>
            </a:r>
          </a:p>
          <a:p>
            <a:pPr marL="561670" lvl="1" indent="-337002">
              <a:spcBef>
                <a:spcPct val="10000"/>
              </a:spcBef>
              <a:buFontTx/>
              <a:buChar char="o"/>
            </a:pPr>
            <a:endParaRPr lang="en-US" dirty="0" smtClean="0">
              <a:latin typeface="Arial" charset="0"/>
            </a:endParaRPr>
          </a:p>
          <a:p>
            <a:pPr marL="561670" lvl="1" indent="-337002">
              <a:spcBef>
                <a:spcPct val="10000"/>
              </a:spcBef>
              <a:buFontTx/>
              <a:buChar char="o"/>
            </a:pPr>
            <a:r>
              <a:rPr lang="en-US" dirty="0" smtClean="0">
                <a:latin typeface="Arial" charset="0"/>
              </a:rPr>
              <a:t>Water rights are an important part of the value of an easement for federal tax deduction/state tax credit purposes and should be identified and included in the easement. Presence of water &amp; water rights increase the </a:t>
            </a:r>
            <a:r>
              <a:rPr lang="en-US" u="sng" dirty="0" smtClean="0">
                <a:latin typeface="Arial" charset="0"/>
              </a:rPr>
              <a:t>value</a:t>
            </a:r>
            <a:r>
              <a:rPr lang="en-US" dirty="0" smtClean="0">
                <a:latin typeface="Arial" charset="0"/>
              </a:rPr>
              <a:t> of an easement.</a:t>
            </a:r>
          </a:p>
          <a:p>
            <a:pPr marL="224668" indent="-224668"/>
            <a:endParaRPr 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u="sng" dirty="0" smtClean="0">
                <a:latin typeface="Arial" charset="0"/>
              </a:rPr>
              <a:t>Conservation Easements and Water Rights</a:t>
            </a:r>
            <a:r>
              <a:rPr lang="en-US" b="1" dirty="0" smtClean="0">
                <a:latin typeface="Arial" charset="0"/>
              </a:rPr>
              <a:t> =&gt; Water Rights Issues:</a:t>
            </a:r>
            <a:r>
              <a:rPr lang="en-US" dirty="0" smtClean="0">
                <a:latin typeface="Arial" charset="0"/>
              </a:rPr>
              <a:t> (continued)</a:t>
            </a:r>
          </a:p>
          <a:p>
            <a:pPr marL="224668" indent="-224668"/>
            <a:endParaRPr lang="en-US" dirty="0" smtClean="0">
              <a:latin typeface="Arial" charset="0"/>
            </a:endParaRPr>
          </a:p>
          <a:p>
            <a:pPr marL="224668" indent="-224668">
              <a:buFontTx/>
              <a:buAutoNum type="arabicPeriod" startAt="2"/>
            </a:pPr>
            <a:r>
              <a:rPr lang="en-US" dirty="0" smtClean="0">
                <a:latin typeface="Arial" charset="0"/>
              </a:rPr>
              <a:t>How do you ensure that water remains with the land?</a:t>
            </a:r>
          </a:p>
          <a:p>
            <a:pPr marL="561670" lvl="1" indent="-337002">
              <a:buFontTx/>
              <a:buChar char="o"/>
            </a:pPr>
            <a:r>
              <a:rPr lang="en-US" dirty="0" smtClean="0">
                <a:latin typeface="Arial" charset="0"/>
              </a:rPr>
              <a:t>If no restrictions are placed on the easement, the property owner can strip the water rights off the land and sell them separately.</a:t>
            </a:r>
          </a:p>
          <a:p>
            <a:pPr marL="561670" lvl="1" indent="-337002">
              <a:buFontTx/>
              <a:buChar char="o"/>
            </a:pPr>
            <a:r>
              <a:rPr lang="en-US" dirty="0" smtClean="0">
                <a:latin typeface="Arial" charset="0"/>
              </a:rPr>
              <a:t>It is crucial that an easement list all the water rights.</a:t>
            </a:r>
          </a:p>
          <a:p>
            <a:pPr marL="561670" lvl="1" indent="-337002">
              <a:buFontTx/>
              <a:buChar char="o"/>
            </a:pPr>
            <a:r>
              <a:rPr lang="en-US" dirty="0" smtClean="0">
                <a:latin typeface="Arial" charset="0"/>
              </a:rPr>
              <a:t>Restrict use of water rights consistent with the conservation purpose(s).</a:t>
            </a:r>
          </a:p>
          <a:p>
            <a:pPr marL="561670" lvl="1" indent="-337002">
              <a:buFontTx/>
              <a:buChar char="o"/>
            </a:pPr>
            <a:r>
              <a:rPr lang="en-US" dirty="0" smtClean="0">
                <a:latin typeface="Arial" charset="0"/>
              </a:rPr>
              <a:t>Obligate the property owner to use and maintain the water rights and not abandon them.</a:t>
            </a:r>
          </a:p>
          <a:p>
            <a:pPr marL="561670" lvl="1" indent="-337002">
              <a:buFontTx/>
              <a:buChar char="o"/>
            </a:pPr>
            <a:r>
              <a:rPr lang="en-US" dirty="0" smtClean="0">
                <a:latin typeface="Arial" charset="0"/>
              </a:rPr>
              <a:t>Prevent change of use, sale, permanent lease or other legal separation of water from the land.</a:t>
            </a:r>
          </a:p>
          <a:p>
            <a:endParaRPr lang="en-US" dirty="0"/>
          </a:p>
        </p:txBody>
      </p:sp>
      <p:sp>
        <p:nvSpPr>
          <p:cNvPr id="4" name="Slide Number Placeholder 3"/>
          <p:cNvSpPr>
            <a:spLocks noGrp="1"/>
          </p:cNvSpPr>
          <p:nvPr>
            <p:ph type="sldNum" sz="quarter" idx="10"/>
          </p:nvPr>
        </p:nvSpPr>
        <p:spPr/>
        <p:txBody>
          <a:bodyPr/>
          <a:lstStyle/>
          <a:p>
            <a:pPr>
              <a:defRPr/>
            </a:pPr>
            <a:fld id="{93098814-0A22-4840-BAD4-F72B4306D610}"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6C6D0610-A43C-4969-A221-9107A0150700}" type="slidenum">
              <a:rPr lang="en-US" smtClean="0"/>
              <a:pPr/>
              <a:t>5</a:t>
            </a:fld>
            <a:endParaRPr lang="en-US" dirty="0" smtClean="0"/>
          </a:p>
        </p:txBody>
      </p:sp>
      <p:sp>
        <p:nvSpPr>
          <p:cNvPr id="57347" name="Rectangle 2"/>
          <p:cNvSpPr>
            <a:spLocks noGrp="1" noRot="1" noChangeAspect="1" noChangeArrowheads="1" noTextEdit="1"/>
          </p:cNvSpPr>
          <p:nvPr>
            <p:ph type="sldImg"/>
          </p:nvPr>
        </p:nvSpPr>
        <p:spPr>
          <a:xfrm>
            <a:off x="1179513" y="671513"/>
            <a:ext cx="4570412" cy="3429000"/>
          </a:xfrm>
          <a:ln/>
        </p:spPr>
      </p:sp>
      <p:sp>
        <p:nvSpPr>
          <p:cNvPr id="57348" name="Rectangle 3"/>
          <p:cNvSpPr>
            <a:spLocks noGrp="1" noChangeArrowheads="1"/>
          </p:cNvSpPr>
          <p:nvPr>
            <p:ph type="body" idx="1"/>
          </p:nvPr>
        </p:nvSpPr>
        <p:spPr>
          <a:xfrm>
            <a:off x="838581" y="4345277"/>
            <a:ext cx="5350422" cy="4113861"/>
          </a:xfrm>
          <a:noFill/>
          <a:ln/>
        </p:spPr>
        <p:txBody>
          <a:bodyPr/>
          <a:lstStyle/>
          <a:p>
            <a:pPr eaLnBrk="1" hangingPunct="1"/>
            <a:r>
              <a:rPr lang="en-US" b="1" u="sng" dirty="0" smtClean="0">
                <a:latin typeface="Arial" charset="0"/>
              </a:rPr>
              <a:t>Conservation Easements and Water Rights</a:t>
            </a:r>
            <a:r>
              <a:rPr lang="en-US" b="1" dirty="0" smtClean="0">
                <a:latin typeface="Arial" charset="0"/>
              </a:rPr>
              <a:t> =&gt;Water Rights Issues:</a:t>
            </a:r>
            <a:r>
              <a:rPr lang="en-US" dirty="0" smtClean="0">
                <a:latin typeface="Arial" charset="0"/>
              </a:rPr>
              <a:t> (continued)</a:t>
            </a:r>
          </a:p>
          <a:p>
            <a:pPr marL="224668" indent="-224668">
              <a:buFontTx/>
              <a:buAutoNum type="arabicPeriod" startAt="3"/>
            </a:pPr>
            <a:r>
              <a:rPr lang="en-US" dirty="0" smtClean="0">
                <a:latin typeface="Arial" charset="0"/>
              </a:rPr>
              <a:t>If the conservation easement contains appropriate water rights provisions, what happens if the easement is not enforced?</a:t>
            </a:r>
          </a:p>
          <a:p>
            <a:pPr marL="561670" lvl="1" indent="-337002">
              <a:buFontTx/>
              <a:buChar char="o"/>
            </a:pPr>
            <a:r>
              <a:rPr lang="en-US" dirty="0" smtClean="0">
                <a:latin typeface="Arial" charset="0"/>
              </a:rPr>
              <a:t>The conservation purpose(s) could be lost if owner fails to use the water rights for the intended purpose.</a:t>
            </a:r>
          </a:p>
          <a:p>
            <a:pPr marL="561670" lvl="1" indent="-337002">
              <a:buFontTx/>
              <a:buChar char="o"/>
            </a:pPr>
            <a:r>
              <a:rPr lang="en-US" dirty="0" smtClean="0">
                <a:latin typeface="Arial" charset="0"/>
              </a:rPr>
              <a:t>The potential loss of water rights could trigger abandonment or forfeiture procedures with DNR (five consecutive years nonuse in Alaska).</a:t>
            </a:r>
            <a:br>
              <a:rPr lang="en-US" dirty="0" smtClean="0">
                <a:latin typeface="Arial" charset="0"/>
              </a:rPr>
            </a:br>
            <a:endParaRPr lang="en-US" dirty="0" smtClean="0">
              <a:latin typeface="Arial" charset="0"/>
            </a:endParaRPr>
          </a:p>
          <a:p>
            <a:pPr eaLnBrk="1" hangingPunct="1"/>
            <a:r>
              <a:rPr lang="en-US" b="1" i="1" dirty="0" smtClean="0">
                <a:latin typeface="Arial" charset="0"/>
              </a:rPr>
              <a:t>For more information on conservation easements:</a:t>
            </a:r>
          </a:p>
          <a:p>
            <a:pPr marL="561670" lvl="1" indent="-337002"/>
            <a:r>
              <a:rPr lang="en-US" dirty="0" smtClean="0">
                <a:latin typeface="Arial" charset="0"/>
              </a:rPr>
              <a:t>Check out these publications from the Land Trust Alliance:</a:t>
            </a:r>
          </a:p>
          <a:p>
            <a:pPr marL="561670" lvl="2" indent="-224668">
              <a:buFont typeface="Wingdings" pitchFamily="2" charset="2"/>
              <a:buChar char="Ø"/>
            </a:pPr>
            <a:r>
              <a:rPr lang="en-US" dirty="0" smtClean="0">
                <a:latin typeface="Arial" charset="0"/>
              </a:rPr>
              <a:t>“Protecting Surface Water Quality with Conservation Easements” </a:t>
            </a:r>
          </a:p>
          <a:p>
            <a:pPr marL="561670" lvl="2" indent="-224668">
              <a:buFont typeface="Wingdings" pitchFamily="2" charset="2"/>
              <a:buChar char="Ø"/>
            </a:pPr>
            <a:r>
              <a:rPr lang="en-US" dirty="0" smtClean="0">
                <a:solidFill>
                  <a:srgbClr val="000000"/>
                </a:solidFill>
                <a:latin typeface="Arial" charset="0"/>
              </a:rPr>
              <a:t>“Land Trusts and Water” by Sarah Bates </a:t>
            </a:r>
            <a:r>
              <a:rPr lang="en-US" i="1" dirty="0" smtClean="0">
                <a:solidFill>
                  <a:srgbClr val="000000"/>
                </a:solidFill>
                <a:latin typeface="Arial" charset="0"/>
              </a:rPr>
              <a:t>(contains a water rights due diligence checklist)</a:t>
            </a:r>
            <a:endParaRPr lang="en-US" dirty="0" smtClean="0">
              <a:solidFill>
                <a:srgbClr val="000000"/>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619C46-0B86-4A2B-9F66-EC1CC7261896}"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9F205D-759D-41B6-A4F8-FF98362B593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619C46-0B86-4A2B-9F66-EC1CC7261896}"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9F205D-759D-41B6-A4F8-FF98362B593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619C46-0B86-4A2B-9F66-EC1CC7261896}"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9F205D-759D-41B6-A4F8-FF98362B593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619C46-0B86-4A2B-9F66-EC1CC7261896}"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9F205D-759D-41B6-A4F8-FF98362B593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619C46-0B86-4A2B-9F66-EC1CC7261896}"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9F205D-759D-41B6-A4F8-FF98362B593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619C46-0B86-4A2B-9F66-EC1CC7261896}"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9F205D-759D-41B6-A4F8-FF98362B593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619C46-0B86-4A2B-9F66-EC1CC7261896}"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9F205D-759D-41B6-A4F8-FF98362B593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619C46-0B86-4A2B-9F66-EC1CC7261896}"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9F205D-759D-41B6-A4F8-FF98362B593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619C46-0B86-4A2B-9F66-EC1CC7261896}"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9F205D-759D-41B6-A4F8-FF98362B593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619C46-0B86-4A2B-9F66-EC1CC7261896}"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9F205D-759D-41B6-A4F8-FF98362B593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619C46-0B86-4A2B-9F66-EC1CC7261896}"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9F205D-759D-41B6-A4F8-FF98362B593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19C46-0B86-4A2B-9F66-EC1CC7261896}" type="datetimeFigureOut">
              <a:rPr lang="en-US" smtClean="0"/>
              <a:t>8/1/2016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9F205D-759D-41B6-A4F8-FF98362B593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1"/>
            <a:ext cx="7772400" cy="1981199"/>
          </a:xfrm>
        </p:spPr>
        <p:txBody>
          <a:bodyPr/>
          <a:lstStyle/>
          <a:p>
            <a:r>
              <a:rPr lang="en-US" dirty="0" smtClean="0">
                <a:latin typeface="Arial" pitchFamily="34" charset="0"/>
                <a:cs typeface="Arial" pitchFamily="34" charset="0"/>
              </a:rPr>
              <a:t>Overview of Conservation Easements and Water</a:t>
            </a:r>
            <a:endParaRPr lang="en-US" dirty="0">
              <a:latin typeface="Arial" pitchFamily="34" charset="0"/>
              <a:cs typeface="Arial" pitchFamily="34" charset="0"/>
            </a:endParaRPr>
          </a:p>
        </p:txBody>
      </p:sp>
      <p:sp>
        <p:nvSpPr>
          <p:cNvPr id="3" name="Subtitle 2"/>
          <p:cNvSpPr>
            <a:spLocks noGrp="1"/>
          </p:cNvSpPr>
          <p:nvPr>
            <p:ph type="subTitle" idx="1"/>
          </p:nvPr>
        </p:nvSpPr>
        <p:spPr>
          <a:xfrm>
            <a:off x="762000" y="3657600"/>
            <a:ext cx="3429000" cy="1981200"/>
          </a:xfrm>
        </p:spPr>
        <p:txBody>
          <a:bodyPr>
            <a:normAutofit/>
          </a:bodyPr>
          <a:lstStyle/>
          <a:p>
            <a:r>
              <a:rPr lang="en-US" sz="2400" dirty="0" smtClean="0">
                <a:latin typeface="Arial" pitchFamily="34" charset="0"/>
                <a:cs typeface="Arial" pitchFamily="34" charset="0"/>
              </a:rPr>
              <a:t>Lin Fehlmann</a:t>
            </a:r>
          </a:p>
          <a:p>
            <a:r>
              <a:rPr lang="en-US" sz="2400" dirty="0" smtClean="0">
                <a:latin typeface="Arial" pitchFamily="34" charset="0"/>
                <a:cs typeface="Arial" pitchFamily="34" charset="0"/>
              </a:rPr>
              <a:t>Retired BLM</a:t>
            </a:r>
          </a:p>
          <a:p>
            <a:r>
              <a:rPr lang="en-US" sz="2400" dirty="0" smtClean="0">
                <a:latin typeface="Arial" pitchFamily="34" charset="0"/>
                <a:cs typeface="Arial" pitchFamily="34" charset="0"/>
              </a:rPr>
              <a:t>Water Rights Specialist</a:t>
            </a:r>
            <a:endParaRPr lang="en-US" sz="2400" dirty="0">
              <a:latin typeface="Arial" pitchFamily="34" charset="0"/>
              <a:cs typeface="Arial" pitchFamily="34" charset="0"/>
            </a:endParaRPr>
          </a:p>
        </p:txBody>
      </p:sp>
      <p:pic>
        <p:nvPicPr>
          <p:cNvPr id="4" name="Picture 3" descr="galkana (16 of 98).JPG"/>
          <p:cNvPicPr>
            <a:picLocks noChangeAspect="1"/>
          </p:cNvPicPr>
          <p:nvPr/>
        </p:nvPicPr>
        <p:blipFill>
          <a:blip r:embed="rId3" cstate="print"/>
          <a:stretch>
            <a:fillRect/>
          </a:stretch>
        </p:blipFill>
        <p:spPr>
          <a:xfrm>
            <a:off x="4267200" y="2667000"/>
            <a:ext cx="4682066" cy="3581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304800"/>
            <a:ext cx="8991600" cy="685800"/>
          </a:xfrm>
        </p:spPr>
        <p:txBody>
          <a:bodyPr/>
          <a:lstStyle/>
          <a:p>
            <a:r>
              <a:rPr lang="en-US" sz="4000" dirty="0" smtClean="0">
                <a:solidFill>
                  <a:srgbClr val="000000"/>
                </a:solidFill>
                <a:latin typeface="Arial" charset="0"/>
              </a:rPr>
              <a:t>Conservation Easements </a:t>
            </a:r>
            <a:endParaRPr lang="en-US" sz="4000" dirty="0">
              <a:solidFill>
                <a:srgbClr val="000000"/>
              </a:solidFill>
            </a:endParaRPr>
          </a:p>
        </p:txBody>
      </p:sp>
      <p:sp>
        <p:nvSpPr>
          <p:cNvPr id="25604" name="Rectangle 3"/>
          <p:cNvSpPr>
            <a:spLocks noGrp="1" noChangeArrowheads="1"/>
          </p:cNvSpPr>
          <p:nvPr>
            <p:ph idx="1"/>
          </p:nvPr>
        </p:nvSpPr>
        <p:spPr>
          <a:xfrm>
            <a:off x="0" y="914400"/>
            <a:ext cx="9144000" cy="5410200"/>
          </a:xfrm>
        </p:spPr>
        <p:txBody>
          <a:bodyPr>
            <a:normAutofit/>
          </a:bodyPr>
          <a:lstStyle/>
          <a:p>
            <a:pPr marL="231775" indent="-231775" eaLnBrk="1" hangingPunct="1">
              <a:lnSpc>
                <a:spcPct val="90000"/>
              </a:lnSpc>
            </a:pPr>
            <a:r>
              <a:rPr lang="en-US" sz="2800" b="1" dirty="0" smtClean="0">
                <a:solidFill>
                  <a:srgbClr val="292929"/>
                </a:solidFill>
                <a:latin typeface="Arial" pitchFamily="34" charset="0"/>
                <a:cs typeface="Arial" pitchFamily="34" charset="0"/>
              </a:rPr>
              <a:t>Conservation easement</a:t>
            </a:r>
          </a:p>
          <a:p>
            <a:pPr marL="566738" lvl="1" indent="-328613" eaLnBrk="1" hangingPunct="1">
              <a:lnSpc>
                <a:spcPct val="90000"/>
              </a:lnSpc>
            </a:pPr>
            <a:r>
              <a:rPr lang="en-US" sz="2400" dirty="0" smtClean="0">
                <a:latin typeface="Arial" pitchFamily="34" charset="0"/>
                <a:cs typeface="Arial" pitchFamily="34" charset="0"/>
              </a:rPr>
              <a:t>Restrict use of land for specific purpose(s) </a:t>
            </a:r>
          </a:p>
          <a:p>
            <a:pPr marL="566738" lvl="1" indent="-328613" eaLnBrk="1" hangingPunct="1">
              <a:lnSpc>
                <a:spcPct val="90000"/>
              </a:lnSpc>
            </a:pPr>
            <a:r>
              <a:rPr lang="en-US" sz="2400" dirty="0" smtClean="0">
                <a:latin typeface="Arial" pitchFamily="34" charset="0"/>
                <a:cs typeface="Arial" pitchFamily="34" charset="0"/>
              </a:rPr>
              <a:t>Economic Importance</a:t>
            </a:r>
          </a:p>
          <a:p>
            <a:pPr marL="566738" lvl="1" indent="-328613" eaLnBrk="1" hangingPunct="1">
              <a:lnSpc>
                <a:spcPct val="90000"/>
              </a:lnSpc>
            </a:pPr>
            <a:r>
              <a:rPr lang="en-US" sz="2400" dirty="0" smtClean="0">
                <a:latin typeface="Arial" pitchFamily="34" charset="0"/>
                <a:cs typeface="Arial" pitchFamily="34" charset="0"/>
              </a:rPr>
              <a:t>Tool to protect natural resources</a:t>
            </a:r>
          </a:p>
          <a:p>
            <a:pPr marL="566738" lvl="1" indent="-328613" eaLnBrk="1" hangingPunct="1">
              <a:lnSpc>
                <a:spcPct val="90000"/>
              </a:lnSpc>
            </a:pPr>
            <a:r>
              <a:rPr lang="en-US" sz="2400" dirty="0" smtClean="0">
                <a:latin typeface="Arial" pitchFamily="34" charset="0"/>
                <a:cs typeface="Arial" pitchFamily="34" charset="0"/>
              </a:rPr>
              <a:t>Nonuse – do not lose land right</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marL="231775" indent="-231775">
              <a:lnSpc>
                <a:spcPct val="90000"/>
              </a:lnSpc>
            </a:pPr>
            <a:r>
              <a:rPr lang="en-US" sz="2800" b="1" dirty="0" smtClean="0">
                <a:solidFill>
                  <a:srgbClr val="292929"/>
                </a:solidFill>
                <a:latin typeface="Arial" pitchFamily="34" charset="0"/>
                <a:cs typeface="Arial" pitchFamily="34" charset="0"/>
              </a:rPr>
              <a:t>Water Rights </a:t>
            </a:r>
          </a:p>
          <a:p>
            <a:pPr marL="566738" lvl="1" indent="-328613">
              <a:lnSpc>
                <a:spcPct val="90000"/>
              </a:lnSpc>
            </a:pPr>
            <a:r>
              <a:rPr lang="en-US" sz="2400" dirty="0" smtClean="0">
                <a:latin typeface="Arial" pitchFamily="34" charset="0"/>
                <a:cs typeface="Arial" pitchFamily="34" charset="0"/>
              </a:rPr>
              <a:t>Water Right – lose if not used</a:t>
            </a:r>
          </a:p>
          <a:p>
            <a:pPr marL="566738" lvl="1" indent="-328613">
              <a:lnSpc>
                <a:spcPct val="90000"/>
              </a:lnSpc>
            </a:pPr>
            <a:r>
              <a:rPr lang="en-US" sz="2400" dirty="0" smtClean="0">
                <a:latin typeface="Arial" pitchFamily="34" charset="0"/>
                <a:cs typeface="Arial" pitchFamily="34" charset="0"/>
              </a:rPr>
              <a:t>Identify water sources and rights</a:t>
            </a:r>
          </a:p>
        </p:txBody>
      </p:sp>
      <p:sp>
        <p:nvSpPr>
          <p:cNvPr id="4" name="Date Placeholder 3"/>
          <p:cNvSpPr>
            <a:spLocks noGrp="1"/>
          </p:cNvSpPr>
          <p:nvPr>
            <p:ph type="dt" sz="half" idx="10"/>
          </p:nvPr>
        </p:nvSpPr>
        <p:spPr/>
        <p:txBody>
          <a:bodyPr/>
          <a:lstStyle/>
          <a:p>
            <a:pPr>
              <a:defRPr/>
            </a:pPr>
            <a:r>
              <a:rPr lang="en-US" smtClean="0"/>
              <a:t>10-26-16</a:t>
            </a:r>
            <a:endParaRPr lang="en-US" dirty="0"/>
          </a:p>
        </p:txBody>
      </p:sp>
      <p:sp>
        <p:nvSpPr>
          <p:cNvPr id="5" name="Slide Number Placeholder 4"/>
          <p:cNvSpPr>
            <a:spLocks noGrp="1"/>
          </p:cNvSpPr>
          <p:nvPr>
            <p:ph type="sldNum" sz="quarter" idx="12"/>
          </p:nvPr>
        </p:nvSpPr>
        <p:spPr/>
        <p:txBody>
          <a:bodyPr/>
          <a:lstStyle/>
          <a:p>
            <a:pPr>
              <a:defRPr/>
            </a:pPr>
            <a:fld id="{9D990861-705B-4A1C-8E2E-274401C0104A}" type="slidenum">
              <a:rPr lang="en-US"/>
              <a:pPr>
                <a:defRPr/>
              </a:pPr>
              <a:t>2</a:t>
            </a:fld>
            <a:endParaRPr lang="en-US" dirty="0"/>
          </a:p>
        </p:txBody>
      </p:sp>
      <p:pic>
        <p:nvPicPr>
          <p:cNvPr id="2050" name="Picture 2" descr="C:\Documents and Settings\Lin Fehlmann\My Documents\Lin Work\Water Rights Training - General\cliip art &amp; photos - water related\reindeer_grazing.Par.74742.Image.-1.-1.1.gif.jpg"/>
          <p:cNvPicPr>
            <a:picLocks noChangeAspect="1" noChangeArrowheads="1"/>
          </p:cNvPicPr>
          <p:nvPr/>
        </p:nvPicPr>
        <p:blipFill>
          <a:blip r:embed="rId3" cstate="print"/>
          <a:srcRect/>
          <a:stretch>
            <a:fillRect/>
          </a:stretch>
        </p:blipFill>
        <p:spPr bwMode="auto">
          <a:xfrm>
            <a:off x="5181600" y="2676728"/>
            <a:ext cx="3352800" cy="3495472"/>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3"/>
          <p:cNvSpPr>
            <a:spLocks noGrp="1" noChangeArrowheads="1"/>
          </p:cNvSpPr>
          <p:nvPr>
            <p:ph idx="1"/>
          </p:nvPr>
        </p:nvSpPr>
        <p:spPr>
          <a:xfrm>
            <a:off x="0" y="990600"/>
            <a:ext cx="9144000" cy="5410200"/>
          </a:xfrm>
        </p:spPr>
        <p:txBody>
          <a:bodyPr/>
          <a:lstStyle/>
          <a:p>
            <a:pPr marL="396875" indent="-396875" eaLnBrk="1" hangingPunct="1">
              <a:buClr>
                <a:srgbClr val="292929"/>
              </a:buClr>
              <a:buSzTx/>
              <a:buFont typeface="Wingdings" pitchFamily="2" charset="2"/>
              <a:buAutoNum type="arabicPeriod"/>
            </a:pPr>
            <a:r>
              <a:rPr lang="en-US" b="1" dirty="0" smtClean="0">
                <a:solidFill>
                  <a:srgbClr val="292929"/>
                </a:solidFill>
              </a:rPr>
              <a:t> </a:t>
            </a:r>
            <a:r>
              <a:rPr lang="en-US" sz="2800" b="1" dirty="0" smtClean="0">
                <a:solidFill>
                  <a:srgbClr val="292929"/>
                </a:solidFill>
                <a:latin typeface="Arial" pitchFamily="34" charset="0"/>
                <a:cs typeface="Arial" pitchFamily="34" charset="0"/>
              </a:rPr>
              <a:t>Water Rights for conservation purpose(s</a:t>
            </a:r>
            <a:r>
              <a:rPr lang="en-US" b="1" dirty="0" smtClean="0">
                <a:solidFill>
                  <a:srgbClr val="292929"/>
                </a:solidFill>
              </a:rPr>
              <a:t>)</a:t>
            </a:r>
          </a:p>
          <a:p>
            <a:pPr marL="854075" lvl="1" indent="-342900" eaLnBrk="1" hangingPunct="1">
              <a:lnSpc>
                <a:spcPct val="90000"/>
              </a:lnSpc>
              <a:spcBef>
                <a:spcPts val="1200"/>
              </a:spcBef>
              <a:buSzTx/>
              <a:buFontTx/>
              <a:buChar char="o"/>
            </a:pPr>
            <a:r>
              <a:rPr lang="en-US" sz="2400" dirty="0" smtClean="0">
                <a:latin typeface="Arial" pitchFamily="34" charset="0"/>
                <a:cs typeface="Arial" pitchFamily="34" charset="0"/>
              </a:rPr>
              <a:t>Inventory all water sources and uses</a:t>
            </a:r>
          </a:p>
          <a:p>
            <a:pPr marL="854075" lvl="1" indent="-342900" eaLnBrk="1" hangingPunct="1">
              <a:lnSpc>
                <a:spcPct val="90000"/>
              </a:lnSpc>
              <a:spcBef>
                <a:spcPts val="1200"/>
              </a:spcBef>
              <a:buSzTx/>
              <a:buFontTx/>
              <a:buChar char="o"/>
            </a:pPr>
            <a:r>
              <a:rPr lang="en-US" sz="2400" dirty="0" smtClean="0">
                <a:latin typeface="Arial" pitchFamily="34" charset="0"/>
                <a:cs typeface="Arial" pitchFamily="34" charset="0"/>
              </a:rPr>
              <a:t>Identify those rights needed for conservation purpose(s)</a:t>
            </a:r>
          </a:p>
          <a:p>
            <a:pPr marL="854075" lvl="1" indent="-342900" eaLnBrk="1" hangingPunct="1">
              <a:lnSpc>
                <a:spcPct val="90000"/>
              </a:lnSpc>
              <a:spcBef>
                <a:spcPts val="1200"/>
              </a:spcBef>
              <a:buSzTx/>
              <a:buFontTx/>
              <a:buChar char="o"/>
            </a:pPr>
            <a:r>
              <a:rPr lang="en-US" sz="2400" dirty="0" smtClean="0">
                <a:latin typeface="Arial" pitchFamily="34" charset="0"/>
                <a:cs typeface="Arial" pitchFamily="34" charset="0"/>
              </a:rPr>
              <a:t>Determine actual historical use</a:t>
            </a:r>
          </a:p>
          <a:p>
            <a:pPr marL="854075" lvl="1" indent="-342900" eaLnBrk="1" hangingPunct="1">
              <a:lnSpc>
                <a:spcPct val="90000"/>
              </a:lnSpc>
              <a:spcBef>
                <a:spcPts val="1200"/>
              </a:spcBef>
              <a:buSzTx/>
              <a:buFontTx/>
              <a:buChar char="o"/>
            </a:pPr>
            <a:r>
              <a:rPr lang="en-US" sz="2400" dirty="0" smtClean="0">
                <a:latin typeface="Arial" pitchFamily="34" charset="0"/>
                <a:cs typeface="Arial" pitchFamily="34" charset="0"/>
              </a:rPr>
              <a:t>Water rights add value</a:t>
            </a:r>
          </a:p>
          <a:p>
            <a:pPr marL="396875" indent="-396875" eaLnBrk="1" hangingPunct="1"/>
            <a:endParaRPr lang="en-US" dirty="0" smtClean="0"/>
          </a:p>
        </p:txBody>
      </p:sp>
      <p:sp>
        <p:nvSpPr>
          <p:cNvPr id="5" name="Date Placeholder 3"/>
          <p:cNvSpPr>
            <a:spLocks noGrp="1"/>
          </p:cNvSpPr>
          <p:nvPr>
            <p:ph type="dt" sz="half" idx="10"/>
          </p:nvPr>
        </p:nvSpPr>
        <p:spPr/>
        <p:txBody>
          <a:bodyPr/>
          <a:lstStyle/>
          <a:p>
            <a:pPr>
              <a:defRPr/>
            </a:pPr>
            <a:r>
              <a:rPr lang="en-US" smtClean="0"/>
              <a:t>10-26-16</a:t>
            </a:r>
            <a:endParaRPr lang="en-US" dirty="0"/>
          </a:p>
        </p:txBody>
      </p:sp>
      <p:sp>
        <p:nvSpPr>
          <p:cNvPr id="6" name="Slide Number Placeholder 4"/>
          <p:cNvSpPr>
            <a:spLocks noGrp="1"/>
          </p:cNvSpPr>
          <p:nvPr>
            <p:ph type="sldNum" sz="quarter" idx="12"/>
          </p:nvPr>
        </p:nvSpPr>
        <p:spPr/>
        <p:txBody>
          <a:bodyPr/>
          <a:lstStyle/>
          <a:p>
            <a:pPr>
              <a:defRPr/>
            </a:pPr>
            <a:fld id="{278F0F69-266A-4E1E-A464-796F05AF4645}" type="slidenum">
              <a:rPr lang="en-US"/>
              <a:pPr>
                <a:defRPr/>
              </a:pPr>
              <a:t>3</a:t>
            </a:fld>
            <a:endParaRPr lang="en-US" dirty="0"/>
          </a:p>
        </p:txBody>
      </p:sp>
      <p:pic>
        <p:nvPicPr>
          <p:cNvPr id="9221" name="Picture 5"/>
          <p:cNvPicPr>
            <a:picLocks noChangeAspect="1" noChangeArrowheads="1"/>
          </p:cNvPicPr>
          <p:nvPr/>
        </p:nvPicPr>
        <p:blipFill>
          <a:blip r:embed="rId3" cstate="print"/>
          <a:srcRect/>
          <a:stretch>
            <a:fillRect/>
          </a:stretch>
        </p:blipFill>
        <p:spPr bwMode="auto">
          <a:xfrm>
            <a:off x="4572000" y="3276600"/>
            <a:ext cx="3916680" cy="3140242"/>
          </a:xfrm>
          <a:prstGeom prst="rect">
            <a:avLst/>
          </a:prstGeom>
          <a:noFill/>
          <a:ln w="9525">
            <a:noFill/>
            <a:miter lim="800000"/>
            <a:headEnd/>
            <a:tailEnd/>
          </a:ln>
        </p:spPr>
      </p:pic>
      <p:sp>
        <p:nvSpPr>
          <p:cNvPr id="8" name="Title 5"/>
          <p:cNvSpPr>
            <a:spLocks noGrp="1"/>
          </p:cNvSpPr>
          <p:nvPr>
            <p:ph type="title"/>
          </p:nvPr>
        </p:nvSpPr>
        <p:spPr>
          <a:xfrm>
            <a:off x="0" y="304800"/>
            <a:ext cx="8991600" cy="685800"/>
          </a:xfrm>
        </p:spPr>
        <p:txBody>
          <a:bodyPr/>
          <a:lstStyle/>
          <a:p>
            <a:r>
              <a:rPr lang="en-US" sz="4000" dirty="0" smtClean="0">
                <a:solidFill>
                  <a:srgbClr val="000000"/>
                </a:solidFill>
                <a:latin typeface="Arial" charset="0"/>
              </a:rPr>
              <a:t>Conservation Easements </a:t>
            </a:r>
            <a:r>
              <a:rPr lang="en-US" i="1" dirty="0" smtClean="0">
                <a:solidFill>
                  <a:srgbClr val="000000"/>
                </a:solidFill>
                <a:latin typeface="Arial" charset="0"/>
              </a:rPr>
              <a:t>(continued)</a:t>
            </a:r>
            <a:r>
              <a:rPr lang="en-US" sz="4000" dirty="0" smtClean="0">
                <a:solidFill>
                  <a:srgbClr val="000000"/>
                </a:solidFill>
                <a:latin typeface="Arial" charset="0"/>
              </a:rPr>
              <a:t> </a:t>
            </a:r>
            <a:endParaRPr lang="en-US" sz="4000" dirty="0">
              <a:solidFill>
                <a:srgbClr val="000000"/>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609600" y="2438400"/>
            <a:ext cx="3733800" cy="3657600"/>
          </a:xfrm>
        </p:spPr>
        <p:txBody>
          <a:bodyPr/>
          <a:lstStyle/>
          <a:p>
            <a:pPr marL="798513" lvl="1" indent="-341313">
              <a:lnSpc>
                <a:spcPct val="90000"/>
              </a:lnSpc>
              <a:spcBef>
                <a:spcPts val="1200"/>
              </a:spcBef>
              <a:buFontTx/>
              <a:buChar char="o"/>
            </a:pPr>
            <a:r>
              <a:rPr lang="en-US" dirty="0" smtClean="0">
                <a:latin typeface="Arial" pitchFamily="34" charset="0"/>
                <a:cs typeface="Arial" pitchFamily="34" charset="0"/>
              </a:rPr>
              <a:t>List all water rights on easement  </a:t>
            </a:r>
          </a:p>
          <a:p>
            <a:pPr marL="798513" lvl="1" indent="-341313">
              <a:lnSpc>
                <a:spcPct val="90000"/>
              </a:lnSpc>
              <a:spcBef>
                <a:spcPts val="1200"/>
              </a:spcBef>
              <a:buFontTx/>
              <a:buChar char="o"/>
            </a:pPr>
            <a:r>
              <a:rPr lang="en-US" dirty="0" smtClean="0">
                <a:latin typeface="Arial" pitchFamily="34" charset="0"/>
                <a:cs typeface="Arial" pitchFamily="34" charset="0"/>
              </a:rPr>
              <a:t>Restrict use of water</a:t>
            </a:r>
          </a:p>
          <a:p>
            <a:pPr marL="798513" lvl="1" indent="-341313">
              <a:lnSpc>
                <a:spcPct val="90000"/>
              </a:lnSpc>
              <a:spcBef>
                <a:spcPts val="1200"/>
              </a:spcBef>
              <a:buFontTx/>
              <a:buChar char="o"/>
            </a:pPr>
            <a:r>
              <a:rPr lang="en-US" dirty="0" smtClean="0">
                <a:latin typeface="Arial" pitchFamily="34" charset="0"/>
                <a:cs typeface="Arial" pitchFamily="34" charset="0"/>
              </a:rPr>
              <a:t>Use and maintain water rights</a:t>
            </a:r>
          </a:p>
          <a:p>
            <a:pPr marL="798513" lvl="1" indent="-341313">
              <a:lnSpc>
                <a:spcPct val="90000"/>
              </a:lnSpc>
              <a:spcBef>
                <a:spcPts val="1200"/>
              </a:spcBef>
              <a:buFontTx/>
              <a:buChar char="o"/>
            </a:pPr>
            <a:r>
              <a:rPr lang="en-US" dirty="0" smtClean="0">
                <a:latin typeface="Arial" pitchFamily="34" charset="0"/>
                <a:cs typeface="Arial" pitchFamily="34" charset="0"/>
              </a:rPr>
              <a:t>Prevent legal separation of water from land</a:t>
            </a:r>
          </a:p>
        </p:txBody>
      </p:sp>
      <p:sp>
        <p:nvSpPr>
          <p:cNvPr id="4" name="Date Placeholder 3"/>
          <p:cNvSpPr>
            <a:spLocks noGrp="1"/>
          </p:cNvSpPr>
          <p:nvPr>
            <p:ph type="dt" sz="half" idx="10"/>
          </p:nvPr>
        </p:nvSpPr>
        <p:spPr/>
        <p:txBody>
          <a:bodyPr/>
          <a:lstStyle/>
          <a:p>
            <a:pPr>
              <a:defRPr/>
            </a:pPr>
            <a:r>
              <a:rPr lang="en-US" smtClean="0"/>
              <a:t>10-26-16</a:t>
            </a:r>
            <a:endParaRPr lang="en-US" dirty="0"/>
          </a:p>
        </p:txBody>
      </p:sp>
      <p:sp>
        <p:nvSpPr>
          <p:cNvPr id="5" name="Slide Number Placeholder 4"/>
          <p:cNvSpPr>
            <a:spLocks noGrp="1"/>
          </p:cNvSpPr>
          <p:nvPr>
            <p:ph type="sldNum" sz="quarter" idx="12"/>
          </p:nvPr>
        </p:nvSpPr>
        <p:spPr/>
        <p:txBody>
          <a:bodyPr/>
          <a:lstStyle/>
          <a:p>
            <a:pPr>
              <a:defRPr/>
            </a:pPr>
            <a:fld id="{5F482115-CA69-4072-BF19-BF3D6FF662AE}" type="slidenum">
              <a:rPr lang="en-US" smtClean="0"/>
              <a:pPr>
                <a:defRPr/>
              </a:pPr>
              <a:t>4</a:t>
            </a:fld>
            <a:endParaRPr lang="en-US" dirty="0"/>
          </a:p>
        </p:txBody>
      </p:sp>
      <p:sp>
        <p:nvSpPr>
          <p:cNvPr id="9" name="Title 5"/>
          <p:cNvSpPr>
            <a:spLocks noGrp="1"/>
          </p:cNvSpPr>
          <p:nvPr>
            <p:ph type="title"/>
          </p:nvPr>
        </p:nvSpPr>
        <p:spPr/>
        <p:txBody>
          <a:bodyPr/>
          <a:lstStyle/>
          <a:p>
            <a:r>
              <a:rPr lang="en-US" sz="4000" dirty="0" smtClean="0">
                <a:solidFill>
                  <a:srgbClr val="000000"/>
                </a:solidFill>
                <a:latin typeface="Arial" charset="0"/>
              </a:rPr>
              <a:t>Conservation Easements </a:t>
            </a:r>
            <a:r>
              <a:rPr lang="en-US" i="1" dirty="0" smtClean="0">
                <a:solidFill>
                  <a:srgbClr val="000000"/>
                </a:solidFill>
                <a:latin typeface="Arial" charset="0"/>
              </a:rPr>
              <a:t>(continued)</a:t>
            </a:r>
            <a:r>
              <a:rPr lang="en-US" sz="4000" dirty="0" smtClean="0">
                <a:solidFill>
                  <a:srgbClr val="000000"/>
                </a:solidFill>
                <a:latin typeface="Arial" charset="0"/>
              </a:rPr>
              <a:t> </a:t>
            </a:r>
            <a:endParaRPr lang="en-US" sz="4000" dirty="0">
              <a:solidFill>
                <a:srgbClr val="000000"/>
              </a:solidFill>
            </a:endParaRPr>
          </a:p>
        </p:txBody>
      </p:sp>
      <p:sp>
        <p:nvSpPr>
          <p:cNvPr id="10" name="Rectangle 9"/>
          <p:cNvSpPr/>
          <p:nvPr/>
        </p:nvSpPr>
        <p:spPr>
          <a:xfrm>
            <a:off x="381000" y="1447801"/>
            <a:ext cx="7162800" cy="480131"/>
          </a:xfrm>
          <a:prstGeom prst="rect">
            <a:avLst/>
          </a:prstGeom>
        </p:spPr>
        <p:txBody>
          <a:bodyPr wrap="square">
            <a:spAutoFit/>
          </a:bodyPr>
          <a:lstStyle/>
          <a:p>
            <a:pPr marL="533400" indent="-533400" eaLnBrk="1" hangingPunct="1">
              <a:lnSpc>
                <a:spcPct val="90000"/>
              </a:lnSpc>
              <a:buClr>
                <a:srgbClr val="292929"/>
              </a:buClr>
              <a:buSzTx/>
              <a:buFont typeface="Wingdings" pitchFamily="2" charset="2"/>
              <a:buAutoNum type="arabicPeriod" startAt="2"/>
            </a:pPr>
            <a:r>
              <a:rPr lang="en-US" sz="2800" b="1" dirty="0" smtClean="0">
                <a:solidFill>
                  <a:srgbClr val="292929"/>
                </a:solidFill>
                <a:latin typeface="Arial" pitchFamily="34" charset="0"/>
                <a:cs typeface="Arial" pitchFamily="34" charset="0"/>
              </a:rPr>
              <a:t>Ensuring water remains with the land</a:t>
            </a:r>
          </a:p>
        </p:txBody>
      </p:sp>
      <p:pic>
        <p:nvPicPr>
          <p:cNvPr id="11" name="Content Placeholder 10" descr="delta (58 of 61).JPG"/>
          <p:cNvPicPr>
            <a:picLocks noGrp="1" noChangeAspect="1"/>
          </p:cNvPicPr>
          <p:nvPr>
            <p:ph sz="half" idx="2"/>
          </p:nvPr>
        </p:nvPicPr>
        <p:blipFill>
          <a:blip r:embed="rId3" cstate="print"/>
          <a:stretch>
            <a:fillRect/>
          </a:stretch>
        </p:blipFill>
        <p:spPr>
          <a:xfrm>
            <a:off x="4495801" y="2438400"/>
            <a:ext cx="4267200" cy="3581880"/>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3"/>
          <p:cNvSpPr>
            <a:spLocks noGrp="1" noChangeArrowheads="1"/>
          </p:cNvSpPr>
          <p:nvPr>
            <p:ph idx="1"/>
          </p:nvPr>
        </p:nvSpPr>
        <p:spPr>
          <a:xfrm>
            <a:off x="304801" y="1066800"/>
            <a:ext cx="8229600" cy="5181600"/>
          </a:xfrm>
        </p:spPr>
        <p:txBody>
          <a:bodyPr/>
          <a:lstStyle/>
          <a:p>
            <a:pPr marL="457200" indent="-457200" eaLnBrk="1" hangingPunct="1">
              <a:spcBef>
                <a:spcPct val="50000"/>
              </a:spcBef>
              <a:buClr>
                <a:srgbClr val="292929"/>
              </a:buClr>
              <a:buSzTx/>
              <a:buFontTx/>
              <a:buAutoNum type="arabicPeriod" startAt="3"/>
            </a:pPr>
            <a:r>
              <a:rPr lang="en-US" sz="2800" b="1" dirty="0" smtClean="0">
                <a:solidFill>
                  <a:srgbClr val="292929"/>
                </a:solidFill>
                <a:latin typeface="Arial" pitchFamily="34" charset="0"/>
                <a:cs typeface="Arial" pitchFamily="34" charset="0"/>
              </a:rPr>
              <a:t>Water provisions not enforced</a:t>
            </a:r>
          </a:p>
          <a:p>
            <a:pPr marL="857250" lvl="1" eaLnBrk="1" hangingPunct="1">
              <a:spcBef>
                <a:spcPct val="50000"/>
              </a:spcBef>
              <a:buSzTx/>
              <a:buFontTx/>
              <a:buChar char="o"/>
            </a:pPr>
            <a:r>
              <a:rPr lang="en-US" sz="2400" dirty="0" smtClean="0">
                <a:latin typeface="Arial" pitchFamily="34" charset="0"/>
                <a:cs typeface="Arial" pitchFamily="34" charset="0"/>
              </a:rPr>
              <a:t>Loss of conservation purpose(s)</a:t>
            </a:r>
          </a:p>
          <a:p>
            <a:pPr marL="857250" lvl="1" eaLnBrk="1" hangingPunct="1">
              <a:spcBef>
                <a:spcPct val="50000"/>
              </a:spcBef>
              <a:buSzTx/>
              <a:buFontTx/>
              <a:buChar char="o"/>
            </a:pPr>
            <a:r>
              <a:rPr lang="en-US" sz="2400" dirty="0" smtClean="0">
                <a:latin typeface="Arial" pitchFamily="34" charset="0"/>
                <a:cs typeface="Arial" pitchFamily="34" charset="0"/>
              </a:rPr>
              <a:t>Abandonment or forfeiture of water rights</a:t>
            </a:r>
          </a:p>
          <a:p>
            <a:pPr marL="457200" indent="-457200" eaLnBrk="1" hangingPunct="1">
              <a:spcBef>
                <a:spcPct val="50000"/>
              </a:spcBef>
              <a:buFontTx/>
              <a:buChar char="o"/>
            </a:pPr>
            <a:endParaRPr lang="en-US" dirty="0" smtClean="0"/>
          </a:p>
        </p:txBody>
      </p:sp>
      <p:sp>
        <p:nvSpPr>
          <p:cNvPr id="5" name="Date Placeholder 3"/>
          <p:cNvSpPr>
            <a:spLocks noGrp="1"/>
          </p:cNvSpPr>
          <p:nvPr>
            <p:ph type="dt" sz="half" idx="10"/>
          </p:nvPr>
        </p:nvSpPr>
        <p:spPr/>
        <p:txBody>
          <a:bodyPr/>
          <a:lstStyle/>
          <a:p>
            <a:pPr>
              <a:defRPr/>
            </a:pPr>
            <a:r>
              <a:rPr lang="en-US" smtClean="0"/>
              <a:t>10-26-16</a:t>
            </a:r>
            <a:endParaRPr lang="en-US" dirty="0"/>
          </a:p>
        </p:txBody>
      </p:sp>
      <p:sp>
        <p:nvSpPr>
          <p:cNvPr id="6" name="Slide Number Placeholder 4"/>
          <p:cNvSpPr>
            <a:spLocks noGrp="1"/>
          </p:cNvSpPr>
          <p:nvPr>
            <p:ph type="sldNum" sz="quarter" idx="12"/>
          </p:nvPr>
        </p:nvSpPr>
        <p:spPr/>
        <p:txBody>
          <a:bodyPr/>
          <a:lstStyle/>
          <a:p>
            <a:pPr>
              <a:defRPr/>
            </a:pPr>
            <a:fld id="{F3E9EE3D-8413-45D9-886E-BB3CA1FC2205}" type="slidenum">
              <a:rPr lang="en-US"/>
              <a:pPr>
                <a:defRPr/>
              </a:pPr>
              <a:t>5</a:t>
            </a:fld>
            <a:endParaRPr lang="en-US" dirty="0"/>
          </a:p>
        </p:txBody>
      </p:sp>
      <p:sp>
        <p:nvSpPr>
          <p:cNvPr id="9" name="Title 5"/>
          <p:cNvSpPr>
            <a:spLocks noGrp="1"/>
          </p:cNvSpPr>
          <p:nvPr>
            <p:ph type="title"/>
          </p:nvPr>
        </p:nvSpPr>
        <p:spPr>
          <a:xfrm>
            <a:off x="0" y="304800"/>
            <a:ext cx="8991600" cy="685800"/>
          </a:xfrm>
        </p:spPr>
        <p:txBody>
          <a:bodyPr/>
          <a:lstStyle/>
          <a:p>
            <a:r>
              <a:rPr lang="en-US" sz="4000" dirty="0" smtClean="0">
                <a:solidFill>
                  <a:srgbClr val="000000"/>
                </a:solidFill>
                <a:latin typeface="Arial" charset="0"/>
              </a:rPr>
              <a:t>Conservation Easements </a:t>
            </a:r>
            <a:r>
              <a:rPr lang="en-US" i="1" dirty="0" smtClean="0">
                <a:solidFill>
                  <a:srgbClr val="000000"/>
                </a:solidFill>
                <a:latin typeface="Arial" charset="0"/>
              </a:rPr>
              <a:t>(continued)</a:t>
            </a:r>
            <a:r>
              <a:rPr lang="en-US" sz="4000" dirty="0" smtClean="0">
                <a:solidFill>
                  <a:srgbClr val="000000"/>
                </a:solidFill>
                <a:latin typeface="Arial" charset="0"/>
              </a:rPr>
              <a:t> </a:t>
            </a:r>
            <a:endParaRPr lang="en-US" sz="4000" dirty="0">
              <a:solidFill>
                <a:srgbClr val="000000"/>
              </a:solidFill>
            </a:endParaRPr>
          </a:p>
        </p:txBody>
      </p:sp>
      <p:pic>
        <p:nvPicPr>
          <p:cNvPr id="7" name="Picture 6" descr="Power_Creek_UpValley_Dam.jpg"/>
          <p:cNvPicPr>
            <a:picLocks noChangeAspect="1"/>
          </p:cNvPicPr>
          <p:nvPr/>
        </p:nvPicPr>
        <p:blipFill>
          <a:blip r:embed="rId3" cstate="print"/>
          <a:stretch>
            <a:fillRect/>
          </a:stretch>
        </p:blipFill>
        <p:spPr>
          <a:xfrm>
            <a:off x="1447800" y="3048000"/>
            <a:ext cx="6019800" cy="3146891"/>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619</Words>
  <Application>Microsoft Office PowerPoint</Application>
  <PresentationFormat>On-screen Show (4:3)</PresentationFormat>
  <Paragraphs>77</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Overview of Conservation Easements and Water</vt:lpstr>
      <vt:lpstr>Conservation Easements </vt:lpstr>
      <vt:lpstr>Conservation Easements (continued) </vt:lpstr>
      <vt:lpstr>Conservation Easements (continued) </vt:lpstr>
      <vt:lpstr>Conservation Easements (continued)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Conservation Easements and Water</dc:title>
  <dc:creator>Lin Fehlmann</dc:creator>
  <cp:lastModifiedBy>Lin Fehlmann</cp:lastModifiedBy>
  <cp:revision>4</cp:revision>
  <dcterms:created xsi:type="dcterms:W3CDTF">2016-08-01T21:15:42Z</dcterms:created>
  <dcterms:modified xsi:type="dcterms:W3CDTF">2016-08-01T21:51:44Z</dcterms:modified>
</cp:coreProperties>
</file>