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45"/>
  </p:notesMasterIdLst>
  <p:sldIdLst>
    <p:sldId id="256" r:id="rId2"/>
    <p:sldId id="318" r:id="rId3"/>
    <p:sldId id="257" r:id="rId4"/>
    <p:sldId id="312" r:id="rId5"/>
    <p:sldId id="313" r:id="rId6"/>
    <p:sldId id="341" r:id="rId7"/>
    <p:sldId id="342" r:id="rId8"/>
    <p:sldId id="321" r:id="rId9"/>
    <p:sldId id="324" r:id="rId10"/>
    <p:sldId id="322" r:id="rId11"/>
    <p:sldId id="325" r:id="rId12"/>
    <p:sldId id="323" r:id="rId13"/>
    <p:sldId id="327" r:id="rId14"/>
    <p:sldId id="326" r:id="rId15"/>
    <p:sldId id="328" r:id="rId16"/>
    <p:sldId id="329" r:id="rId17"/>
    <p:sldId id="331" r:id="rId18"/>
    <p:sldId id="265" r:id="rId19"/>
    <p:sldId id="311" r:id="rId20"/>
    <p:sldId id="332" r:id="rId21"/>
    <p:sldId id="333" r:id="rId22"/>
    <p:sldId id="310" r:id="rId23"/>
    <p:sldId id="290" r:id="rId24"/>
    <p:sldId id="291" r:id="rId25"/>
    <p:sldId id="292" r:id="rId26"/>
    <p:sldId id="339" r:id="rId27"/>
    <p:sldId id="335" r:id="rId28"/>
    <p:sldId id="336" r:id="rId29"/>
    <p:sldId id="337" r:id="rId30"/>
    <p:sldId id="338" r:id="rId31"/>
    <p:sldId id="296" r:id="rId32"/>
    <p:sldId id="297" r:id="rId33"/>
    <p:sldId id="305" r:id="rId34"/>
    <p:sldId id="316" r:id="rId35"/>
    <p:sldId id="340" r:id="rId36"/>
    <p:sldId id="299" r:id="rId37"/>
    <p:sldId id="300" r:id="rId38"/>
    <p:sldId id="301" r:id="rId39"/>
    <p:sldId id="302" r:id="rId40"/>
    <p:sldId id="303" r:id="rId41"/>
    <p:sldId id="306" r:id="rId42"/>
    <p:sldId id="317" r:id="rId43"/>
    <p:sldId id="31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9334" autoAdjust="0"/>
  </p:normalViewPr>
  <p:slideViewPr>
    <p:cSldViewPr>
      <p:cViewPr varScale="1">
        <p:scale>
          <a:sx n="54" d="100"/>
          <a:sy n="54" d="100"/>
        </p:scale>
        <p:origin x="1368" y="58"/>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92"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2C0AC-67E4-49F3-A493-11BF94916751}" type="datetimeFigureOut">
              <a:rPr lang="en-US" smtClean="0"/>
              <a:pPr/>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EB67C-1AB4-454C-97BF-1387C99D15CA}" type="slidenum">
              <a:rPr lang="en-US" smtClean="0"/>
              <a:pPr/>
              <a:t>‹#›</a:t>
            </a:fld>
            <a:endParaRPr lang="en-US"/>
          </a:p>
        </p:txBody>
      </p:sp>
    </p:spTree>
    <p:extLst>
      <p:ext uri="{BB962C8B-B14F-4D97-AF65-F5344CB8AC3E}">
        <p14:creationId xmlns:p14="http://schemas.microsoft.com/office/powerpoint/2010/main" val="82781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Notebook References For This Presentation: </a:t>
            </a:r>
          </a:p>
          <a:p>
            <a:endParaRPr lang="en-US" dirty="0"/>
          </a:p>
          <a:p>
            <a:r>
              <a:rPr lang="en-US" u="sng" dirty="0"/>
              <a:t>Formal Agency Guidance</a:t>
            </a:r>
            <a:endParaRPr lang="en-US" dirty="0"/>
          </a:p>
          <a:p>
            <a:r>
              <a:rPr lang="en-US" dirty="0"/>
              <a:t/>
            </a:r>
            <a:br>
              <a:rPr lang="en-US" dirty="0"/>
            </a:br>
            <a:endParaRPr lang="en-US" dirty="0"/>
          </a:p>
          <a:p>
            <a:r>
              <a:rPr lang="en-US" dirty="0" smtClean="0"/>
              <a:t>01 </a:t>
            </a:r>
            <a:r>
              <a:rPr lang="en-US" dirty="0"/>
              <a:t>- ANILCA Regulations for </a:t>
            </a:r>
            <a:r>
              <a:rPr lang="en-US" dirty="0" smtClean="0"/>
              <a:t>Transportation </a:t>
            </a:r>
            <a:r>
              <a:rPr lang="en-US" dirty="0"/>
              <a:t>and Utility Systems 43 CFR Part 36</a:t>
            </a:r>
          </a:p>
          <a:p>
            <a:r>
              <a:rPr lang="en-US" dirty="0" smtClean="0"/>
              <a:t>02- </a:t>
            </a:r>
            <a:r>
              <a:rPr lang="en-US" dirty="0"/>
              <a:t> BLM Right-Of-Way Handbook 2801 - Canals and Reservoirs</a:t>
            </a:r>
          </a:p>
          <a:p>
            <a:pPr marL="228600" indent="-228600"/>
            <a:r>
              <a:rPr lang="en-US" dirty="0" smtClean="0"/>
              <a:t>03 </a:t>
            </a:r>
            <a:r>
              <a:rPr lang="en-US" dirty="0"/>
              <a:t>- USFS Special Uses Handbook 2709.11, Supplemental Terms and Conditions for Water </a:t>
            </a:r>
            <a:r>
              <a:rPr lang="en-US" dirty="0" smtClean="0"/>
              <a:t>       Facilities</a:t>
            </a:r>
            <a:endParaRPr lang="en-US" dirty="0"/>
          </a:p>
          <a:p>
            <a:r>
              <a:rPr lang="en-US" dirty="0" smtClean="0"/>
              <a:t>04 </a:t>
            </a:r>
            <a:r>
              <a:rPr lang="en-US" dirty="0"/>
              <a:t>- FWS Right of Way Regulations 50 CFR Section 29</a:t>
            </a:r>
          </a:p>
          <a:p>
            <a:r>
              <a:rPr lang="en-US" dirty="0" smtClean="0"/>
              <a:t>05 </a:t>
            </a:r>
            <a:r>
              <a:rPr lang="en-US" dirty="0"/>
              <a:t>- NPS Director's Order 35A - Sale or Lease of Park </a:t>
            </a:r>
            <a:r>
              <a:rPr lang="en-US" dirty="0" smtClean="0"/>
              <a:t>Resources</a:t>
            </a:r>
            <a:r>
              <a:rPr lang="en-US" dirty="0"/>
              <a:t/>
            </a:r>
            <a:br>
              <a:rPr lang="en-US" dirty="0"/>
            </a:br>
            <a:endParaRPr lang="en-US" dirty="0"/>
          </a:p>
          <a:p>
            <a:r>
              <a:rPr lang="en-US" u="sng" dirty="0"/>
              <a:t>Supplemental References For Processing Water-Related Land Use Authorizations</a:t>
            </a:r>
            <a:endParaRPr lang="en-US" dirty="0"/>
          </a:p>
          <a:p>
            <a:endParaRPr lang="en-US" dirty="0"/>
          </a:p>
          <a:p>
            <a:r>
              <a:rPr lang="en-US" dirty="0" smtClean="0"/>
              <a:t>06 </a:t>
            </a:r>
            <a:r>
              <a:rPr lang="en-US" dirty="0"/>
              <a:t>- USFS Region 3 Water Development Manual</a:t>
            </a:r>
          </a:p>
          <a:p>
            <a:r>
              <a:rPr lang="en-US" dirty="0" smtClean="0"/>
              <a:t>07 </a:t>
            </a:r>
            <a:r>
              <a:rPr lang="en-US" dirty="0"/>
              <a:t>- USFS Technical Guide to Managing Groundwater Resources</a:t>
            </a:r>
          </a:p>
          <a:p>
            <a:r>
              <a:rPr lang="en-US" dirty="0" smtClean="0"/>
              <a:t>08 </a:t>
            </a:r>
            <a:r>
              <a:rPr lang="en-US" dirty="0"/>
              <a:t>- USFS Sample Ditch Operating Plan</a:t>
            </a:r>
          </a:p>
          <a:p>
            <a:r>
              <a:rPr lang="en-US" dirty="0" smtClean="0"/>
              <a:t>09 </a:t>
            </a:r>
            <a:r>
              <a:rPr lang="en-US" dirty="0"/>
              <a:t>- Sample ROW Decision - Kane Springs Valley GW Development Project</a:t>
            </a:r>
          </a:p>
          <a:p>
            <a:r>
              <a:rPr lang="en-US" dirty="0"/>
              <a:t>10 - US Court of Appeals Decision - Washoe County</a:t>
            </a:r>
          </a:p>
          <a:p>
            <a:endParaRPr lang="en-US" dirty="0"/>
          </a:p>
          <a:p>
            <a:r>
              <a:rPr lang="en-US" u="sng" dirty="0"/>
              <a:t>Interior Board of Land Appeals Decision Related to Water Developments</a:t>
            </a:r>
            <a:endParaRPr lang="en-US" dirty="0"/>
          </a:p>
          <a:p>
            <a:endParaRPr lang="en-US" dirty="0"/>
          </a:p>
          <a:p>
            <a:r>
              <a:rPr lang="en-US" dirty="0"/>
              <a:t>11 - IBLA Grant Hacking Decision</a:t>
            </a:r>
          </a:p>
          <a:p>
            <a:r>
              <a:rPr lang="en-US" dirty="0"/>
              <a:t>12 - </a:t>
            </a:r>
            <a:r>
              <a:rPr lang="en-US"/>
              <a:t>IBLA </a:t>
            </a:r>
            <a:r>
              <a:rPr lang="en-US" smtClean="0"/>
              <a:t>King’s Meadow </a:t>
            </a:r>
            <a:r>
              <a:rPr lang="en-US" dirty="0"/>
              <a:t>Ranches Decision</a:t>
            </a:r>
          </a:p>
          <a:p>
            <a:r>
              <a:rPr lang="en-US" dirty="0"/>
              <a:t>13 - IBLA Eugene Vogel Decision</a:t>
            </a:r>
          </a:p>
          <a:p>
            <a:r>
              <a:rPr lang="en-US" dirty="0"/>
              <a:t>14 - IBLA George W. Philp Decision</a:t>
            </a:r>
          </a:p>
          <a:p>
            <a:r>
              <a:rPr lang="en-US" dirty="0"/>
              <a:t>15 - IBLA </a:t>
            </a:r>
            <a:r>
              <a:rPr lang="en-US" dirty="0" err="1"/>
              <a:t>Lederhause</a:t>
            </a:r>
            <a:r>
              <a:rPr lang="en-US" dirty="0"/>
              <a:t> Decision</a:t>
            </a:r>
          </a:p>
          <a:p>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1</a:t>
            </a:fld>
            <a:endParaRPr lang="en-US"/>
          </a:p>
        </p:txBody>
      </p:sp>
    </p:spTree>
    <p:extLst>
      <p:ext uri="{BB962C8B-B14F-4D97-AF65-F5344CB8AC3E}">
        <p14:creationId xmlns:p14="http://schemas.microsoft.com/office/powerpoint/2010/main" val="414325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status of current </a:t>
            </a:r>
            <a:r>
              <a:rPr lang="en-US" b="1" dirty="0" smtClean="0"/>
              <a:t>Alaska</a:t>
            </a:r>
            <a:r>
              <a:rPr lang="en-US" baseline="0" dirty="0" smtClean="0"/>
              <a:t> </a:t>
            </a:r>
            <a:r>
              <a:rPr lang="en-US" dirty="0" smtClean="0"/>
              <a:t>water right applications can be research by using the </a:t>
            </a:r>
            <a:r>
              <a:rPr lang="en-US" u="sng" dirty="0" smtClean="0"/>
              <a:t>Land Administration System</a:t>
            </a:r>
            <a:r>
              <a:rPr lang="en-US" dirty="0" smtClean="0"/>
              <a:t> accessible</a:t>
            </a:r>
            <a:r>
              <a:rPr lang="en-US" baseline="0" dirty="0" smtClean="0"/>
              <a:t> on the </a:t>
            </a:r>
            <a:r>
              <a:rPr lang="en-US" dirty="0" smtClean="0"/>
              <a:t>Alaska</a:t>
            </a:r>
            <a:r>
              <a:rPr lang="en-US" baseline="0" dirty="0" smtClean="0"/>
              <a:t> DNR website. </a:t>
            </a:r>
            <a:endParaRPr lang="en-US" dirty="0" smtClean="0"/>
          </a:p>
          <a:p>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10</a:t>
            </a:fld>
            <a:endParaRPr lang="en-US"/>
          </a:p>
        </p:txBody>
      </p:sp>
    </p:spTree>
    <p:extLst>
      <p:ext uri="{BB962C8B-B14F-4D97-AF65-F5344CB8AC3E}">
        <p14:creationId xmlns:p14="http://schemas.microsoft.com/office/powerpoint/2010/main" val="367605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495800"/>
          </a:xfrm>
        </p:spPr>
        <p:txBody>
          <a:bodyPr>
            <a:normAutofit/>
          </a:bodyPr>
          <a:lstStyle/>
          <a:p>
            <a:r>
              <a:rPr lang="en-US" dirty="0" smtClean="0"/>
              <a:t>There are many types of information that federal</a:t>
            </a:r>
            <a:r>
              <a:rPr lang="en-US" baseline="0" dirty="0" smtClean="0"/>
              <a:t> agencies can provide in a protest that are extremely useful to Alaska DNR and to the applicant for the water right.   These types of information include: </a:t>
            </a:r>
          </a:p>
          <a:p>
            <a:endParaRPr lang="en-US" baseline="0" dirty="0" smtClean="0"/>
          </a:p>
          <a:p>
            <a:pPr marL="228600" indent="-228600">
              <a:buAutoNum type="arabicPeriod"/>
            </a:pPr>
            <a:r>
              <a:rPr lang="en-US" baseline="0" dirty="0" smtClean="0"/>
              <a:t>The current status of the applicant’s land use authorization application.   If the applicant hasn’t applied for land use authorization, it is especially important to note that. </a:t>
            </a:r>
          </a:p>
          <a:p>
            <a:pPr marL="228600" indent="-228600">
              <a:buAutoNum type="arabicPeriod"/>
            </a:pPr>
            <a:r>
              <a:rPr lang="en-US" baseline="0" dirty="0" smtClean="0"/>
              <a:t>Laws, regulations, and plans that will govern the federal agency processing of the land use application.   It is especially important to note any restrictions on granting land use authorization that may be found in these documents.   For example, if a water right application is in a location known to be habitat for species that are listed under the Endangered Species Act, it is important to note that.  Similarly, if an application is an area that is closed to new land use authorizations, that is critical information that should be provided to all parties. </a:t>
            </a:r>
          </a:p>
          <a:p>
            <a:pPr marL="228600" indent="-228600">
              <a:buAutoNum type="arabicPeriod"/>
            </a:pPr>
            <a:r>
              <a:rPr lang="en-US" baseline="0" dirty="0" smtClean="0"/>
              <a:t>Federal water rights that could be affected by the proposed appropriation.  You should list federal reserved water rights, even if they have not yet been quantified or claimed.   You should also list all known uses of water by the federal agencies that could be affected, even if the federal agency has not yet applied for state-based water rights to cover those uses. </a:t>
            </a:r>
          </a:p>
          <a:p>
            <a:pPr marL="228600" indent="-228600">
              <a:buAutoNum type="arabicPeriod"/>
            </a:pPr>
            <a:r>
              <a:rPr lang="en-US" baseline="0" dirty="0" smtClean="0"/>
              <a:t>Potential impacts to federal lands and water rights.   It is appropriate to summarize potential impacts, refer to studies or documents that support those concerns, point to people within the federal agencies who can provide more detailed information, and ask for an opportunity where the information can formally presented and discussed.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11</a:t>
            </a:fld>
            <a:endParaRPr lang="en-US"/>
          </a:p>
        </p:txBody>
      </p:sp>
    </p:spTree>
    <p:extLst>
      <p:ext uri="{BB962C8B-B14F-4D97-AF65-F5344CB8AC3E}">
        <p14:creationId xmlns:p14="http://schemas.microsoft.com/office/powerpoint/2010/main" val="16757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Federal agencies often have hydrologic  and natural resources information that is not readily available to state agencies that process water right applications,</a:t>
            </a:r>
            <a:r>
              <a:rPr lang="en-US" baseline="0" dirty="0" smtClean="0"/>
              <a:t> in the form of unpublished reports, NEPA documents for federal actions, and monitoring databases/files.</a:t>
            </a:r>
            <a:r>
              <a:rPr lang="en-US" dirty="0" smtClean="0"/>
              <a:t>  Offer to make this</a:t>
            </a:r>
            <a:r>
              <a:rPr lang="en-US" baseline="0" dirty="0" smtClean="0"/>
              <a:t> data available.  If publicly available information is particularly relevant to the pending application, specifically note that this information should be considered and where it can be accessed. </a:t>
            </a:r>
          </a:p>
          <a:p>
            <a:endParaRPr lang="en-US" baseline="0" dirty="0" smtClean="0"/>
          </a:p>
          <a:p>
            <a:r>
              <a:rPr lang="en-US" baseline="0" dirty="0" smtClean="0"/>
              <a:t>If there is a serious question of whether or not land use authorization can be approved, this should be noted in the protest.   It is appropriate to notify the state how long the land use authorization process is expected to require, so that the state can make a decision on whether it is appropriate to delay processing of the water right application until federal land use issues are resolved.   If it appears that the state must proceed with processing in order to meet statutory deadlines, it is appropriate to request a term and condition in the water right which specifies that the permit automatically lapses if federal land use authorization is not granted.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12</a:t>
            </a:fld>
            <a:endParaRPr lang="en-US"/>
          </a:p>
        </p:txBody>
      </p:sp>
    </p:spTree>
    <p:extLst>
      <p:ext uri="{BB962C8B-B14F-4D97-AF65-F5344CB8AC3E}">
        <p14:creationId xmlns:p14="http://schemas.microsoft.com/office/powerpoint/2010/main" val="232420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NEVER issue a water-related ROW/SUP without thoroughly investigating the water rights situation.   Prematurely issuing a ROW/SUP can give the applicant unnecessary leverage in dealing with  federal agencies on other issues related to the authorization. </a:t>
            </a:r>
          </a:p>
          <a:p>
            <a:endParaRPr lang="en-US" dirty="0" smtClean="0"/>
          </a:p>
          <a:p>
            <a:r>
              <a:rPr lang="en-US" dirty="0" smtClean="0"/>
              <a:t>NEVER issue a ROW/SUP when any federal agency has a water rights protest that hasn’t been resolved – you could disrupt the entire negotiating strategy for the Department of Justice, Solicitor’s Office or Office of General Counsel. </a:t>
            </a:r>
          </a:p>
          <a:p>
            <a:endParaRPr lang="en-US" dirty="0" smtClean="0"/>
          </a:p>
          <a:p>
            <a:r>
              <a:rPr lang="en-US" dirty="0" smtClean="0"/>
              <a:t>Remember that water rights and permits issued by state governments</a:t>
            </a:r>
            <a:r>
              <a:rPr lang="en-US" baseline="0" dirty="0" smtClean="0"/>
              <a:t> specifically state that such rights do not provide access to the land that is necessary to develop the water right.  When that location is on federal lands, the land use authorization is processed according to federal law procedures, which specify that such authorizations are discretionary actions and that such authorizations must be consistent with the purposes for which federal lands are managed.  </a:t>
            </a:r>
          </a:p>
          <a:p>
            <a:endParaRPr lang="en-US" dirty="0" smtClean="0"/>
          </a:p>
          <a:p>
            <a:r>
              <a:rPr lang="en-US" dirty="0" smtClean="0"/>
              <a:t>Exceptions to discretionary ROWs/SUPs are when federal legislation specifies that a ROW</a:t>
            </a:r>
            <a:r>
              <a:rPr lang="en-US" baseline="0" dirty="0" smtClean="0"/>
              <a:t> or SUP</a:t>
            </a:r>
            <a:r>
              <a:rPr lang="en-US" dirty="0" smtClean="0"/>
              <a:t> must be granted.   An example is the Lincoln County, NV Conservation, Recreation, and Development Act of 2004,</a:t>
            </a:r>
            <a:r>
              <a:rPr lang="en-US" baseline="0" dirty="0" smtClean="0"/>
              <a:t> which requires BLM to issues ROWs to Southern Nevada Water Authority for a groundwater development project in east-central Nevada.</a:t>
            </a:r>
            <a:r>
              <a:rPr lang="en-US" dirty="0" smtClean="0"/>
              <a:t>   Another is exception to discretionary ROWs/SUPs is when BLM/USFS acquire lands with an acquisition agreement which</a:t>
            </a:r>
            <a:r>
              <a:rPr lang="en-US" baseline="0" dirty="0" smtClean="0"/>
              <a:t> specifies that</a:t>
            </a:r>
            <a:r>
              <a:rPr lang="en-US" dirty="0" smtClean="0"/>
              <a:t> a ROW will be issued for an existing facility on the private lands. </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B8EB67C-1AB4-454C-97BF-1387C99D15CA}" type="slidenum">
              <a:rPr lang="en-US" smtClean="0"/>
              <a:pPr/>
              <a:t>13</a:t>
            </a:fld>
            <a:endParaRPr lang="en-US"/>
          </a:p>
        </p:txBody>
      </p:sp>
    </p:spTree>
    <p:extLst>
      <p:ext uri="{BB962C8B-B14F-4D97-AF65-F5344CB8AC3E}">
        <p14:creationId xmlns:p14="http://schemas.microsoft.com/office/powerpoint/2010/main" val="125810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frequent oversight made in NEPA processes is that impacts to federal rights are not fully analyzed.</a:t>
            </a:r>
          </a:p>
          <a:p>
            <a:endParaRPr lang="en-US" dirty="0" smtClean="0"/>
          </a:p>
          <a:p>
            <a:r>
              <a:rPr lang="en-US" dirty="0" smtClean="0"/>
              <a:t>Once the NEPA analysis and a decision is complete, it is appropriate to forward that document to the state agency processing the water right application.  </a:t>
            </a:r>
            <a:r>
              <a:rPr lang="en-US" baseline="0" dirty="0" smtClean="0"/>
              <a:t> Information in the NEPA document and decision may be useful to the state in making a final decision on critical aspects of the water right, such as location, amount, timing, and allowed uses.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14</a:t>
            </a:fld>
            <a:endParaRPr lang="en-US"/>
          </a:p>
        </p:txBody>
      </p:sp>
    </p:spTree>
    <p:extLst>
      <p:ext uri="{BB962C8B-B14F-4D97-AF65-F5344CB8AC3E}">
        <p14:creationId xmlns:p14="http://schemas.microsoft.com/office/powerpoint/2010/main" val="3778628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four federal land</a:t>
            </a:r>
            <a:r>
              <a:rPr lang="en-US" baseline="0" dirty="0" smtClean="0"/>
              <a:t> management agencies have manual provisions specifying when water rights should be held in the name of the U.S. and when water it is permissible to allow water rights on federal lands to be owned by other parties: </a:t>
            </a:r>
          </a:p>
          <a:p>
            <a:endParaRPr lang="en-US" baseline="0" dirty="0" smtClean="0"/>
          </a:p>
          <a:p>
            <a:r>
              <a:rPr lang="en-US" baseline="0" dirty="0" smtClean="0"/>
              <a:t>USFS Manual Section 2541.32 – Possessory Interests</a:t>
            </a:r>
          </a:p>
          <a:p>
            <a:r>
              <a:rPr lang="en-US" baseline="0" dirty="0" smtClean="0"/>
              <a:t>BLM Manual Section 7250 – 1.5 (A) – Water Rights Policy</a:t>
            </a:r>
          </a:p>
          <a:p>
            <a:r>
              <a:rPr lang="en-US" baseline="0" dirty="0" smtClean="0"/>
              <a:t>FWS Manual Section 083 – 1.3 – Water Rights Policy</a:t>
            </a:r>
          </a:p>
          <a:p>
            <a:r>
              <a:rPr lang="en-US" baseline="0" dirty="0" smtClean="0"/>
              <a:t>NPS Director’s Order RM-53 - Special Park Uses, Appendix 4 – Water Rights </a:t>
            </a:r>
          </a:p>
        </p:txBody>
      </p:sp>
      <p:sp>
        <p:nvSpPr>
          <p:cNvPr id="4" name="Slide Number Placeholder 3"/>
          <p:cNvSpPr>
            <a:spLocks noGrp="1"/>
          </p:cNvSpPr>
          <p:nvPr>
            <p:ph type="sldNum" sz="quarter" idx="10"/>
          </p:nvPr>
        </p:nvSpPr>
        <p:spPr/>
        <p:txBody>
          <a:bodyPr/>
          <a:lstStyle/>
          <a:p>
            <a:fld id="{7B8EB67C-1AB4-454C-97BF-1387C99D15CA}" type="slidenum">
              <a:rPr lang="en-US" smtClean="0"/>
              <a:pPr/>
              <a:t>15</a:t>
            </a:fld>
            <a:endParaRPr lang="en-US"/>
          </a:p>
        </p:txBody>
      </p:sp>
    </p:spTree>
    <p:extLst>
      <p:ext uri="{BB962C8B-B14F-4D97-AF65-F5344CB8AC3E}">
        <p14:creationId xmlns:p14="http://schemas.microsoft.com/office/powerpoint/2010/main" val="4167941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water allocation system have inherent barriers that prevent such systems from dealing with environmental impacts: </a:t>
            </a:r>
          </a:p>
          <a:p>
            <a:pPr>
              <a:buFont typeface="Arial" pitchFamily="34" charset="0"/>
              <a:buChar char="•"/>
            </a:pPr>
            <a:r>
              <a:rPr lang="en-US" dirty="0" smtClean="0"/>
              <a:t> Some states don’t have statewide systems for regulating groundwater use (e.g. California)</a:t>
            </a:r>
          </a:p>
          <a:p>
            <a:pPr>
              <a:buFont typeface="Arial" pitchFamily="34" charset="0"/>
              <a:buChar char="•"/>
            </a:pPr>
            <a:r>
              <a:rPr lang="en-US" dirty="0" smtClean="0"/>
              <a:t> Some states make artificial distinctions between groundwater associated with streams and deep groundwater (e.g. Arizona).   </a:t>
            </a:r>
          </a:p>
          <a:p>
            <a:pPr>
              <a:buFont typeface="Arial" pitchFamily="34" charset="0"/>
              <a:buChar char="•"/>
            </a:pPr>
            <a:r>
              <a:rPr lang="en-US" dirty="0" smtClean="0"/>
              <a:t> Many state constitutions encourage maximum water utilization without a corresponding obligation to protect the environment (e.g. Colorado).   </a:t>
            </a:r>
          </a:p>
          <a:p>
            <a:pPr>
              <a:buFont typeface="Arial" pitchFamily="34" charset="0"/>
              <a:buChar char="•"/>
            </a:pPr>
            <a:r>
              <a:rPr lang="en-US" dirty="0" smtClean="0"/>
              <a:t> Some state statutes actually envision large scale vegetation change associated with groundwater development (e.g. Nevada). </a:t>
            </a:r>
          </a:p>
          <a:p>
            <a:pPr>
              <a:buFont typeface="Arial" pitchFamily="34" charset="0"/>
              <a:buNone/>
            </a:pPr>
            <a:endParaRPr lang="en-US" dirty="0" smtClean="0"/>
          </a:p>
          <a:p>
            <a:pPr>
              <a:buFont typeface="Arial" pitchFamily="34" charset="0"/>
              <a:buNone/>
            </a:pPr>
            <a:r>
              <a:rPr lang="en-US" dirty="0" smtClean="0"/>
              <a:t>In</a:t>
            </a:r>
            <a:r>
              <a:rPr lang="en-US" baseline="0" dirty="0" smtClean="0"/>
              <a:t> </a:t>
            </a:r>
            <a:r>
              <a:rPr lang="en-US" b="1" baseline="0" dirty="0" smtClean="0"/>
              <a:t>Alaska,</a:t>
            </a:r>
            <a:r>
              <a:rPr lang="en-US" baseline="0" dirty="0" smtClean="0"/>
              <a:t> DNR must make a public interest determination when granting a water right permit.   The state must consider the effects on fish and game resources, on public recreational opportunities, and on public access to navigable or public water.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16</a:t>
            </a:fld>
            <a:endParaRPr lang="en-US"/>
          </a:p>
        </p:txBody>
      </p:sp>
    </p:spTree>
    <p:extLst>
      <p:ext uri="{BB962C8B-B14F-4D97-AF65-F5344CB8AC3E}">
        <p14:creationId xmlns:p14="http://schemas.microsoft.com/office/powerpoint/2010/main" val="194776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17</a:t>
            </a:fld>
            <a:endParaRPr lang="en-US"/>
          </a:p>
        </p:txBody>
      </p:sp>
    </p:spTree>
    <p:extLst>
      <p:ext uri="{BB962C8B-B14F-4D97-AF65-F5344CB8AC3E}">
        <p14:creationId xmlns:p14="http://schemas.microsoft.com/office/powerpoint/2010/main" val="1920456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18</a:t>
            </a:fld>
            <a:endParaRPr lang="en-US"/>
          </a:p>
        </p:txBody>
      </p:sp>
    </p:spTree>
    <p:extLst>
      <p:ext uri="{BB962C8B-B14F-4D97-AF65-F5344CB8AC3E}">
        <p14:creationId xmlns:p14="http://schemas.microsoft.com/office/powerpoint/2010/main" val="1766719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19</a:t>
            </a:fld>
            <a:endParaRPr lang="en-US"/>
          </a:p>
        </p:txBody>
      </p:sp>
    </p:spTree>
    <p:extLst>
      <p:ext uri="{BB962C8B-B14F-4D97-AF65-F5344CB8AC3E}">
        <p14:creationId xmlns:p14="http://schemas.microsoft.com/office/powerpoint/2010/main" val="254187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Impacts to aquatic habitats are one of the most severe</a:t>
            </a:r>
            <a:r>
              <a:rPr lang="en-US" baseline="0" dirty="0" smtClean="0"/>
              <a:t> and widespread impacts found on federally managed lands.   Many of these impacts can be minimized or avoided if federal agencies are active participants in the water rights and water supply planning processes, rather than simply waiting to react to water supply proposals.    One forum (among many) for engaging in water supply discussions is the water rights process.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2</a:t>
            </a:fld>
            <a:endParaRPr lang="en-US"/>
          </a:p>
        </p:txBody>
      </p:sp>
    </p:spTree>
    <p:extLst>
      <p:ext uri="{BB962C8B-B14F-4D97-AF65-F5344CB8AC3E}">
        <p14:creationId xmlns:p14="http://schemas.microsoft.com/office/powerpoint/2010/main" val="2239020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20</a:t>
            </a:fld>
            <a:endParaRPr lang="en-US"/>
          </a:p>
        </p:txBody>
      </p:sp>
    </p:spTree>
    <p:extLst>
      <p:ext uri="{BB962C8B-B14F-4D97-AF65-F5344CB8AC3E}">
        <p14:creationId xmlns:p14="http://schemas.microsoft.com/office/powerpoint/2010/main" val="361613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21</a:t>
            </a:fld>
            <a:endParaRPr lang="en-US"/>
          </a:p>
        </p:txBody>
      </p:sp>
    </p:spTree>
    <p:extLst>
      <p:ext uri="{BB962C8B-B14F-4D97-AF65-F5344CB8AC3E}">
        <p14:creationId xmlns:p14="http://schemas.microsoft.com/office/powerpoint/2010/main" val="2904276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BLM and USFS have published regulations under which applications for land use authorization may be rejected.   Some of the criteria under which applications may</a:t>
            </a:r>
            <a:r>
              <a:rPr lang="en-US" baseline="0" dirty="0" smtClean="0"/>
              <a:t> be rejected include threats to public health and safety, if granting the authorization would create a perpetual right of use, if the proposed use would interfere with the administration of public lands, or if the applicant is not qualified to hold a land use authorization.  </a:t>
            </a:r>
            <a:r>
              <a:rPr lang="en-US" dirty="0" smtClean="0"/>
              <a:t>See the</a:t>
            </a:r>
            <a:r>
              <a:rPr lang="en-US" baseline="0" dirty="0" smtClean="0"/>
              <a:t> references section for this module.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22</a:t>
            </a:fld>
            <a:endParaRPr lang="en-US"/>
          </a:p>
        </p:txBody>
      </p:sp>
    </p:spTree>
    <p:extLst>
      <p:ext uri="{BB962C8B-B14F-4D97-AF65-F5344CB8AC3E}">
        <p14:creationId xmlns:p14="http://schemas.microsoft.com/office/powerpoint/2010/main" val="3426854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23</a:t>
            </a:fld>
            <a:endParaRPr lang="en-US"/>
          </a:p>
        </p:txBody>
      </p:sp>
    </p:spTree>
    <p:extLst>
      <p:ext uri="{BB962C8B-B14F-4D97-AF65-F5344CB8AC3E}">
        <p14:creationId xmlns:p14="http://schemas.microsoft.com/office/powerpoint/2010/main" val="2097694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24</a:t>
            </a:fld>
            <a:endParaRPr lang="en-US"/>
          </a:p>
        </p:txBody>
      </p:sp>
    </p:spTree>
    <p:extLst>
      <p:ext uri="{BB962C8B-B14F-4D97-AF65-F5344CB8AC3E}">
        <p14:creationId xmlns:p14="http://schemas.microsoft.com/office/powerpoint/2010/main" val="1680539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055"/>
          <p:cNvSpPr>
            <a:spLocks noGrp="1" noChangeArrowheads="1"/>
          </p:cNvSpPr>
          <p:nvPr>
            <p:ph type="sldNum" sz="quarter" idx="5"/>
          </p:nvPr>
        </p:nvSpPr>
        <p:spPr>
          <a:noFill/>
        </p:spPr>
        <p:txBody>
          <a:bodyPr/>
          <a:lstStyle/>
          <a:p>
            <a:fld id="{F9D969E0-BBDF-4994-AF83-4214C9BE0406}" type="slidenum">
              <a:rPr lang="en-US" smtClean="0"/>
              <a:pPr/>
              <a:t>25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b="1" dirty="0" smtClean="0">
                <a:latin typeface="Arial" charset="0"/>
              </a:rPr>
              <a:t>	IBLA Cases To Read For Process Guidance</a:t>
            </a:r>
          </a:p>
          <a:p>
            <a:pPr eaLnBrk="1" hangingPunct="1"/>
            <a:r>
              <a:rPr lang="en-US" dirty="0" smtClean="0">
                <a:latin typeface="Arial" charset="0"/>
              </a:rPr>
              <a:t>	</a:t>
            </a:r>
          </a:p>
          <a:p>
            <a:pPr eaLnBrk="1" hangingPunct="1"/>
            <a:r>
              <a:rPr lang="en-US" b="1" dirty="0" smtClean="0">
                <a:latin typeface="Arial" charset="0"/>
              </a:rPr>
              <a:t>Grant Hacking (Utah) </a:t>
            </a:r>
            <a:r>
              <a:rPr lang="en-US" dirty="0" smtClean="0">
                <a:latin typeface="Arial" charset="0"/>
              </a:rPr>
              <a:t>- BLM properly rejected application for ROW from PWR, because all water was needed for public purposes.	</a:t>
            </a:r>
          </a:p>
          <a:p>
            <a:pPr eaLnBrk="1" hangingPunct="1"/>
            <a:endParaRPr lang="en-US" dirty="0" smtClean="0">
              <a:latin typeface="Arial" charset="0"/>
            </a:endParaRPr>
          </a:p>
          <a:p>
            <a:pPr eaLnBrk="1" hangingPunct="1"/>
            <a:r>
              <a:rPr lang="en-US" b="1" dirty="0" smtClean="0">
                <a:latin typeface="Arial" charset="0"/>
              </a:rPr>
              <a:t>King’s Meadow Ranches (Utah) </a:t>
            </a:r>
            <a:r>
              <a:rPr lang="en-US" dirty="0" smtClean="0">
                <a:latin typeface="Arial" charset="0"/>
              </a:rPr>
              <a:t>– BLM can reject ROW when spring development will result in destruction of riparian habitat and create erosion.</a:t>
            </a:r>
          </a:p>
          <a:p>
            <a:pPr eaLnBrk="1" hangingPunct="1"/>
            <a:endParaRPr lang="en-US" dirty="0" smtClean="0">
              <a:latin typeface="Arial" charset="0"/>
            </a:endParaRPr>
          </a:p>
          <a:p>
            <a:pPr eaLnBrk="1" hangingPunct="1"/>
            <a:r>
              <a:rPr lang="en-US" b="1" dirty="0" smtClean="0">
                <a:latin typeface="Arial" charset="0"/>
              </a:rPr>
              <a:t>Vogel (Oregon)</a:t>
            </a:r>
            <a:r>
              <a:rPr lang="en-US" dirty="0" smtClean="0">
                <a:latin typeface="Arial" charset="0"/>
              </a:rPr>
              <a:t> – BLM must have a record that supports its decision and demonstrates that proposed water use would be detrimental to natural resource values on public lands. </a:t>
            </a:r>
          </a:p>
          <a:p>
            <a:pPr eaLnBrk="1" hangingPunct="1"/>
            <a:endParaRPr lang="en-US" dirty="0" smtClean="0">
              <a:latin typeface="Arial" charset="0"/>
            </a:endParaRPr>
          </a:p>
          <a:p>
            <a:pPr eaLnBrk="1" hangingPunct="1"/>
            <a:r>
              <a:rPr lang="en-US" b="1" dirty="0" err="1" smtClean="0">
                <a:latin typeface="Arial" charset="0"/>
              </a:rPr>
              <a:t>Philp</a:t>
            </a:r>
            <a:r>
              <a:rPr lang="en-US" b="1" dirty="0" smtClean="0">
                <a:latin typeface="Arial" charset="0"/>
              </a:rPr>
              <a:t> (Oregon) </a:t>
            </a:r>
            <a:r>
              <a:rPr lang="en-US" dirty="0" smtClean="0">
                <a:latin typeface="Arial" charset="0"/>
              </a:rPr>
              <a:t>– BLM fails to supply supporting rationale in denying an application to drill a new well on public lands.</a:t>
            </a:r>
          </a:p>
          <a:p>
            <a:pPr eaLnBrk="1" hangingPunct="1"/>
            <a:r>
              <a:rPr lang="en-US" dirty="0" smtClean="0">
                <a:latin typeface="Arial" charset="0"/>
              </a:rPr>
              <a:t>	</a:t>
            </a:r>
          </a:p>
          <a:p>
            <a:pPr eaLnBrk="1" hangingPunct="1"/>
            <a:r>
              <a:rPr lang="en-US" b="1" dirty="0" err="1" smtClean="0">
                <a:latin typeface="Arial" charset="0"/>
              </a:rPr>
              <a:t>Lederhause</a:t>
            </a:r>
            <a:r>
              <a:rPr lang="en-US" b="1" dirty="0" smtClean="0">
                <a:latin typeface="Arial" charset="0"/>
              </a:rPr>
              <a:t> (Colorado)</a:t>
            </a:r>
            <a:r>
              <a:rPr lang="en-US" dirty="0" smtClean="0">
                <a:latin typeface="Arial" charset="0"/>
              </a:rPr>
              <a:t> – BLM is upheld in rejecting an application for a pipeline across public lands where a reasoned analysis shows the pipeline is not in the public interest.  The pipeline would have destroyed archaeological resources in an Area of Critical Environmental Concern, and the water could be delivered by crossing private land.</a:t>
            </a:r>
          </a:p>
          <a:p>
            <a:pPr eaLnBrk="1" hangingPunct="1"/>
            <a:endParaRPr lang="en-US" dirty="0" smtClean="0">
              <a:latin typeface="Arial" charset="0"/>
            </a:endParaRPr>
          </a:p>
        </p:txBody>
      </p:sp>
    </p:spTree>
    <p:extLst>
      <p:ext uri="{BB962C8B-B14F-4D97-AF65-F5344CB8AC3E}">
        <p14:creationId xmlns:p14="http://schemas.microsoft.com/office/powerpoint/2010/main" val="2808073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completed our discussion of processes, so now we will now</a:t>
            </a:r>
            <a:r>
              <a:rPr lang="en-US" baseline="0" dirty="0" smtClean="0"/>
              <a:t> turn to a discussion of the substantive issues that must be addressed when processing an application for land use authorization.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26</a:t>
            </a:fld>
            <a:endParaRPr lang="en-US"/>
          </a:p>
        </p:txBody>
      </p:sp>
    </p:spTree>
    <p:extLst>
      <p:ext uri="{BB962C8B-B14F-4D97-AF65-F5344CB8AC3E}">
        <p14:creationId xmlns:p14="http://schemas.microsoft.com/office/powerpoint/2010/main" val="2592889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27</a:t>
            </a:fld>
            <a:endParaRPr lang="en-US"/>
          </a:p>
        </p:txBody>
      </p:sp>
    </p:spTree>
    <p:extLst>
      <p:ext uri="{BB962C8B-B14F-4D97-AF65-F5344CB8AC3E}">
        <p14:creationId xmlns:p14="http://schemas.microsoft.com/office/powerpoint/2010/main" val="3466159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28</a:t>
            </a:fld>
            <a:endParaRPr lang="en-US"/>
          </a:p>
        </p:txBody>
      </p:sp>
    </p:spTree>
    <p:extLst>
      <p:ext uri="{BB962C8B-B14F-4D97-AF65-F5344CB8AC3E}">
        <p14:creationId xmlns:p14="http://schemas.microsoft.com/office/powerpoint/2010/main" val="1124744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29</a:t>
            </a:fld>
            <a:endParaRPr lang="en-US"/>
          </a:p>
        </p:txBody>
      </p:sp>
    </p:spTree>
    <p:extLst>
      <p:ext uri="{BB962C8B-B14F-4D97-AF65-F5344CB8AC3E}">
        <p14:creationId xmlns:p14="http://schemas.microsoft.com/office/powerpoint/2010/main" val="221343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3</a:t>
            </a:fld>
            <a:endParaRPr lang="en-US"/>
          </a:p>
        </p:txBody>
      </p:sp>
    </p:spTree>
    <p:extLst>
      <p:ext uri="{BB962C8B-B14F-4D97-AF65-F5344CB8AC3E}">
        <p14:creationId xmlns:p14="http://schemas.microsoft.com/office/powerpoint/2010/main" val="3014494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30</a:t>
            </a:fld>
            <a:endParaRPr lang="en-US"/>
          </a:p>
        </p:txBody>
      </p:sp>
    </p:spTree>
    <p:extLst>
      <p:ext uri="{BB962C8B-B14F-4D97-AF65-F5344CB8AC3E}">
        <p14:creationId xmlns:p14="http://schemas.microsoft.com/office/powerpoint/2010/main" val="2028514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31</a:t>
            </a:fld>
            <a:endParaRPr lang="en-US"/>
          </a:p>
        </p:txBody>
      </p:sp>
    </p:spTree>
    <p:extLst>
      <p:ext uri="{BB962C8B-B14F-4D97-AF65-F5344CB8AC3E}">
        <p14:creationId xmlns:p14="http://schemas.microsoft.com/office/powerpoint/2010/main" val="1956471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32</a:t>
            </a:fld>
            <a:endParaRPr lang="en-US"/>
          </a:p>
        </p:txBody>
      </p:sp>
    </p:spTree>
    <p:extLst>
      <p:ext uri="{BB962C8B-B14F-4D97-AF65-F5344CB8AC3E}">
        <p14:creationId xmlns:p14="http://schemas.microsoft.com/office/powerpoint/2010/main" val="313651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33</a:t>
            </a:fld>
            <a:endParaRPr lang="en-US"/>
          </a:p>
        </p:txBody>
      </p:sp>
    </p:spTree>
    <p:extLst>
      <p:ext uri="{BB962C8B-B14F-4D97-AF65-F5344CB8AC3E}">
        <p14:creationId xmlns:p14="http://schemas.microsoft.com/office/powerpoint/2010/main" val="407701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34</a:t>
            </a:fld>
            <a:endParaRPr lang="en-US"/>
          </a:p>
        </p:txBody>
      </p:sp>
    </p:spTree>
    <p:extLst>
      <p:ext uri="{BB962C8B-B14F-4D97-AF65-F5344CB8AC3E}">
        <p14:creationId xmlns:p14="http://schemas.microsoft.com/office/powerpoint/2010/main" val="1793350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35</a:t>
            </a:fld>
            <a:endParaRPr lang="en-US"/>
          </a:p>
        </p:txBody>
      </p:sp>
    </p:spTree>
    <p:extLst>
      <p:ext uri="{BB962C8B-B14F-4D97-AF65-F5344CB8AC3E}">
        <p14:creationId xmlns:p14="http://schemas.microsoft.com/office/powerpoint/2010/main" val="3246667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36</a:t>
            </a:fld>
            <a:endParaRPr lang="en-US"/>
          </a:p>
        </p:txBody>
      </p:sp>
    </p:spTree>
    <p:extLst>
      <p:ext uri="{BB962C8B-B14F-4D97-AF65-F5344CB8AC3E}">
        <p14:creationId xmlns:p14="http://schemas.microsoft.com/office/powerpoint/2010/main" val="1166779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a:t>
            </a:r>
            <a:r>
              <a:rPr lang="en-US" baseline="0" dirty="0" smtClean="0"/>
              <a:t> stipulations are designed to ensure that the water use doesn’t drift from the purpose and need that was stated in the application for land use authorization.   They are also designed to make the use as compatible as possible with the federal agency missions. </a:t>
            </a:r>
            <a:endParaRPr lang="en-US" dirty="0" smtClean="0"/>
          </a:p>
          <a:p>
            <a:endParaRPr lang="en-US" dirty="0" smtClean="0"/>
          </a:p>
          <a:p>
            <a:r>
              <a:rPr lang="en-US" dirty="0" smtClean="0"/>
              <a:t>See Forest Service Handbook 2709.11 for more</a:t>
            </a:r>
            <a:r>
              <a:rPr lang="en-US" baseline="0" dirty="0" smtClean="0"/>
              <a:t> examples of general stipulation language.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37</a:t>
            </a:fld>
            <a:endParaRPr lang="en-US"/>
          </a:p>
        </p:txBody>
      </p:sp>
    </p:spTree>
    <p:extLst>
      <p:ext uri="{BB962C8B-B14F-4D97-AF65-F5344CB8AC3E}">
        <p14:creationId xmlns:p14="http://schemas.microsoft.com/office/powerpoint/2010/main" val="3816523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Little</a:t>
            </a:r>
            <a:r>
              <a:rPr lang="en-US" baseline="0" dirty="0" smtClean="0"/>
              <a:t> hydrologic data exists</a:t>
            </a:r>
            <a:r>
              <a:rPr lang="en-US" dirty="0" smtClean="0"/>
              <a:t> </a:t>
            </a:r>
            <a:r>
              <a:rPr lang="en-US" baseline="0" dirty="0" smtClean="0"/>
              <a:t>for many basins and groundwater systems in Alaska.   If an applicant seeks to construct a facility in one of these locations, it is entirely appropriate to place the burden on the applicant for collecting the data to understand baseline conditions in the hydrologic system. </a:t>
            </a:r>
          </a:p>
          <a:p>
            <a:endParaRPr lang="en-US" baseline="0" dirty="0" smtClean="0"/>
          </a:p>
          <a:p>
            <a:r>
              <a:rPr lang="en-US" baseline="0" dirty="0" smtClean="0"/>
              <a:t>In hydrologic systems where little data exists, an emerging approach is called 3M – monitoring, management, and mitigation.   Once a system is approved and constructed, the applicant is responsible for maintaining monitoring system to detect impacts from the projects.   If unexpected impacts are detected, then the applicant is expected to take management measures to reduce the impact of the project and avoid further impacts.   If the unexpected impacts cannot be avoided and continued operation of the project is essential for public health and safety, then the applicant is expected to mitigate the unexpected impacts. </a:t>
            </a:r>
          </a:p>
          <a:p>
            <a:endParaRPr lang="en-US" baseline="0" dirty="0" smtClean="0"/>
          </a:p>
          <a:p>
            <a:r>
              <a:rPr lang="en-US" baseline="0" dirty="0" smtClean="0"/>
              <a:t>A good example of the 3M approach in basins with little hydrologic data was adopted when BLM Nevada approved right-of-way grants for the Southern Nevada Water Authority Groundwater Development Project.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38</a:t>
            </a:fld>
            <a:endParaRPr lang="en-US"/>
          </a:p>
        </p:txBody>
      </p:sp>
    </p:spTree>
    <p:extLst>
      <p:ext uri="{BB962C8B-B14F-4D97-AF65-F5344CB8AC3E}">
        <p14:creationId xmlns:p14="http://schemas.microsoft.com/office/powerpoint/2010/main" val="2827275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Stipulation</a:t>
            </a:r>
            <a:r>
              <a:rPr lang="en-US" baseline="0" dirty="0" smtClean="0"/>
              <a:t>s for surface water projects are typically designed to prevent direct impacts associated with flow alteration.   Stipulations designed to prevent flow impacts can be set up so that the stipulation takes effect when flow rates meet a certain trigger point, below which impacts are expected to occur. </a:t>
            </a:r>
          </a:p>
          <a:p>
            <a:endParaRPr lang="en-US" baseline="0" dirty="0" smtClean="0"/>
          </a:p>
          <a:p>
            <a:r>
              <a:rPr lang="en-US" baseline="0" dirty="0" smtClean="0"/>
              <a:t>Placing new restrictions on diversion rates for facilities that have been diverting for decades is typically very controversial.   However, placing diversion restrictions on new facilities is contemplated under federal law, and is often necessary to avoid impacts.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39</a:t>
            </a:fld>
            <a:endParaRPr lang="en-US"/>
          </a:p>
        </p:txBody>
      </p:sp>
    </p:spTree>
    <p:extLst>
      <p:ext uri="{BB962C8B-B14F-4D97-AF65-F5344CB8AC3E}">
        <p14:creationId xmlns:p14="http://schemas.microsoft.com/office/powerpoint/2010/main" val="273414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4</a:t>
            </a:fld>
            <a:endParaRPr lang="en-US"/>
          </a:p>
        </p:txBody>
      </p:sp>
    </p:spTree>
    <p:extLst>
      <p:ext uri="{BB962C8B-B14F-4D97-AF65-F5344CB8AC3E}">
        <p14:creationId xmlns:p14="http://schemas.microsoft.com/office/powerpoint/2010/main" val="1382727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primary objective</a:t>
            </a:r>
            <a:r>
              <a:rPr lang="en-US" baseline="0" dirty="0" smtClean="0"/>
              <a:t> for stipulations for small groundwater systems is to learn as much as possible about the aquifer and to prevent irretrievable impacts.   Owners of small groundwater systems typically can’t afford to </a:t>
            </a:r>
            <a:r>
              <a:rPr lang="en-US" baseline="0" dirty="0" err="1" smtClean="0"/>
              <a:t>redrill</a:t>
            </a:r>
            <a:r>
              <a:rPr lang="en-US" baseline="0" dirty="0" smtClean="0"/>
              <a:t> or shut down a well if unexpected impacts occur, so authorizations must anticipate, avoid, and minimize impacts.   The following techniques help you gather essential information:   </a:t>
            </a:r>
          </a:p>
          <a:p>
            <a:endParaRPr lang="en-US" baseline="0" dirty="0" smtClean="0"/>
          </a:p>
          <a:p>
            <a:r>
              <a:rPr lang="en-US" baseline="0" dirty="0" smtClean="0"/>
              <a:t>Permits and tests required by other agencies often provide a wealth of information that will assist in analyzing</a:t>
            </a:r>
            <a:r>
              <a:rPr lang="en-US" dirty="0" smtClean="0"/>
              <a:t> potential impacts. </a:t>
            </a:r>
          </a:p>
          <a:p>
            <a:endParaRPr lang="en-US" dirty="0" smtClean="0"/>
          </a:p>
          <a:p>
            <a:r>
              <a:rPr lang="en-US" dirty="0" smtClean="0"/>
              <a:t>Pump tests can determine aquifer response to sustained pumping and help determine if the proposed project will deliver sufficient yield to meet project purposes. </a:t>
            </a:r>
          </a:p>
          <a:p>
            <a:endParaRPr lang="en-US" dirty="0" smtClean="0"/>
          </a:p>
          <a:p>
            <a:r>
              <a:rPr lang="en-US" dirty="0" smtClean="0"/>
              <a:t>Applicants can be asked to cease pumping during predictable periods when aquifer levels are low, such as late fall when snowmelt-fed streams provide little recharge to alluvial aquifer.</a:t>
            </a:r>
          </a:p>
          <a:p>
            <a:endParaRPr lang="en-US" dirty="0" smtClean="0"/>
          </a:p>
          <a:p>
            <a:r>
              <a:rPr lang="en-US" dirty="0" smtClean="0"/>
              <a:t>Water quality tests can assist in identifying the source of the groundwater pumped by the well, and can indicate changes in groundwater flow direction. </a:t>
            </a:r>
          </a:p>
          <a:p>
            <a:endParaRPr lang="en-US" dirty="0" smtClean="0"/>
          </a:p>
          <a:p>
            <a:r>
              <a:rPr lang="en-US" dirty="0" smtClean="0"/>
              <a:t>Requiring meter installation and reporting almost automatically reduces the amount of water consumed.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40</a:t>
            </a:fld>
            <a:endParaRPr lang="en-US"/>
          </a:p>
        </p:txBody>
      </p:sp>
    </p:spTree>
    <p:extLst>
      <p:ext uri="{BB962C8B-B14F-4D97-AF65-F5344CB8AC3E}">
        <p14:creationId xmlns:p14="http://schemas.microsoft.com/office/powerpoint/2010/main" val="128910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41</a:t>
            </a:fld>
            <a:endParaRPr lang="en-US"/>
          </a:p>
        </p:txBody>
      </p:sp>
    </p:spTree>
    <p:extLst>
      <p:ext uri="{BB962C8B-B14F-4D97-AF65-F5344CB8AC3E}">
        <p14:creationId xmlns:p14="http://schemas.microsoft.com/office/powerpoint/2010/main" val="2670388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Disadvantages of Operation Plans – Very time consuming to negotiate.</a:t>
            </a:r>
            <a:r>
              <a:rPr lang="en-US" baseline="0" dirty="0" smtClean="0"/>
              <a:t>  Can be controversial for pre-FLPMA facilities.  Sometimes not necessary for simple facilities. </a:t>
            </a:r>
          </a:p>
          <a:p>
            <a:endParaRPr lang="en-US" baseline="0" dirty="0" smtClean="0"/>
          </a:p>
          <a:p>
            <a:r>
              <a:rPr lang="en-US" baseline="0" dirty="0" smtClean="0"/>
              <a:t>Advantages of Operation Plans:  Relationships are established for dealing with inevitable challenges, such as facility failures or needed upgrades.  Up-front investment of time results in far less time dealing with ongoing facility management issues and problems.   New owners are aware of expectations and procedures.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42</a:t>
            </a:fld>
            <a:endParaRPr lang="en-US"/>
          </a:p>
        </p:txBody>
      </p:sp>
    </p:spTree>
    <p:extLst>
      <p:ext uri="{BB962C8B-B14F-4D97-AF65-F5344CB8AC3E}">
        <p14:creationId xmlns:p14="http://schemas.microsoft.com/office/powerpoint/2010/main" val="2108043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References:  (To Be Filled In)  </a:t>
            </a:r>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43</a:t>
            </a:fld>
            <a:endParaRPr lang="en-US"/>
          </a:p>
        </p:txBody>
      </p:sp>
    </p:spTree>
    <p:extLst>
      <p:ext uri="{BB962C8B-B14F-4D97-AF65-F5344CB8AC3E}">
        <p14:creationId xmlns:p14="http://schemas.microsoft.com/office/powerpoint/2010/main" val="100143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5</a:t>
            </a:fld>
            <a:endParaRPr lang="en-US"/>
          </a:p>
        </p:txBody>
      </p:sp>
    </p:spTree>
    <p:extLst>
      <p:ext uri="{BB962C8B-B14F-4D97-AF65-F5344CB8AC3E}">
        <p14:creationId xmlns:p14="http://schemas.microsoft.com/office/powerpoint/2010/main" val="323978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6</a:t>
            </a:fld>
            <a:endParaRPr lang="en-US"/>
          </a:p>
        </p:txBody>
      </p:sp>
    </p:spTree>
    <p:extLst>
      <p:ext uri="{BB962C8B-B14F-4D97-AF65-F5344CB8AC3E}">
        <p14:creationId xmlns:p14="http://schemas.microsoft.com/office/powerpoint/2010/main" val="259288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7</a:t>
            </a:fld>
            <a:endParaRPr lang="en-US"/>
          </a:p>
        </p:txBody>
      </p:sp>
    </p:spTree>
    <p:extLst>
      <p:ext uri="{BB962C8B-B14F-4D97-AF65-F5344CB8AC3E}">
        <p14:creationId xmlns:p14="http://schemas.microsoft.com/office/powerpoint/2010/main" val="111894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8EB67C-1AB4-454C-97BF-1387C99D15CA}" type="slidenum">
              <a:rPr lang="en-US" smtClean="0"/>
              <a:pPr/>
              <a:t>8</a:t>
            </a:fld>
            <a:endParaRPr lang="en-US"/>
          </a:p>
        </p:txBody>
      </p:sp>
    </p:spTree>
    <p:extLst>
      <p:ext uri="{BB962C8B-B14F-4D97-AF65-F5344CB8AC3E}">
        <p14:creationId xmlns:p14="http://schemas.microsoft.com/office/powerpoint/2010/main" val="345331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Landowner notification processes that are run by state governments are far from foolproof.  Frequently, landowners will state that they own all the land on which the proposed facility will be located, even if they don’t.   States rely upon land ownership</a:t>
            </a:r>
            <a:r>
              <a:rPr lang="en-US" baseline="0" dirty="0" smtClean="0"/>
              <a:t> </a:t>
            </a:r>
            <a:r>
              <a:rPr lang="en-US" dirty="0" smtClean="0"/>
              <a:t>information provided by water rights applicants, and they often do not have the resources to independently verify that information. </a:t>
            </a:r>
          </a:p>
          <a:p>
            <a:endParaRPr lang="en-US" dirty="0" smtClean="0"/>
          </a:p>
          <a:p>
            <a:r>
              <a:rPr lang="en-US" dirty="0" smtClean="0"/>
              <a:t>Landowner permission processes vary highly from state to state.   Some states require landowner permission before they will start processing the application.    Some states require evidence of landowner permission when the proof of beneficial use is submitted by the holder of the permit,</a:t>
            </a:r>
            <a:r>
              <a:rPr lang="en-US" baseline="0" dirty="0" smtClean="0"/>
              <a:t> before the state issues the certificate or license.</a:t>
            </a:r>
            <a:r>
              <a:rPr lang="en-US" dirty="0" smtClean="0"/>
              <a:t>  Other states require no proof of landowner permission at all.   </a:t>
            </a:r>
          </a:p>
          <a:p>
            <a:endParaRPr lang="en-US" dirty="0" smtClean="0"/>
          </a:p>
          <a:p>
            <a:r>
              <a:rPr lang="en-US" dirty="0" smtClean="0"/>
              <a:t>The</a:t>
            </a:r>
            <a:r>
              <a:rPr lang="en-US" baseline="0" dirty="0" smtClean="0"/>
              <a:t> statute that guides the </a:t>
            </a:r>
            <a:r>
              <a:rPr lang="en-US" b="1" baseline="0" dirty="0" smtClean="0"/>
              <a:t>Alaska</a:t>
            </a:r>
            <a:r>
              <a:rPr lang="en-US" baseline="0" dirty="0" smtClean="0"/>
              <a:t> water rights notification process (Alaska Statutes Section 46.15.133) reads as follows: </a:t>
            </a:r>
          </a:p>
          <a:p>
            <a:endParaRPr lang="en-US" baseline="0" dirty="0" smtClean="0"/>
          </a:p>
          <a:p>
            <a:r>
              <a:rPr lang="en-US" baseline="0" dirty="0" smtClean="0"/>
              <a:t>The commissioner shall also have notice served personally or be certified mail upon an appropriator of water or applicant for or holder of a permit who, according to the records of the division of lands, may be affected by the proposed sale, appropriation, or removal </a:t>
            </a:r>
            <a:r>
              <a:rPr lang="en-US" u="sng" baseline="0" dirty="0" smtClean="0"/>
              <a:t>and may serve notice on any governmental agency</a:t>
            </a:r>
            <a:r>
              <a:rPr lang="en-US" baseline="0" dirty="0" smtClean="0"/>
              <a:t>, political subdivision, or person.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B8EB67C-1AB4-454C-97BF-1387C99D15CA}" type="slidenum">
              <a:rPr lang="en-US" smtClean="0"/>
              <a:pPr/>
              <a:t>9</a:t>
            </a:fld>
            <a:endParaRPr lang="en-US"/>
          </a:p>
        </p:txBody>
      </p:sp>
    </p:spTree>
    <p:extLst>
      <p:ext uri="{BB962C8B-B14F-4D97-AF65-F5344CB8AC3E}">
        <p14:creationId xmlns:p14="http://schemas.microsoft.com/office/powerpoint/2010/main" val="4004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10/26/2016</a:t>
            </a:r>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4DD2783-689F-4A8E-892F-5FE584223B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10/26/2016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D2783-689F-4A8E-892F-5FE584223B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10/26/2016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D2783-689F-4A8E-892F-5FE584223B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5"/>
          <p:cNvSpPr>
            <a:spLocks noGrp="1" noChangeArrowheads="1"/>
          </p:cNvSpPr>
          <p:nvPr>
            <p:ph type="dt" sz="half" idx="10"/>
          </p:nvPr>
        </p:nvSpPr>
        <p:spPr>
          <a:ln/>
        </p:spPr>
        <p:txBody>
          <a:bodyPr/>
          <a:lstStyle>
            <a:lvl1pPr>
              <a:defRPr/>
            </a:lvl1pPr>
          </a:lstStyle>
          <a:p>
            <a:pPr>
              <a:defRPr/>
            </a:pPr>
            <a:r>
              <a:rPr lang="en-US" smtClean="0"/>
              <a:t>10/26/2016</a:t>
            </a:r>
            <a:endParaRPr lang="en-US"/>
          </a:p>
        </p:txBody>
      </p:sp>
      <p:sp>
        <p:nvSpPr>
          <p:cNvPr id="7" name="Rectangle 67"/>
          <p:cNvSpPr>
            <a:spLocks noGrp="1" noChangeArrowheads="1"/>
          </p:cNvSpPr>
          <p:nvPr>
            <p:ph type="sldNum" sz="quarter" idx="11"/>
          </p:nvPr>
        </p:nvSpPr>
        <p:spPr>
          <a:ln/>
        </p:spPr>
        <p:txBody>
          <a:bodyPr/>
          <a:lstStyle>
            <a:lvl1pPr>
              <a:defRPr/>
            </a:lvl1pPr>
          </a:lstStyle>
          <a:p>
            <a:pPr>
              <a:defRPr/>
            </a:pPr>
            <a:fld id="{1C6E70FC-56C9-45A4-B338-A5AE189B81C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pPr>
              <a:defRPr/>
            </a:pPr>
            <a:r>
              <a:rPr lang="en-US" smtClean="0"/>
              <a:t>10/26/2016</a:t>
            </a:r>
            <a:endParaRPr lang="en-US"/>
          </a:p>
        </p:txBody>
      </p:sp>
      <p:sp>
        <p:nvSpPr>
          <p:cNvPr id="6" name="Rectangle 67"/>
          <p:cNvSpPr>
            <a:spLocks noGrp="1" noChangeArrowheads="1"/>
          </p:cNvSpPr>
          <p:nvPr>
            <p:ph type="sldNum" sz="quarter" idx="11"/>
          </p:nvPr>
        </p:nvSpPr>
        <p:spPr>
          <a:ln/>
        </p:spPr>
        <p:txBody>
          <a:bodyPr/>
          <a:lstStyle>
            <a:lvl1pPr>
              <a:defRPr/>
            </a:lvl1pPr>
          </a:lstStyle>
          <a:p>
            <a:pPr>
              <a:defRPr/>
            </a:pPr>
            <a:fld id="{1A54351F-155E-4E1E-91CE-6D97E47CB9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10/26/2016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D2783-689F-4A8E-892F-5FE584223B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10/26/2016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D2783-689F-4A8E-892F-5FE584223B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10/26/2016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D2783-689F-4A8E-892F-5FE584223B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10/26/2016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D2783-689F-4A8E-892F-5FE584223BD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10/26/2016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D2783-689F-4A8E-892F-5FE584223B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10/26/2016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D2783-689F-4A8E-892F-5FE584223B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10/26/2016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D2783-689F-4A8E-892F-5FE584223B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10/26/2016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4DD2783-689F-4A8E-892F-5FE584223BD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10/26/2016</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4DD2783-689F-4A8E-892F-5FE584223BD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Water-Related </a:t>
            </a:r>
            <a:br>
              <a:rPr lang="en-US" dirty="0" smtClean="0"/>
            </a:br>
            <a:r>
              <a:rPr lang="en-US" dirty="0" smtClean="0"/>
              <a:t>Rights-of-Way and Special Use Permits on Federal Lands</a:t>
            </a:r>
            <a:endParaRPr lang="en-US" dirty="0"/>
          </a:p>
        </p:txBody>
      </p:sp>
      <p:sp>
        <p:nvSpPr>
          <p:cNvPr id="5" name="Subtitle 4"/>
          <p:cNvSpPr>
            <a:spLocks noGrp="1"/>
          </p:cNvSpPr>
          <p:nvPr>
            <p:ph type="subTitle" idx="1"/>
          </p:nvPr>
        </p:nvSpPr>
        <p:spPr/>
        <p:txBody>
          <a:bodyPr/>
          <a:lstStyle/>
          <a:p>
            <a:r>
              <a:rPr lang="en-US" dirty="0" smtClean="0"/>
              <a:t>Roy Smith</a:t>
            </a:r>
          </a:p>
          <a:p>
            <a:r>
              <a:rPr lang="en-US" dirty="0" smtClean="0"/>
              <a:t>Water Rights Specialist</a:t>
            </a:r>
          </a:p>
          <a:p>
            <a:r>
              <a:rPr lang="en-US" dirty="0" smtClean="0"/>
              <a:t>BLM Colorado and BLM Utah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219200"/>
          </a:xfrm>
        </p:spPr>
        <p:txBody>
          <a:bodyPr>
            <a:noAutofit/>
          </a:bodyPr>
          <a:lstStyle/>
          <a:p>
            <a:r>
              <a:rPr lang="en-US" sz="3200" dirty="0" smtClean="0"/>
              <a:t>The land use authorization process and water rights process should proceed </a:t>
            </a:r>
            <a:r>
              <a:rPr lang="en-US" sz="3200" dirty="0" smtClean="0">
                <a:solidFill>
                  <a:srgbClr val="C00000"/>
                </a:solidFill>
              </a:rPr>
              <a:t>simultaneously.</a:t>
            </a:r>
            <a:endParaRPr lang="en-US" sz="3200" dirty="0">
              <a:solidFill>
                <a:srgbClr val="C00000"/>
              </a:solidFill>
            </a:endParaRPr>
          </a:p>
        </p:txBody>
      </p:sp>
      <p:sp>
        <p:nvSpPr>
          <p:cNvPr id="4" name="Content Placeholder 3"/>
          <p:cNvSpPr>
            <a:spLocks noGrp="1"/>
          </p:cNvSpPr>
          <p:nvPr>
            <p:ph sz="half" idx="1"/>
          </p:nvPr>
        </p:nvSpPr>
        <p:spPr>
          <a:xfrm>
            <a:off x="0" y="1905000"/>
            <a:ext cx="3276600" cy="4724400"/>
          </a:xfrm>
        </p:spPr>
        <p:txBody>
          <a:bodyPr>
            <a:normAutofit/>
          </a:bodyPr>
          <a:lstStyle/>
          <a:p>
            <a:pPr marL="0" indent="0">
              <a:buNone/>
            </a:pPr>
            <a:endParaRPr lang="en-US" sz="2000" dirty="0" smtClean="0">
              <a:latin typeface="+mj-lt"/>
            </a:endParaRPr>
          </a:p>
          <a:p>
            <a:r>
              <a:rPr lang="en-US" sz="2000" dirty="0">
                <a:latin typeface="+mj-lt"/>
              </a:rPr>
              <a:t>Protest the water right application if the federal agency has not authorized or cannot authorize the facility</a:t>
            </a:r>
            <a:r>
              <a:rPr lang="en-US" sz="2000" dirty="0" smtClean="0">
                <a:latin typeface="+mj-lt"/>
              </a:rPr>
              <a:t>.</a:t>
            </a:r>
          </a:p>
          <a:p>
            <a:r>
              <a:rPr lang="en-US" sz="2000" dirty="0" smtClean="0">
                <a:latin typeface="+mj-lt"/>
              </a:rPr>
              <a:t>Don’t issue final land use authorization unless you are confident that the water right will granted.  Consult with AK DNR on application status.  </a:t>
            </a:r>
          </a:p>
          <a:p>
            <a:pPr marL="0" indent="0">
              <a:buNone/>
            </a:pPr>
            <a:r>
              <a:rPr lang="en-US" sz="2000" dirty="0" smtClean="0">
                <a:latin typeface="+mj-lt"/>
              </a:rPr>
              <a:t> </a:t>
            </a:r>
          </a:p>
        </p:txBody>
      </p:sp>
      <p:pic>
        <p:nvPicPr>
          <p:cNvPr id="11" name="Content Placeholder 10"/>
          <p:cNvPicPr>
            <a:picLocks noGrp="1" noChangeAspect="1"/>
          </p:cNvPicPr>
          <p:nvPr>
            <p:ph sz="quarter" idx="3"/>
          </p:nvPr>
        </p:nvPicPr>
        <p:blipFill>
          <a:blip r:embed="rId3" cstate="print">
            <a:extLst>
              <a:ext uri="{28A0092B-C50C-407E-A947-70E740481C1C}">
                <a14:useLocalDpi xmlns:a14="http://schemas.microsoft.com/office/drawing/2010/main" val="0"/>
              </a:ext>
            </a:extLst>
          </a:blip>
          <a:stretch>
            <a:fillRect/>
          </a:stretch>
        </p:blipFill>
        <p:spPr>
          <a:xfrm>
            <a:off x="3256935" y="2362200"/>
            <a:ext cx="5876416" cy="3429000"/>
          </a:xfrm>
        </p:spPr>
      </p:pic>
      <p:sp>
        <p:nvSpPr>
          <p:cNvPr id="5" name="Date Placeholder 4"/>
          <p:cNvSpPr>
            <a:spLocks noGrp="1"/>
          </p:cNvSpPr>
          <p:nvPr>
            <p:ph type="dt" sz="half" idx="10"/>
          </p:nvPr>
        </p:nvSpPr>
        <p:spPr/>
        <p:txBody>
          <a:bodyPr/>
          <a:lstStyle/>
          <a:p>
            <a:pPr>
              <a:defRPr/>
            </a:pPr>
            <a:r>
              <a:rPr lang="en-US" smtClean="0"/>
              <a:t>10/26/2016</a:t>
            </a:r>
            <a:endParaRPr lang="en-US"/>
          </a:p>
        </p:txBody>
      </p:sp>
      <p:sp>
        <p:nvSpPr>
          <p:cNvPr id="6" name="Slide Number Placeholder 5"/>
          <p:cNvSpPr>
            <a:spLocks noGrp="1"/>
          </p:cNvSpPr>
          <p:nvPr>
            <p:ph type="sldNum" sz="quarter" idx="11"/>
          </p:nvPr>
        </p:nvSpPr>
        <p:spPr/>
        <p:txBody>
          <a:bodyPr/>
          <a:lstStyle/>
          <a:p>
            <a:pPr>
              <a:defRPr/>
            </a:pPr>
            <a:fld id="{1C6E70FC-56C9-45A4-B338-A5AE189B81C8}" type="slidenum">
              <a:rPr lang="en-US" smtClean="0"/>
              <a:pPr>
                <a:defRPr/>
              </a:pPr>
              <a:t>10</a:t>
            </a:fld>
            <a:endParaRPr lang="en-US"/>
          </a:p>
        </p:txBody>
      </p:sp>
    </p:spTree>
    <p:extLst>
      <p:ext uri="{BB962C8B-B14F-4D97-AF65-F5344CB8AC3E}">
        <p14:creationId xmlns:p14="http://schemas.microsoft.com/office/powerpoint/2010/main" val="2836828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pPr algn="ctr"/>
            <a:r>
              <a:rPr lang="en-US" sz="4400" dirty="0" smtClean="0"/>
              <a:t>What points can I make in a protest? </a:t>
            </a:r>
            <a:endParaRPr lang="en-US" sz="4400" dirty="0"/>
          </a:p>
        </p:txBody>
      </p:sp>
      <p:sp>
        <p:nvSpPr>
          <p:cNvPr id="7" name="Text Placeholder 6"/>
          <p:cNvSpPr>
            <a:spLocks noGrp="1"/>
          </p:cNvSpPr>
          <p:nvPr>
            <p:ph type="body" sz="half" idx="3"/>
          </p:nvPr>
        </p:nvSpPr>
        <p:spPr>
          <a:xfrm flipV="1">
            <a:off x="4645025" y="1814038"/>
            <a:ext cx="4041775" cy="45719"/>
          </a:xfrm>
        </p:spPr>
        <p:txBody>
          <a:bodyPr>
            <a:normAutofit fontScale="25000" lnSpcReduction="20000"/>
          </a:bodyPr>
          <a:lstStyle/>
          <a:p>
            <a:endParaRPr lang="en-US" dirty="0">
              <a:solidFill>
                <a:srgbClr val="00B050"/>
              </a:solidFill>
            </a:endParaRPr>
          </a:p>
        </p:txBody>
      </p:sp>
      <p:sp>
        <p:nvSpPr>
          <p:cNvPr id="6" name="Content Placeholder 5"/>
          <p:cNvSpPr>
            <a:spLocks noGrp="1"/>
          </p:cNvSpPr>
          <p:nvPr>
            <p:ph sz="quarter" idx="2"/>
          </p:nvPr>
        </p:nvSpPr>
        <p:spPr>
          <a:xfrm>
            <a:off x="0" y="1524000"/>
            <a:ext cx="3048000" cy="5029200"/>
          </a:xfrm>
        </p:spPr>
        <p:txBody>
          <a:bodyPr>
            <a:normAutofit/>
          </a:bodyPr>
          <a:lstStyle/>
          <a:p>
            <a:r>
              <a:rPr lang="en-US" dirty="0" smtClean="0">
                <a:latin typeface="+mj-lt"/>
              </a:rPr>
              <a:t>Status of land use authorization</a:t>
            </a:r>
          </a:p>
          <a:p>
            <a:r>
              <a:rPr lang="en-US" dirty="0" smtClean="0">
                <a:latin typeface="+mj-lt"/>
              </a:rPr>
              <a:t>Laws, </a:t>
            </a:r>
            <a:r>
              <a:rPr lang="en-US" dirty="0" err="1" smtClean="0">
                <a:latin typeface="+mj-lt"/>
              </a:rPr>
              <a:t>regs</a:t>
            </a:r>
            <a:r>
              <a:rPr lang="en-US" dirty="0" smtClean="0">
                <a:latin typeface="+mj-lt"/>
              </a:rPr>
              <a:t>, and plans that will govern authorization process</a:t>
            </a:r>
          </a:p>
          <a:p>
            <a:r>
              <a:rPr lang="en-US" dirty="0" smtClean="0">
                <a:latin typeface="+mj-lt"/>
              </a:rPr>
              <a:t>Federal water rights that could be injured if application approved</a:t>
            </a:r>
          </a:p>
          <a:p>
            <a:r>
              <a:rPr lang="en-US" dirty="0" smtClean="0">
                <a:latin typeface="+mj-lt"/>
              </a:rPr>
              <a:t>Potential impacts and injury to federal water rights and to water-dependent resources on federal lands</a:t>
            </a:r>
          </a:p>
          <a:p>
            <a:pPr marL="0" indent="0">
              <a:buNone/>
            </a:pPr>
            <a:endParaRPr lang="en-US" dirty="0">
              <a:latin typeface="+mj-lt"/>
            </a:endParaRPr>
          </a:p>
        </p:txBody>
      </p:sp>
      <p:pic>
        <p:nvPicPr>
          <p:cNvPr id="4" name="Content Placeholder 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047997" y="1600199"/>
            <a:ext cx="6096003" cy="3429001"/>
          </a:xfrm>
        </p:spPr>
      </p:pic>
      <p:sp>
        <p:nvSpPr>
          <p:cNvPr id="8" name="Date Placeholder 7"/>
          <p:cNvSpPr>
            <a:spLocks noGrp="1"/>
          </p:cNvSpPr>
          <p:nvPr>
            <p:ph type="dt" sz="half" idx="10"/>
          </p:nvPr>
        </p:nvSpPr>
        <p:spPr/>
        <p:txBody>
          <a:bodyPr/>
          <a:lstStyle/>
          <a:p>
            <a:r>
              <a:rPr lang="en-US" smtClean="0"/>
              <a:t>10/26/2016</a:t>
            </a:r>
            <a:endParaRPr lang="en-US"/>
          </a:p>
        </p:txBody>
      </p:sp>
      <p:sp>
        <p:nvSpPr>
          <p:cNvPr id="9" name="Slide Number Placeholder 8"/>
          <p:cNvSpPr>
            <a:spLocks noGrp="1"/>
          </p:cNvSpPr>
          <p:nvPr>
            <p:ph type="sldNum" sz="quarter" idx="12"/>
          </p:nvPr>
        </p:nvSpPr>
        <p:spPr/>
        <p:txBody>
          <a:bodyPr/>
          <a:lstStyle/>
          <a:p>
            <a:fld id="{14DD2783-689F-4A8E-892F-5FE584223BDF}" type="slidenum">
              <a:rPr lang="en-US" smtClean="0"/>
              <a:pPr/>
              <a:t>11</a:t>
            </a:fld>
            <a:endParaRPr lang="en-US"/>
          </a:p>
        </p:txBody>
      </p:sp>
    </p:spTree>
    <p:extLst>
      <p:ext uri="{BB962C8B-B14F-4D97-AF65-F5344CB8AC3E}">
        <p14:creationId xmlns:p14="http://schemas.microsoft.com/office/powerpoint/2010/main" val="2583373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pPr algn="ctr"/>
            <a:r>
              <a:rPr lang="en-US" sz="4400" dirty="0" smtClean="0"/>
              <a:t>What points can I make in a protest? </a:t>
            </a:r>
            <a:endParaRPr lang="en-US" sz="4400" dirty="0"/>
          </a:p>
        </p:txBody>
      </p:sp>
      <p:sp>
        <p:nvSpPr>
          <p:cNvPr id="7" name="Text Placeholder 6"/>
          <p:cNvSpPr>
            <a:spLocks noGrp="1"/>
          </p:cNvSpPr>
          <p:nvPr>
            <p:ph type="body" sz="half" idx="3"/>
          </p:nvPr>
        </p:nvSpPr>
        <p:spPr>
          <a:xfrm flipV="1">
            <a:off x="4645025" y="1814038"/>
            <a:ext cx="4041775" cy="45719"/>
          </a:xfrm>
        </p:spPr>
        <p:txBody>
          <a:bodyPr>
            <a:normAutofit fontScale="25000" lnSpcReduction="20000"/>
          </a:bodyPr>
          <a:lstStyle/>
          <a:p>
            <a:endParaRPr lang="en-US" dirty="0">
              <a:solidFill>
                <a:srgbClr val="00B050"/>
              </a:solidFill>
            </a:endParaRPr>
          </a:p>
        </p:txBody>
      </p:sp>
      <p:sp>
        <p:nvSpPr>
          <p:cNvPr id="6" name="Content Placeholder 5"/>
          <p:cNvSpPr>
            <a:spLocks noGrp="1"/>
          </p:cNvSpPr>
          <p:nvPr>
            <p:ph sz="quarter" idx="2"/>
          </p:nvPr>
        </p:nvSpPr>
        <p:spPr>
          <a:xfrm>
            <a:off x="0" y="1676400"/>
            <a:ext cx="3352800" cy="4876800"/>
          </a:xfrm>
        </p:spPr>
        <p:txBody>
          <a:bodyPr>
            <a:normAutofit/>
          </a:bodyPr>
          <a:lstStyle/>
          <a:p>
            <a:r>
              <a:rPr lang="en-US" dirty="0" smtClean="0">
                <a:latin typeface="+mj-lt"/>
              </a:rPr>
              <a:t>Data that the state can use during evaluation of the water right application</a:t>
            </a:r>
          </a:p>
          <a:p>
            <a:r>
              <a:rPr lang="en-US" dirty="0" smtClean="0">
                <a:latin typeface="+mj-lt"/>
              </a:rPr>
              <a:t>Delay approval of application until we are confident that federal land use authorization can be obtained </a:t>
            </a:r>
            <a:r>
              <a:rPr lang="en-US" u="sng" dirty="0" smtClean="0">
                <a:latin typeface="+mj-lt"/>
              </a:rPr>
              <a:t>OR</a:t>
            </a:r>
            <a:r>
              <a:rPr lang="en-US" dirty="0" smtClean="0">
                <a:latin typeface="+mj-lt"/>
              </a:rPr>
              <a:t> include term/condition that right will terminate if federal land use authorization is denied  </a:t>
            </a:r>
            <a:endParaRPr lang="en-US" dirty="0">
              <a:latin typeface="+mj-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7467" y="1701800"/>
            <a:ext cx="5706533" cy="4370963"/>
          </a:xfrm>
          <a:prstGeom prst="rect">
            <a:avLst/>
          </a:prstGeom>
        </p:spPr>
      </p:pic>
      <p:sp>
        <p:nvSpPr>
          <p:cNvPr id="9" name="Date Placeholder 8"/>
          <p:cNvSpPr>
            <a:spLocks noGrp="1"/>
          </p:cNvSpPr>
          <p:nvPr>
            <p:ph type="dt" sz="half" idx="10"/>
          </p:nvPr>
        </p:nvSpPr>
        <p:spPr/>
        <p:txBody>
          <a:bodyPr/>
          <a:lstStyle/>
          <a:p>
            <a:r>
              <a:rPr lang="en-US" smtClean="0"/>
              <a:t>10/26/2016</a:t>
            </a:r>
            <a:endParaRPr lang="en-US"/>
          </a:p>
        </p:txBody>
      </p:sp>
      <p:sp>
        <p:nvSpPr>
          <p:cNvPr id="10" name="Slide Number Placeholder 9"/>
          <p:cNvSpPr>
            <a:spLocks noGrp="1"/>
          </p:cNvSpPr>
          <p:nvPr>
            <p:ph type="sldNum" sz="quarter" idx="12"/>
          </p:nvPr>
        </p:nvSpPr>
        <p:spPr/>
        <p:txBody>
          <a:bodyPr/>
          <a:lstStyle/>
          <a:p>
            <a:fld id="{14DD2783-689F-4A8E-892F-5FE584223BDF}" type="slidenum">
              <a:rPr lang="en-US" smtClean="0"/>
              <a:pPr/>
              <a:t>12</a:t>
            </a:fld>
            <a:endParaRPr lang="en-US"/>
          </a:p>
        </p:txBody>
      </p:sp>
    </p:spTree>
    <p:extLst>
      <p:ext uri="{BB962C8B-B14F-4D97-AF65-F5344CB8AC3E}">
        <p14:creationId xmlns:p14="http://schemas.microsoft.com/office/powerpoint/2010/main" val="3444727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763000" cy="1524000"/>
          </a:xfrm>
        </p:spPr>
        <p:txBody>
          <a:bodyPr>
            <a:normAutofit/>
          </a:bodyPr>
          <a:lstStyle/>
          <a:p>
            <a:r>
              <a:rPr lang="en-US" sz="4000" dirty="0" smtClean="0"/>
              <a:t>Processing land use applications: </a:t>
            </a:r>
            <a:br>
              <a:rPr lang="en-US" sz="4000" dirty="0" smtClean="0"/>
            </a:br>
            <a:r>
              <a:rPr lang="en-US" sz="4000" dirty="0" smtClean="0"/>
              <a:t>how do I resolve water rights issues?</a:t>
            </a:r>
            <a:endParaRPr lang="en-US" sz="4000" dirty="0"/>
          </a:p>
        </p:txBody>
      </p:sp>
      <p:sp>
        <p:nvSpPr>
          <p:cNvPr id="7" name="Content Placeholder 6"/>
          <p:cNvSpPr>
            <a:spLocks noGrp="1"/>
          </p:cNvSpPr>
          <p:nvPr>
            <p:ph sz="half" idx="1"/>
          </p:nvPr>
        </p:nvSpPr>
        <p:spPr>
          <a:xfrm>
            <a:off x="0" y="1905000"/>
            <a:ext cx="4648200" cy="4724400"/>
          </a:xfrm>
        </p:spPr>
        <p:txBody>
          <a:bodyPr>
            <a:normAutofit fontScale="92500" lnSpcReduction="10000"/>
          </a:bodyPr>
          <a:lstStyle/>
          <a:p>
            <a:r>
              <a:rPr lang="en-US" dirty="0" smtClean="0">
                <a:solidFill>
                  <a:srgbClr val="C00000"/>
                </a:solidFill>
              </a:rPr>
              <a:t>NEVER</a:t>
            </a:r>
            <a:r>
              <a:rPr lang="en-US" dirty="0" smtClean="0"/>
              <a:t> issue authorization:</a:t>
            </a:r>
          </a:p>
          <a:p>
            <a:pPr>
              <a:buNone/>
            </a:pPr>
            <a:r>
              <a:rPr lang="en-US" dirty="0" smtClean="0"/>
              <a:t>	- without investigating water rights situation first</a:t>
            </a:r>
          </a:p>
          <a:p>
            <a:pPr>
              <a:buNone/>
            </a:pPr>
            <a:r>
              <a:rPr lang="en-US" dirty="0" smtClean="0"/>
              <a:t>	- when any federal agency water rights protest is unresolved</a:t>
            </a:r>
          </a:p>
          <a:p>
            <a:r>
              <a:rPr lang="en-US" dirty="0" smtClean="0">
                <a:solidFill>
                  <a:srgbClr val="C00000"/>
                </a:solidFill>
              </a:rPr>
              <a:t>NEVER</a:t>
            </a:r>
            <a:r>
              <a:rPr lang="en-US" dirty="0" smtClean="0"/>
              <a:t> assume authorization needs to be issued just because applicant already has a permit or water right.  </a:t>
            </a:r>
          </a:p>
          <a:p>
            <a:r>
              <a:rPr lang="en-US" dirty="0" smtClean="0">
                <a:solidFill>
                  <a:srgbClr val="FF0000"/>
                </a:solidFill>
              </a:rPr>
              <a:t>REMIND</a:t>
            </a:r>
            <a:r>
              <a:rPr lang="en-US" dirty="0" smtClean="0"/>
              <a:t> applicant that federal land use approval is a </a:t>
            </a:r>
            <a:r>
              <a:rPr lang="en-US" dirty="0" smtClean="0">
                <a:solidFill>
                  <a:srgbClr val="C00000"/>
                </a:solidFill>
              </a:rPr>
              <a:t>DISCRETIONARY ACTION.</a:t>
            </a:r>
            <a:endParaRPr lang="en-US" dirty="0"/>
          </a:p>
        </p:txBody>
      </p:sp>
      <p:pic>
        <p:nvPicPr>
          <p:cNvPr id="3" name="Content Placeholder 2"/>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673600" y="1905000"/>
            <a:ext cx="4470400" cy="3352800"/>
          </a:xfrm>
        </p:spPr>
      </p:pic>
      <p:sp>
        <p:nvSpPr>
          <p:cNvPr id="4" name="TextBox 3"/>
          <p:cNvSpPr txBox="1"/>
          <p:nvPr/>
        </p:nvSpPr>
        <p:spPr>
          <a:xfrm>
            <a:off x="4724400" y="5334000"/>
            <a:ext cx="4090863" cy="646331"/>
          </a:xfrm>
          <a:prstGeom prst="rect">
            <a:avLst/>
          </a:prstGeom>
          <a:noFill/>
        </p:spPr>
        <p:txBody>
          <a:bodyPr wrap="none" rtlCol="0">
            <a:spAutoFit/>
          </a:bodyPr>
          <a:lstStyle/>
          <a:p>
            <a:r>
              <a:rPr lang="en-US" dirty="0" smtClean="0"/>
              <a:t>Shelby says: Get out on the ground and </a:t>
            </a:r>
            <a:endParaRPr lang="en-US" dirty="0"/>
          </a:p>
          <a:p>
            <a:r>
              <a:rPr lang="en-US" dirty="0"/>
              <a:t>i</a:t>
            </a:r>
            <a:r>
              <a:rPr lang="en-US" dirty="0" smtClean="0"/>
              <a:t>nvestigate the water rights situation! </a:t>
            </a:r>
            <a:endParaRPr lang="en-US" dirty="0"/>
          </a:p>
        </p:txBody>
      </p:sp>
      <p:sp>
        <p:nvSpPr>
          <p:cNvPr id="8" name="Date Placeholder 7"/>
          <p:cNvSpPr>
            <a:spLocks noGrp="1"/>
          </p:cNvSpPr>
          <p:nvPr>
            <p:ph type="dt" sz="half" idx="10"/>
          </p:nvPr>
        </p:nvSpPr>
        <p:spPr/>
        <p:txBody>
          <a:bodyPr/>
          <a:lstStyle/>
          <a:p>
            <a:pPr>
              <a:defRPr/>
            </a:pPr>
            <a:r>
              <a:rPr lang="en-US" smtClean="0"/>
              <a:t>10/26/2016</a:t>
            </a:r>
            <a:endParaRPr lang="en-US"/>
          </a:p>
        </p:txBody>
      </p:sp>
      <p:sp>
        <p:nvSpPr>
          <p:cNvPr id="9" name="Slide Number Placeholder 8"/>
          <p:cNvSpPr>
            <a:spLocks noGrp="1"/>
          </p:cNvSpPr>
          <p:nvPr>
            <p:ph type="sldNum" sz="quarter" idx="11"/>
          </p:nvPr>
        </p:nvSpPr>
        <p:spPr/>
        <p:txBody>
          <a:bodyPr/>
          <a:lstStyle/>
          <a:p>
            <a:pPr>
              <a:defRPr/>
            </a:pPr>
            <a:fld id="{1C6E70FC-56C9-45A4-B338-A5AE189B81C8}" type="slidenum">
              <a:rPr lang="en-US" smtClean="0"/>
              <a:pPr>
                <a:defRPr/>
              </a:pPr>
              <a:t>13</a:t>
            </a:fld>
            <a:endParaRPr lang="en-US"/>
          </a:p>
        </p:txBody>
      </p:sp>
    </p:spTree>
    <p:extLst>
      <p:ext uri="{BB962C8B-B14F-4D97-AF65-F5344CB8AC3E}">
        <p14:creationId xmlns:p14="http://schemas.microsoft.com/office/powerpoint/2010/main" val="953566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763000" cy="1524000"/>
          </a:xfrm>
        </p:spPr>
        <p:txBody>
          <a:bodyPr>
            <a:normAutofit/>
          </a:bodyPr>
          <a:lstStyle/>
          <a:p>
            <a:r>
              <a:rPr lang="en-US" sz="4000" dirty="0" smtClean="0"/>
              <a:t>Processing land use applications: </a:t>
            </a:r>
            <a:br>
              <a:rPr lang="en-US" sz="4000" dirty="0" smtClean="0"/>
            </a:br>
            <a:r>
              <a:rPr lang="en-US" sz="4000" dirty="0" smtClean="0"/>
              <a:t>how do I resolve water rights issues?</a:t>
            </a:r>
            <a:endParaRPr lang="en-US" sz="4000" dirty="0"/>
          </a:p>
        </p:txBody>
      </p:sp>
      <p:sp>
        <p:nvSpPr>
          <p:cNvPr id="7" name="Content Placeholder 6"/>
          <p:cNvSpPr>
            <a:spLocks noGrp="1"/>
          </p:cNvSpPr>
          <p:nvPr>
            <p:ph sz="half" idx="1"/>
          </p:nvPr>
        </p:nvSpPr>
        <p:spPr>
          <a:xfrm>
            <a:off x="0" y="1905000"/>
            <a:ext cx="4648200" cy="4724400"/>
          </a:xfrm>
        </p:spPr>
        <p:txBody>
          <a:bodyPr>
            <a:normAutofit fontScale="92500"/>
          </a:bodyPr>
          <a:lstStyle/>
          <a:p>
            <a:r>
              <a:rPr lang="en-US" dirty="0" smtClean="0">
                <a:solidFill>
                  <a:srgbClr val="C00000"/>
                </a:solidFill>
              </a:rPr>
              <a:t>Instead, </a:t>
            </a:r>
            <a:r>
              <a:rPr lang="en-US" dirty="0" smtClean="0"/>
              <a:t>proceed through land use authorization and NEPA process to identify whether facility can be authorized without significant impact to federal resources and water rights.</a:t>
            </a:r>
          </a:p>
          <a:p>
            <a:r>
              <a:rPr lang="en-US" dirty="0" smtClean="0">
                <a:solidFill>
                  <a:srgbClr val="C00000"/>
                </a:solidFill>
              </a:rPr>
              <a:t>Notify</a:t>
            </a:r>
            <a:r>
              <a:rPr lang="en-US" dirty="0" smtClean="0"/>
              <a:t> state of analysis results and/or decision, including terms and conditions regarding location, amount, and timing of water use.  </a:t>
            </a:r>
            <a:endParaRPr lang="en-US" dirty="0"/>
          </a:p>
        </p:txBody>
      </p:sp>
      <p:pic>
        <p:nvPicPr>
          <p:cNvPr id="2050" name="Picture 2" descr="C:\Users\r20smith\Downloads\fortymile (17 of 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298" y="1972732"/>
            <a:ext cx="4584702" cy="305646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defRPr/>
            </a:pPr>
            <a:r>
              <a:rPr lang="en-US" smtClean="0"/>
              <a:t>10/26/2016</a:t>
            </a:r>
            <a:endParaRPr lang="en-US"/>
          </a:p>
        </p:txBody>
      </p:sp>
      <p:sp>
        <p:nvSpPr>
          <p:cNvPr id="8" name="Slide Number Placeholder 7"/>
          <p:cNvSpPr>
            <a:spLocks noGrp="1"/>
          </p:cNvSpPr>
          <p:nvPr>
            <p:ph type="sldNum" sz="quarter" idx="11"/>
          </p:nvPr>
        </p:nvSpPr>
        <p:spPr/>
        <p:txBody>
          <a:bodyPr/>
          <a:lstStyle/>
          <a:p>
            <a:pPr>
              <a:defRPr/>
            </a:pPr>
            <a:fld id="{1C6E70FC-56C9-45A4-B338-A5AE189B81C8}" type="slidenum">
              <a:rPr lang="en-US" smtClean="0"/>
              <a:pPr>
                <a:defRPr/>
              </a:pPr>
              <a:t>14</a:t>
            </a:fld>
            <a:endParaRPr lang="en-US"/>
          </a:p>
        </p:txBody>
      </p:sp>
    </p:spTree>
    <p:extLst>
      <p:ext uri="{BB962C8B-B14F-4D97-AF65-F5344CB8AC3E}">
        <p14:creationId xmlns:p14="http://schemas.microsoft.com/office/powerpoint/2010/main" val="2188624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Resolving water rights issues: who should own water rights on federal lands?</a:t>
            </a:r>
            <a:endParaRPr lang="en-US" sz="3600" dirty="0"/>
          </a:p>
        </p:txBody>
      </p:sp>
      <p:sp>
        <p:nvSpPr>
          <p:cNvPr id="7" name="Content Placeholder 6"/>
          <p:cNvSpPr>
            <a:spLocks noGrp="1"/>
          </p:cNvSpPr>
          <p:nvPr>
            <p:ph sz="half" idx="1"/>
          </p:nvPr>
        </p:nvSpPr>
        <p:spPr>
          <a:xfrm>
            <a:off x="0" y="1920085"/>
            <a:ext cx="4572000" cy="4434840"/>
          </a:xfrm>
        </p:spPr>
        <p:txBody>
          <a:bodyPr>
            <a:normAutofit fontScale="92500" lnSpcReduction="20000"/>
          </a:bodyPr>
          <a:lstStyle/>
          <a:p>
            <a:pPr>
              <a:buNone/>
            </a:pPr>
            <a:r>
              <a:rPr lang="en-US" dirty="0" smtClean="0">
                <a:solidFill>
                  <a:srgbClr val="C00000"/>
                </a:solidFill>
              </a:rPr>
              <a:t>In U.S. ownership when:</a:t>
            </a:r>
          </a:p>
          <a:p>
            <a:r>
              <a:rPr lang="en-US" dirty="0" smtClean="0"/>
              <a:t>When water is used by public or agency for federal land management purposes (</a:t>
            </a:r>
            <a:r>
              <a:rPr lang="en-US" dirty="0" err="1" smtClean="0"/>
              <a:t>e.g</a:t>
            </a:r>
            <a:r>
              <a:rPr lang="en-US" dirty="0" smtClean="0"/>
              <a:t> visitor facilities, wildlife water facilities, etc.)</a:t>
            </a:r>
          </a:p>
          <a:p>
            <a:r>
              <a:rPr lang="en-US" dirty="0" smtClean="0"/>
              <a:t>When permittee, contractor, or other public land users consume water for federal land management purposes (e.g. concessions, forestry management contract, etc. )  </a:t>
            </a:r>
          </a:p>
          <a:p>
            <a:pPr>
              <a:buNone/>
            </a:pPr>
            <a:endParaRPr lang="en-US" dirty="0">
              <a:solidFill>
                <a:srgbClr val="C00000"/>
              </a:solidFill>
            </a:endParaRPr>
          </a:p>
        </p:txBody>
      </p:sp>
      <p:sp>
        <p:nvSpPr>
          <p:cNvPr id="9" name="Content Placeholder 8"/>
          <p:cNvSpPr>
            <a:spLocks noGrp="1"/>
          </p:cNvSpPr>
          <p:nvPr>
            <p:ph sz="half" idx="2"/>
          </p:nvPr>
        </p:nvSpPr>
        <p:spPr>
          <a:xfrm>
            <a:off x="4648200" y="1920085"/>
            <a:ext cx="4495800" cy="4434840"/>
          </a:xfrm>
        </p:spPr>
        <p:txBody>
          <a:bodyPr>
            <a:normAutofit fontScale="92500" lnSpcReduction="20000"/>
          </a:bodyPr>
          <a:lstStyle/>
          <a:p>
            <a:pPr indent="0">
              <a:buNone/>
            </a:pPr>
            <a:r>
              <a:rPr lang="en-US" dirty="0" smtClean="0">
                <a:solidFill>
                  <a:srgbClr val="C00000"/>
                </a:solidFill>
              </a:rPr>
              <a:t>In private ownership when: </a:t>
            </a:r>
          </a:p>
          <a:p>
            <a:pPr indent="0"/>
            <a:r>
              <a:rPr lang="en-US" dirty="0" smtClean="0">
                <a:solidFill>
                  <a:srgbClr val="C00000"/>
                </a:solidFill>
              </a:rPr>
              <a:t> </a:t>
            </a:r>
            <a:r>
              <a:rPr lang="en-US" dirty="0" smtClean="0"/>
              <a:t>Federal agency authorizes </a:t>
            </a:r>
            <a:r>
              <a:rPr lang="en-US" u="sng" dirty="0" smtClean="0"/>
              <a:t>permanent</a:t>
            </a:r>
            <a:r>
              <a:rPr lang="en-US" dirty="0" smtClean="0"/>
              <a:t> facility on federal lands for a usage location that occurs off of federal lands (e.g. municipal water supply)</a:t>
            </a:r>
          </a:p>
          <a:p>
            <a:pPr indent="0"/>
            <a:r>
              <a:rPr lang="en-US" dirty="0" smtClean="0"/>
              <a:t> For time-limited energy, mineral, and commodity development and water use ceases when authorization ends.   Rights should be forfeited or assigned to U.S. upon termination</a:t>
            </a:r>
            <a:r>
              <a:rPr lang="en-US" dirty="0" smtClean="0">
                <a:solidFill>
                  <a:srgbClr val="C00000"/>
                </a:solidFill>
              </a:rPr>
              <a:t>. </a:t>
            </a:r>
          </a:p>
        </p:txBody>
      </p:sp>
      <p:sp>
        <p:nvSpPr>
          <p:cNvPr id="5" name="Date Placeholder 4"/>
          <p:cNvSpPr>
            <a:spLocks noGrp="1"/>
          </p:cNvSpPr>
          <p:nvPr>
            <p:ph type="dt" sz="half" idx="10"/>
          </p:nvPr>
        </p:nvSpPr>
        <p:spPr/>
        <p:txBody>
          <a:bodyPr/>
          <a:lstStyle/>
          <a:p>
            <a:r>
              <a:rPr lang="en-US" smtClean="0"/>
              <a:t>10/26/2016</a:t>
            </a:r>
            <a:endParaRPr lang="en-US"/>
          </a:p>
        </p:txBody>
      </p:sp>
      <p:sp>
        <p:nvSpPr>
          <p:cNvPr id="8" name="Slide Number Placeholder 7"/>
          <p:cNvSpPr>
            <a:spLocks noGrp="1"/>
          </p:cNvSpPr>
          <p:nvPr>
            <p:ph type="sldNum" sz="quarter" idx="12"/>
          </p:nvPr>
        </p:nvSpPr>
        <p:spPr/>
        <p:txBody>
          <a:bodyPr/>
          <a:lstStyle/>
          <a:p>
            <a:fld id="{14DD2783-689F-4A8E-892F-5FE584223BDF}" type="slidenum">
              <a:rPr lang="en-US" smtClean="0"/>
              <a:pPr/>
              <a:t>15</a:t>
            </a:fld>
            <a:endParaRPr lang="en-US"/>
          </a:p>
        </p:txBody>
      </p:sp>
    </p:spTree>
    <p:extLst>
      <p:ext uri="{BB962C8B-B14F-4D97-AF65-F5344CB8AC3E}">
        <p14:creationId xmlns:p14="http://schemas.microsoft.com/office/powerpoint/2010/main" val="3184947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04088"/>
            <a:ext cx="9144000" cy="1143000"/>
          </a:xfrm>
        </p:spPr>
        <p:txBody>
          <a:bodyPr>
            <a:noAutofit/>
          </a:bodyPr>
          <a:lstStyle/>
          <a:p>
            <a:pPr algn="ctr"/>
            <a:r>
              <a:rPr lang="en-US" sz="4000" dirty="0" smtClean="0"/>
              <a:t>Resolving water rights issues:</a:t>
            </a:r>
            <a:br>
              <a:rPr lang="en-US" sz="4000" dirty="0" smtClean="0"/>
            </a:br>
            <a:r>
              <a:rPr lang="en-US" sz="4000" dirty="0" smtClean="0"/>
              <a:t>Does state deal with all water use impacts?</a:t>
            </a:r>
            <a:endParaRPr lang="en-US" sz="4000" dirty="0"/>
          </a:p>
        </p:txBody>
      </p:sp>
      <p:sp>
        <p:nvSpPr>
          <p:cNvPr id="7" name="Content Placeholder 6"/>
          <p:cNvSpPr>
            <a:spLocks noGrp="1"/>
          </p:cNvSpPr>
          <p:nvPr>
            <p:ph sz="half" idx="1"/>
          </p:nvPr>
        </p:nvSpPr>
        <p:spPr>
          <a:xfrm>
            <a:off x="0" y="1920084"/>
            <a:ext cx="4800600" cy="4937915"/>
          </a:xfrm>
        </p:spPr>
        <p:txBody>
          <a:bodyPr>
            <a:normAutofit fontScale="92500" lnSpcReduction="20000"/>
          </a:bodyPr>
          <a:lstStyle/>
          <a:p>
            <a:r>
              <a:rPr lang="en-US" dirty="0" smtClean="0"/>
              <a:t>States typically have authority only for </a:t>
            </a:r>
            <a:r>
              <a:rPr lang="en-US" dirty="0" smtClean="0">
                <a:solidFill>
                  <a:srgbClr val="C00000"/>
                </a:solidFill>
              </a:rPr>
              <a:t>water allocation</a:t>
            </a:r>
            <a:r>
              <a:rPr lang="en-US" dirty="0" smtClean="0"/>
              <a:t>, not for addressing environmental impacts from water use. </a:t>
            </a:r>
          </a:p>
          <a:p>
            <a:r>
              <a:rPr lang="en-US" dirty="0" smtClean="0"/>
              <a:t>Federal agencies have authority and obligation to conduct impact analysis, avoid/minimize impacts, and make decisions that provide for sustainable resource use. </a:t>
            </a:r>
          </a:p>
          <a:p>
            <a:r>
              <a:rPr lang="en-US" dirty="0" smtClean="0"/>
              <a:t>Federal agencies are obligated to address impacts associated with water usage, even if decisions result in reduced yields for approved water rights.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495" y="1905000"/>
            <a:ext cx="4463972" cy="341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r>
              <a:rPr lang="en-US" smtClean="0"/>
              <a:t>10/26/2016</a:t>
            </a:r>
            <a:endParaRPr lang="en-US"/>
          </a:p>
        </p:txBody>
      </p:sp>
      <p:sp>
        <p:nvSpPr>
          <p:cNvPr id="8" name="Slide Number Placeholder 7"/>
          <p:cNvSpPr>
            <a:spLocks noGrp="1"/>
          </p:cNvSpPr>
          <p:nvPr>
            <p:ph type="sldNum" sz="quarter" idx="12"/>
          </p:nvPr>
        </p:nvSpPr>
        <p:spPr/>
        <p:txBody>
          <a:bodyPr/>
          <a:lstStyle/>
          <a:p>
            <a:fld id="{14DD2783-689F-4A8E-892F-5FE584223BDF}" type="slidenum">
              <a:rPr lang="en-US" smtClean="0"/>
              <a:pPr/>
              <a:t>16</a:t>
            </a:fld>
            <a:endParaRPr lang="en-US"/>
          </a:p>
        </p:txBody>
      </p:sp>
    </p:spTree>
    <p:extLst>
      <p:ext uri="{BB962C8B-B14F-4D97-AF65-F5344CB8AC3E}">
        <p14:creationId xmlns:p14="http://schemas.microsoft.com/office/powerpoint/2010/main" val="2074896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What processes do we use to authorize water-related facilities?</a:t>
            </a:r>
            <a:endParaRPr lang="en-US" sz="4000" dirty="0"/>
          </a:p>
        </p:txBody>
      </p:sp>
      <p:sp>
        <p:nvSpPr>
          <p:cNvPr id="7" name="Text Placeholder 6"/>
          <p:cNvSpPr>
            <a:spLocks noGrp="1"/>
          </p:cNvSpPr>
          <p:nvPr>
            <p:ph type="body" sz="half" idx="3"/>
          </p:nvPr>
        </p:nvSpPr>
        <p:spPr>
          <a:xfrm>
            <a:off x="4645025" y="1676401"/>
            <a:ext cx="4041775" cy="838200"/>
          </a:xfrm>
        </p:spPr>
        <p:txBody>
          <a:bodyPr/>
          <a:lstStyle/>
          <a:p>
            <a:r>
              <a:rPr lang="en-US" dirty="0" smtClean="0">
                <a:solidFill>
                  <a:srgbClr val="00B050"/>
                </a:solidFill>
              </a:rPr>
              <a:t>National Park Service:</a:t>
            </a:r>
            <a:endParaRPr lang="en-US" dirty="0">
              <a:solidFill>
                <a:srgbClr val="00B050"/>
              </a:solidFill>
            </a:endParaRPr>
          </a:p>
        </p:txBody>
      </p:sp>
      <p:sp>
        <p:nvSpPr>
          <p:cNvPr id="8" name="Content Placeholder 7"/>
          <p:cNvSpPr>
            <a:spLocks noGrp="1"/>
          </p:cNvSpPr>
          <p:nvPr>
            <p:ph sz="quarter" idx="4"/>
          </p:nvPr>
        </p:nvSpPr>
        <p:spPr>
          <a:xfrm>
            <a:off x="4572000" y="2362200"/>
            <a:ext cx="4495799" cy="3998120"/>
          </a:xfrm>
        </p:spPr>
        <p:txBody>
          <a:bodyPr>
            <a:normAutofit/>
          </a:bodyPr>
          <a:lstStyle/>
          <a:p>
            <a:r>
              <a:rPr lang="en-US" dirty="0" smtClean="0"/>
              <a:t>Application for Special Use Permit, </a:t>
            </a:r>
            <a:r>
              <a:rPr lang="en-US" i="1" dirty="0" smtClean="0"/>
              <a:t>and/or </a:t>
            </a:r>
          </a:p>
          <a:p>
            <a:r>
              <a:rPr lang="en-US" dirty="0" smtClean="0"/>
              <a:t>Application for Transportation and Utility Systems on Federal Lands (SF-299)</a:t>
            </a:r>
          </a:p>
        </p:txBody>
      </p:sp>
      <p:sp>
        <p:nvSpPr>
          <p:cNvPr id="3" name="Content Placeholder 2"/>
          <p:cNvSpPr>
            <a:spLocks noGrp="1"/>
          </p:cNvSpPr>
          <p:nvPr>
            <p:ph sz="quarter" idx="2"/>
          </p:nvPr>
        </p:nvSpPr>
        <p:spPr>
          <a:xfrm>
            <a:off x="228600" y="1905000"/>
            <a:ext cx="4268788" cy="4455320"/>
          </a:xfrm>
        </p:spPr>
        <p:txBody>
          <a:bodyPr/>
          <a:lstStyle/>
          <a:p>
            <a:pPr marL="0" indent="0">
              <a:buNone/>
            </a:pPr>
            <a:r>
              <a:rPr lang="en-US" sz="2600" b="1" dirty="0">
                <a:solidFill>
                  <a:schemeClr val="accent5">
                    <a:lumMod val="75000"/>
                  </a:schemeClr>
                </a:solidFill>
              </a:rPr>
              <a:t>Fish and Wildlife Service:</a:t>
            </a:r>
          </a:p>
          <a:p>
            <a:r>
              <a:rPr lang="en-US" dirty="0"/>
              <a:t>Application letter pursuant to National Wildlife Refuge System Act </a:t>
            </a:r>
          </a:p>
          <a:p>
            <a:r>
              <a:rPr lang="en-US" dirty="0"/>
              <a:t>Letter requirements set forth in 50 CFR Subpart B, Section 29</a:t>
            </a:r>
          </a:p>
          <a:p>
            <a:pPr marL="0" indent="0">
              <a:buNone/>
            </a:pPr>
            <a:endParaRPr lang="en-US" dirty="0"/>
          </a:p>
        </p:txBody>
      </p:sp>
      <p:pic>
        <p:nvPicPr>
          <p:cNvPr id="1026" name="Picture 2" descr="C:\Users\r20smith\Downloads\delta (31 of 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190999"/>
            <a:ext cx="6553200" cy="2930217"/>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r>
              <a:rPr lang="en-US" smtClean="0"/>
              <a:t>10/26/2016</a:t>
            </a:r>
            <a:endParaRPr lang="en-US"/>
          </a:p>
        </p:txBody>
      </p:sp>
      <p:sp>
        <p:nvSpPr>
          <p:cNvPr id="10" name="Slide Number Placeholder 9"/>
          <p:cNvSpPr>
            <a:spLocks noGrp="1"/>
          </p:cNvSpPr>
          <p:nvPr>
            <p:ph type="sldNum" sz="quarter" idx="12"/>
          </p:nvPr>
        </p:nvSpPr>
        <p:spPr/>
        <p:txBody>
          <a:bodyPr/>
          <a:lstStyle/>
          <a:p>
            <a:fld id="{14DD2783-689F-4A8E-892F-5FE584223BDF}" type="slidenum">
              <a:rPr lang="en-US" smtClean="0"/>
              <a:pPr/>
              <a:t>17</a:t>
            </a:fld>
            <a:endParaRPr lang="en-US"/>
          </a:p>
        </p:txBody>
      </p:sp>
    </p:spTree>
    <p:extLst>
      <p:ext uri="{BB962C8B-B14F-4D97-AF65-F5344CB8AC3E}">
        <p14:creationId xmlns:p14="http://schemas.microsoft.com/office/powerpoint/2010/main" val="11008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00912"/>
          </a:xfrm>
        </p:spPr>
        <p:txBody>
          <a:bodyPr>
            <a:normAutofit fontScale="90000"/>
          </a:bodyPr>
          <a:lstStyle/>
          <a:p>
            <a:r>
              <a:rPr lang="en-US" dirty="0" smtClean="0"/>
              <a:t>What processes do we use to authorize water-related facilities?</a:t>
            </a:r>
            <a:endParaRPr lang="en-US" dirty="0"/>
          </a:p>
        </p:txBody>
      </p:sp>
      <p:sp>
        <p:nvSpPr>
          <p:cNvPr id="5" name="Text Placeholder 4"/>
          <p:cNvSpPr>
            <a:spLocks noGrp="1"/>
          </p:cNvSpPr>
          <p:nvPr>
            <p:ph type="body" idx="1"/>
          </p:nvPr>
        </p:nvSpPr>
        <p:spPr>
          <a:xfrm>
            <a:off x="457200" y="1981200"/>
            <a:ext cx="4040188" cy="685800"/>
          </a:xfrm>
        </p:spPr>
        <p:txBody>
          <a:bodyPr/>
          <a:lstStyle/>
          <a:p>
            <a:r>
              <a:rPr lang="en-US" dirty="0" smtClean="0">
                <a:solidFill>
                  <a:srgbClr val="00B050"/>
                </a:solidFill>
              </a:rPr>
              <a:t>BLM &amp; USFS</a:t>
            </a:r>
          </a:p>
          <a:p>
            <a:r>
              <a:rPr lang="en-US" dirty="0" smtClean="0">
                <a:solidFill>
                  <a:srgbClr val="00B050"/>
                </a:solidFill>
              </a:rPr>
              <a:t>Multiple Use Methods</a:t>
            </a:r>
            <a:endParaRPr lang="en-US" dirty="0">
              <a:solidFill>
                <a:srgbClr val="00B050"/>
              </a:solidFill>
            </a:endParaRPr>
          </a:p>
        </p:txBody>
      </p:sp>
      <p:sp>
        <p:nvSpPr>
          <p:cNvPr id="6" name="Content Placeholder 5"/>
          <p:cNvSpPr>
            <a:spLocks noGrp="1"/>
          </p:cNvSpPr>
          <p:nvPr>
            <p:ph sz="quarter" idx="2"/>
          </p:nvPr>
        </p:nvSpPr>
        <p:spPr>
          <a:xfrm>
            <a:off x="457200" y="2895600"/>
            <a:ext cx="4040188" cy="3464720"/>
          </a:xfrm>
        </p:spPr>
        <p:txBody>
          <a:bodyPr/>
          <a:lstStyle/>
          <a:p>
            <a:r>
              <a:rPr lang="en-US" dirty="0" smtClean="0"/>
              <a:t>Pre-Federal Land Policy and Management Act Rights-of-Way (pre-1976)</a:t>
            </a:r>
          </a:p>
          <a:p>
            <a:r>
              <a:rPr lang="en-US" dirty="0" smtClean="0"/>
              <a:t>Federal Land Policy and Management Act  Authorizations</a:t>
            </a:r>
          </a:p>
          <a:p>
            <a:pPr>
              <a:buNone/>
            </a:pPr>
            <a:r>
              <a:rPr lang="en-US" dirty="0" smtClean="0"/>
              <a:t>	- Rights-of-Way (BLM)</a:t>
            </a:r>
          </a:p>
          <a:p>
            <a:pPr>
              <a:buNone/>
            </a:pPr>
            <a:r>
              <a:rPr lang="en-US" dirty="0" smtClean="0"/>
              <a:t>	- Special Use Permits (USFS)</a:t>
            </a:r>
          </a:p>
          <a:p>
            <a:pPr>
              <a:buNone/>
            </a:pPr>
            <a:endParaRPr lang="en-US" dirty="0" smtClean="0"/>
          </a:p>
        </p:txBody>
      </p:sp>
      <p:pic>
        <p:nvPicPr>
          <p:cNvPr id="2050" name="Picture 2" descr="C:\Users\r20smith\Downloads\IMG_02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1526" y="1981200"/>
            <a:ext cx="4724400" cy="354330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r>
              <a:rPr lang="en-US" smtClean="0"/>
              <a:t>10/26/2016</a:t>
            </a:r>
            <a:endParaRPr lang="en-US"/>
          </a:p>
        </p:txBody>
      </p:sp>
      <p:sp>
        <p:nvSpPr>
          <p:cNvPr id="8" name="Slide Number Placeholder 7"/>
          <p:cNvSpPr>
            <a:spLocks noGrp="1"/>
          </p:cNvSpPr>
          <p:nvPr>
            <p:ph type="sldNum" sz="quarter" idx="12"/>
          </p:nvPr>
        </p:nvSpPr>
        <p:spPr/>
        <p:txBody>
          <a:bodyPr/>
          <a:lstStyle/>
          <a:p>
            <a:fld id="{14DD2783-689F-4A8E-892F-5FE584223BD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methods can we use to authorize water-related facilities?</a:t>
            </a:r>
            <a:endParaRPr lang="en-US" dirty="0"/>
          </a:p>
        </p:txBody>
      </p:sp>
      <p:sp>
        <p:nvSpPr>
          <p:cNvPr id="7" name="Text Placeholder 6"/>
          <p:cNvSpPr>
            <a:spLocks noGrp="1"/>
          </p:cNvSpPr>
          <p:nvPr>
            <p:ph type="body" sz="half" idx="3"/>
          </p:nvPr>
        </p:nvSpPr>
        <p:spPr/>
        <p:txBody>
          <a:bodyPr>
            <a:normAutofit fontScale="92500" lnSpcReduction="20000"/>
          </a:bodyPr>
          <a:lstStyle/>
          <a:p>
            <a:r>
              <a:rPr lang="en-US" dirty="0" smtClean="0">
                <a:solidFill>
                  <a:srgbClr val="00B050"/>
                </a:solidFill>
              </a:rPr>
              <a:t>BLM &amp; USFS: </a:t>
            </a:r>
          </a:p>
          <a:p>
            <a:r>
              <a:rPr lang="en-US" dirty="0" smtClean="0">
                <a:solidFill>
                  <a:srgbClr val="00B050"/>
                </a:solidFill>
              </a:rPr>
              <a:t>Program-Specific Methods</a:t>
            </a:r>
            <a:endParaRPr lang="en-US" dirty="0">
              <a:solidFill>
                <a:srgbClr val="00B050"/>
              </a:solidFill>
            </a:endParaRPr>
          </a:p>
        </p:txBody>
      </p:sp>
      <p:sp>
        <p:nvSpPr>
          <p:cNvPr id="8" name="Content Placeholder 7"/>
          <p:cNvSpPr>
            <a:spLocks noGrp="1"/>
          </p:cNvSpPr>
          <p:nvPr>
            <p:ph sz="quarter" idx="4"/>
          </p:nvPr>
        </p:nvSpPr>
        <p:spPr>
          <a:xfrm>
            <a:off x="4645025" y="2667000"/>
            <a:ext cx="4041775" cy="3693320"/>
          </a:xfrm>
        </p:spPr>
        <p:txBody>
          <a:bodyPr>
            <a:normAutofit/>
          </a:bodyPr>
          <a:lstStyle/>
          <a:p>
            <a:r>
              <a:rPr lang="en-US" dirty="0" smtClean="0"/>
              <a:t>Plans of Operation for Minerals/Energy Leases – oil, gas, coal, geothermal, etc. </a:t>
            </a:r>
          </a:p>
          <a:p>
            <a:r>
              <a:rPr lang="en-US" dirty="0" smtClean="0"/>
              <a:t>Recreations Leases (BLM) and Permits (USFS) – ski areas, concessions, recreational residences, etc. </a:t>
            </a:r>
          </a:p>
          <a:p>
            <a:r>
              <a:rPr lang="en-US" dirty="0" smtClean="0"/>
              <a:t>Forestry Contracts – special stipulations</a:t>
            </a:r>
          </a:p>
        </p:txBody>
      </p:sp>
      <p:pic>
        <p:nvPicPr>
          <p:cNvPr id="3074" name="Picture 2" descr="C:\Users\r20smith\Downloads\IMG_02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5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10/26/2016</a:t>
            </a:r>
            <a:endParaRPr lang="en-US"/>
          </a:p>
        </p:txBody>
      </p:sp>
      <p:sp>
        <p:nvSpPr>
          <p:cNvPr id="9" name="Slide Number Placeholder 8"/>
          <p:cNvSpPr>
            <a:spLocks noGrp="1"/>
          </p:cNvSpPr>
          <p:nvPr>
            <p:ph type="sldNum" sz="quarter" idx="12"/>
          </p:nvPr>
        </p:nvSpPr>
        <p:spPr/>
        <p:txBody>
          <a:bodyPr/>
          <a:lstStyle/>
          <a:p>
            <a:fld id="{14DD2783-689F-4A8E-892F-5FE584223BDF}"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do we discuss authorization of water facilities on federal lands in a water rights course?</a:t>
            </a:r>
            <a:endParaRPr lang="en-US" sz="3200" dirty="0"/>
          </a:p>
        </p:txBody>
      </p:sp>
      <p:sp>
        <p:nvSpPr>
          <p:cNvPr id="3" name="Content Placeholder 2"/>
          <p:cNvSpPr>
            <a:spLocks noGrp="1"/>
          </p:cNvSpPr>
          <p:nvPr>
            <p:ph idx="1"/>
          </p:nvPr>
        </p:nvSpPr>
        <p:spPr>
          <a:xfrm>
            <a:off x="457200" y="2209800"/>
            <a:ext cx="8229600" cy="4114800"/>
          </a:xfrm>
        </p:spPr>
        <p:txBody>
          <a:bodyPr>
            <a:noAutofit/>
          </a:bodyPr>
          <a:lstStyle/>
          <a:p>
            <a:pPr marL="731520" indent="-457200"/>
            <a:r>
              <a:rPr lang="en-US" sz="2800" dirty="0" smtClean="0">
                <a:solidFill>
                  <a:srgbClr val="00B050"/>
                </a:solidFill>
              </a:rPr>
              <a:t>Proposed developments can have significant impacts on federal water rights and water-dependent resources.</a:t>
            </a:r>
          </a:p>
          <a:p>
            <a:pPr marL="731520" indent="-457200"/>
            <a:r>
              <a:rPr lang="en-US" sz="2800" dirty="0" smtClean="0">
                <a:solidFill>
                  <a:srgbClr val="00B050"/>
                </a:solidFill>
              </a:rPr>
              <a:t>Federal agencies should be an effective partner with the state in reacting to and guiding proposed water development. </a:t>
            </a:r>
          </a:p>
          <a:p>
            <a:pPr marL="731520" indent="-457200"/>
            <a:r>
              <a:rPr lang="en-US" sz="2800" dirty="0" smtClean="0">
                <a:solidFill>
                  <a:srgbClr val="00B050"/>
                </a:solidFill>
              </a:rPr>
              <a:t>Federal agencies should engage in the water rights process when new facilities are proposed. </a:t>
            </a:r>
            <a:endParaRPr lang="en-US" sz="2800" dirty="0">
              <a:solidFill>
                <a:srgbClr val="00B050"/>
              </a:solidFill>
            </a:endParaRPr>
          </a:p>
        </p:txBody>
      </p:sp>
      <p:sp>
        <p:nvSpPr>
          <p:cNvPr id="4" name="Date Placeholder 3"/>
          <p:cNvSpPr>
            <a:spLocks noGrp="1"/>
          </p:cNvSpPr>
          <p:nvPr>
            <p:ph type="dt" sz="half" idx="10"/>
          </p:nvPr>
        </p:nvSpPr>
        <p:spPr/>
        <p:txBody>
          <a:bodyPr/>
          <a:lstStyle/>
          <a:p>
            <a:r>
              <a:rPr lang="en-US" smtClean="0"/>
              <a:t>10/26/2016</a:t>
            </a:r>
            <a:endParaRPr lang="en-US"/>
          </a:p>
        </p:txBody>
      </p:sp>
      <p:sp>
        <p:nvSpPr>
          <p:cNvPr id="5" name="Slide Number Placeholder 4"/>
          <p:cNvSpPr>
            <a:spLocks noGrp="1"/>
          </p:cNvSpPr>
          <p:nvPr>
            <p:ph type="sldNum" sz="quarter" idx="12"/>
          </p:nvPr>
        </p:nvSpPr>
        <p:spPr/>
        <p:txBody>
          <a:bodyPr/>
          <a:lstStyle/>
          <a:p>
            <a:fld id="{14DD2783-689F-4A8E-892F-5FE584223BDF}" type="slidenum">
              <a:rPr lang="en-US" smtClean="0"/>
              <a:pPr/>
              <a:t>2</a:t>
            </a:fld>
            <a:endParaRPr lang="en-US"/>
          </a:p>
        </p:txBody>
      </p:sp>
    </p:spTree>
    <p:extLst>
      <p:ext uri="{BB962C8B-B14F-4D97-AF65-F5344CB8AC3E}">
        <p14:creationId xmlns:p14="http://schemas.microsoft.com/office/powerpoint/2010/main" val="3338862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methods can we use to authorize water-related facilities?</a:t>
            </a:r>
            <a:endParaRPr lang="en-US" dirty="0"/>
          </a:p>
        </p:txBody>
      </p:sp>
      <p:sp>
        <p:nvSpPr>
          <p:cNvPr id="7" name="Text Placeholder 6"/>
          <p:cNvSpPr>
            <a:spLocks noGrp="1"/>
          </p:cNvSpPr>
          <p:nvPr>
            <p:ph type="body" sz="half" idx="3"/>
          </p:nvPr>
        </p:nvSpPr>
        <p:spPr>
          <a:xfrm>
            <a:off x="5029200" y="1859757"/>
            <a:ext cx="4114800" cy="1645443"/>
          </a:xfrm>
        </p:spPr>
        <p:txBody>
          <a:bodyPr>
            <a:normAutofit fontScale="40000" lnSpcReduction="20000"/>
          </a:bodyPr>
          <a:lstStyle/>
          <a:p>
            <a:r>
              <a:rPr lang="en-US" dirty="0">
                <a:solidFill>
                  <a:srgbClr val="00B050"/>
                </a:solidFill>
              </a:rPr>
              <a:t> </a:t>
            </a:r>
            <a:r>
              <a:rPr lang="en-US" sz="7400" dirty="0" smtClean="0">
                <a:solidFill>
                  <a:srgbClr val="00B050"/>
                </a:solidFill>
              </a:rPr>
              <a:t>ANILCA processes </a:t>
            </a:r>
            <a:r>
              <a:rPr lang="en-US" sz="7400" dirty="0">
                <a:solidFill>
                  <a:srgbClr val="00B050"/>
                </a:solidFill>
              </a:rPr>
              <a:t>f</a:t>
            </a:r>
            <a:r>
              <a:rPr lang="en-US" sz="7400" dirty="0" smtClean="0">
                <a:solidFill>
                  <a:srgbClr val="00B050"/>
                </a:solidFill>
              </a:rPr>
              <a:t>or utility </a:t>
            </a:r>
            <a:r>
              <a:rPr lang="en-US" sz="7400" dirty="0">
                <a:solidFill>
                  <a:srgbClr val="00B050"/>
                </a:solidFill>
              </a:rPr>
              <a:t>s</a:t>
            </a:r>
            <a:r>
              <a:rPr lang="en-US" sz="7400" dirty="0" smtClean="0">
                <a:solidFill>
                  <a:srgbClr val="00B050"/>
                </a:solidFill>
              </a:rPr>
              <a:t>ystems in Conservation System Units (Title XI)</a:t>
            </a:r>
          </a:p>
        </p:txBody>
      </p:sp>
      <p:sp>
        <p:nvSpPr>
          <p:cNvPr id="8" name="Content Placeholder 7"/>
          <p:cNvSpPr>
            <a:spLocks noGrp="1"/>
          </p:cNvSpPr>
          <p:nvPr>
            <p:ph sz="quarter" idx="4"/>
          </p:nvPr>
        </p:nvSpPr>
        <p:spPr>
          <a:xfrm>
            <a:off x="5105400" y="3505200"/>
            <a:ext cx="3581400" cy="2855120"/>
          </a:xfrm>
        </p:spPr>
        <p:txBody>
          <a:bodyPr>
            <a:normAutofit fontScale="92500"/>
          </a:bodyPr>
          <a:lstStyle/>
          <a:p>
            <a:r>
              <a:rPr lang="en-US" dirty="0" smtClean="0"/>
              <a:t>Utility systems include any water conveyance facility</a:t>
            </a:r>
          </a:p>
          <a:p>
            <a:r>
              <a:rPr lang="en-US" dirty="0" smtClean="0"/>
              <a:t>Joint applications to all federal agencies affected</a:t>
            </a:r>
          </a:p>
          <a:p>
            <a:r>
              <a:rPr lang="en-US" dirty="0" smtClean="0"/>
              <a:t>Joint EIS by federal agencies, if required</a:t>
            </a:r>
          </a:p>
          <a:p>
            <a:r>
              <a:rPr lang="en-US" dirty="0" smtClean="0"/>
              <a:t>Statutory deadlines for a decision </a:t>
            </a:r>
          </a:p>
        </p:txBody>
      </p:sp>
      <p:pic>
        <p:nvPicPr>
          <p:cNvPr id="4098" name="Picture 2" descr="C:\Users\r20smith\Downloads\delta (1 of 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5000"/>
            <a:ext cx="5029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10/26/2016</a:t>
            </a:r>
            <a:endParaRPr lang="en-US"/>
          </a:p>
        </p:txBody>
      </p:sp>
      <p:sp>
        <p:nvSpPr>
          <p:cNvPr id="9" name="Slide Number Placeholder 8"/>
          <p:cNvSpPr>
            <a:spLocks noGrp="1"/>
          </p:cNvSpPr>
          <p:nvPr>
            <p:ph type="sldNum" sz="quarter" idx="12"/>
          </p:nvPr>
        </p:nvSpPr>
        <p:spPr/>
        <p:txBody>
          <a:bodyPr/>
          <a:lstStyle/>
          <a:p>
            <a:fld id="{14DD2783-689F-4A8E-892F-5FE584223BDF}" type="slidenum">
              <a:rPr lang="en-US" smtClean="0"/>
              <a:pPr/>
              <a:t>20</a:t>
            </a:fld>
            <a:endParaRPr lang="en-US"/>
          </a:p>
        </p:txBody>
      </p:sp>
    </p:spTree>
    <p:extLst>
      <p:ext uri="{BB962C8B-B14F-4D97-AF65-F5344CB8AC3E}">
        <p14:creationId xmlns:p14="http://schemas.microsoft.com/office/powerpoint/2010/main" val="1841649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 </a:t>
            </a:r>
            <a:r>
              <a:rPr lang="en-US" sz="5300" dirty="0" smtClean="0"/>
              <a:t>ANILCA Process Requirements</a:t>
            </a:r>
            <a:endParaRPr lang="en-US" dirty="0"/>
          </a:p>
        </p:txBody>
      </p:sp>
      <p:sp>
        <p:nvSpPr>
          <p:cNvPr id="7" name="Text Placeholder 6"/>
          <p:cNvSpPr>
            <a:spLocks noGrp="1"/>
          </p:cNvSpPr>
          <p:nvPr>
            <p:ph type="body" sz="half" idx="3"/>
          </p:nvPr>
        </p:nvSpPr>
        <p:spPr>
          <a:xfrm>
            <a:off x="4645025" y="1859757"/>
            <a:ext cx="4041775" cy="1645443"/>
          </a:xfrm>
        </p:spPr>
        <p:txBody>
          <a:bodyPr>
            <a:normAutofit/>
          </a:bodyPr>
          <a:lstStyle/>
          <a:p>
            <a:r>
              <a:rPr lang="en-US" dirty="0">
                <a:solidFill>
                  <a:srgbClr val="00B050"/>
                </a:solidFill>
              </a:rPr>
              <a:t> </a:t>
            </a:r>
            <a:endParaRPr lang="en-US" sz="7400" dirty="0" smtClean="0">
              <a:solidFill>
                <a:srgbClr val="00B050"/>
              </a:solidFill>
            </a:endParaRPr>
          </a:p>
        </p:txBody>
      </p:sp>
      <p:sp>
        <p:nvSpPr>
          <p:cNvPr id="8" name="Content Placeholder 7"/>
          <p:cNvSpPr>
            <a:spLocks noGrp="1"/>
          </p:cNvSpPr>
          <p:nvPr>
            <p:ph sz="quarter" idx="4"/>
          </p:nvPr>
        </p:nvSpPr>
        <p:spPr>
          <a:xfrm>
            <a:off x="5334000" y="1524000"/>
            <a:ext cx="3810000" cy="5486400"/>
          </a:xfrm>
        </p:spPr>
        <p:txBody>
          <a:bodyPr>
            <a:normAutofit/>
          </a:bodyPr>
          <a:lstStyle/>
          <a:p>
            <a:pPr marL="0" indent="0">
              <a:buNone/>
            </a:pPr>
            <a:r>
              <a:rPr lang="en-US" dirty="0" smtClean="0"/>
              <a:t>Federal agencies must analyze:</a:t>
            </a:r>
          </a:p>
          <a:p>
            <a:r>
              <a:rPr lang="en-US" dirty="0" smtClean="0"/>
              <a:t>Need and economic feasibility</a:t>
            </a:r>
          </a:p>
          <a:p>
            <a:r>
              <a:rPr lang="en-US" dirty="0" smtClean="0"/>
              <a:t>Alternative routes through non-CSU lands</a:t>
            </a:r>
          </a:p>
          <a:p>
            <a:r>
              <a:rPr lang="en-US" dirty="0" smtClean="0"/>
              <a:t>Impacts on local economics, fish and wildlife, and traditional rural lifestyles</a:t>
            </a:r>
          </a:p>
          <a:p>
            <a:r>
              <a:rPr lang="en-US" dirty="0" smtClean="0"/>
              <a:t>Impacts on purpose of the CSU</a:t>
            </a:r>
          </a:p>
          <a:p>
            <a:r>
              <a:rPr lang="en-US" dirty="0" smtClean="0"/>
              <a:t>Impacts on public values versus long-term public benefits</a:t>
            </a:r>
          </a:p>
        </p:txBody>
      </p:sp>
      <p:pic>
        <p:nvPicPr>
          <p:cNvPr id="5122" name="Picture 2" descr="C:\Users\r20smith\Downloads\fortymile (6 of 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5156800" cy="345567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10/26/2016</a:t>
            </a:r>
            <a:endParaRPr lang="en-US"/>
          </a:p>
        </p:txBody>
      </p:sp>
      <p:sp>
        <p:nvSpPr>
          <p:cNvPr id="9" name="Slide Number Placeholder 8"/>
          <p:cNvSpPr>
            <a:spLocks noGrp="1"/>
          </p:cNvSpPr>
          <p:nvPr>
            <p:ph type="sldNum" sz="quarter" idx="12"/>
          </p:nvPr>
        </p:nvSpPr>
        <p:spPr/>
        <p:txBody>
          <a:bodyPr/>
          <a:lstStyle/>
          <a:p>
            <a:fld id="{14DD2783-689F-4A8E-892F-5FE584223BDF}" type="slidenum">
              <a:rPr lang="en-US" smtClean="0"/>
              <a:pPr/>
              <a:t>21</a:t>
            </a:fld>
            <a:endParaRPr lang="en-US"/>
          </a:p>
        </p:txBody>
      </p:sp>
    </p:spTree>
    <p:extLst>
      <p:ext uri="{BB962C8B-B14F-4D97-AF65-F5344CB8AC3E}">
        <p14:creationId xmlns:p14="http://schemas.microsoft.com/office/powerpoint/2010/main" val="1345456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305800" cy="1600200"/>
          </a:xfrm>
        </p:spPr>
        <p:txBody>
          <a:bodyPr>
            <a:normAutofit fontScale="90000"/>
          </a:bodyPr>
          <a:lstStyle/>
          <a:p>
            <a:r>
              <a:rPr lang="en-US" dirty="0" smtClean="0"/>
              <a:t>Processing ROW/SUP applications:</a:t>
            </a:r>
            <a:br>
              <a:rPr lang="en-US" dirty="0" smtClean="0"/>
            </a:br>
            <a:r>
              <a:rPr lang="en-US" dirty="0" smtClean="0"/>
              <a:t>What analysis process should I use?</a:t>
            </a:r>
            <a:endParaRPr lang="en-US" dirty="0"/>
          </a:p>
        </p:txBody>
      </p:sp>
      <p:sp>
        <p:nvSpPr>
          <p:cNvPr id="5" name="Content Placeholder 4"/>
          <p:cNvSpPr>
            <a:spLocks noGrp="1"/>
          </p:cNvSpPr>
          <p:nvPr>
            <p:ph sz="half" idx="1"/>
          </p:nvPr>
        </p:nvSpPr>
        <p:spPr>
          <a:xfrm>
            <a:off x="381000" y="1905000"/>
            <a:ext cx="3657600" cy="4114800"/>
          </a:xfrm>
        </p:spPr>
        <p:txBody>
          <a:bodyPr>
            <a:normAutofit fontScale="92500" lnSpcReduction="10000"/>
          </a:bodyPr>
          <a:lstStyle/>
          <a:p>
            <a:pPr>
              <a:buNone/>
            </a:pPr>
            <a:r>
              <a:rPr lang="en-US" dirty="0" smtClean="0"/>
              <a:t>Federal agencies </a:t>
            </a:r>
            <a:r>
              <a:rPr lang="en-US" dirty="0" smtClean="0">
                <a:solidFill>
                  <a:srgbClr val="C00000"/>
                </a:solidFill>
              </a:rPr>
              <a:t>must</a:t>
            </a:r>
            <a:r>
              <a:rPr lang="en-US" dirty="0" smtClean="0"/>
              <a:t>:</a:t>
            </a:r>
          </a:p>
          <a:p>
            <a:r>
              <a:rPr lang="en-US" dirty="0" smtClean="0">
                <a:solidFill>
                  <a:srgbClr val="C00000"/>
                </a:solidFill>
              </a:rPr>
              <a:t>Collect data </a:t>
            </a:r>
            <a:r>
              <a:rPr lang="en-US" dirty="0" smtClean="0"/>
              <a:t>to justify terms and conditions</a:t>
            </a:r>
          </a:p>
          <a:p>
            <a:r>
              <a:rPr lang="en-US" dirty="0" smtClean="0"/>
              <a:t>Provide documentation of </a:t>
            </a:r>
            <a:r>
              <a:rPr lang="en-US" dirty="0" smtClean="0">
                <a:solidFill>
                  <a:srgbClr val="C00000"/>
                </a:solidFill>
              </a:rPr>
              <a:t>reasoned analysis</a:t>
            </a:r>
          </a:p>
          <a:p>
            <a:r>
              <a:rPr lang="en-US" dirty="0" smtClean="0">
                <a:solidFill>
                  <a:srgbClr val="C00000"/>
                </a:solidFill>
              </a:rPr>
              <a:t>Reference laws/</a:t>
            </a:r>
            <a:r>
              <a:rPr lang="en-US" dirty="0" err="1" smtClean="0">
                <a:solidFill>
                  <a:srgbClr val="C00000"/>
                </a:solidFill>
              </a:rPr>
              <a:t>regs</a:t>
            </a:r>
            <a:r>
              <a:rPr lang="en-US" dirty="0" smtClean="0">
                <a:solidFill>
                  <a:srgbClr val="C00000"/>
                </a:solidFill>
              </a:rPr>
              <a:t>/policies</a:t>
            </a:r>
            <a:r>
              <a:rPr lang="en-US" dirty="0" smtClean="0"/>
              <a:t> leading to decision</a:t>
            </a:r>
          </a:p>
          <a:p>
            <a:r>
              <a:rPr lang="en-US" dirty="0" smtClean="0">
                <a:solidFill>
                  <a:srgbClr val="C00000"/>
                </a:solidFill>
              </a:rPr>
              <a:t>Consider mitigation </a:t>
            </a:r>
            <a:r>
              <a:rPr lang="en-US" dirty="0" smtClean="0"/>
              <a:t>measures proposed by applicant</a:t>
            </a:r>
          </a:p>
          <a:p>
            <a:endParaRPr lang="en-US" dirty="0"/>
          </a:p>
        </p:txBody>
      </p:sp>
      <p:sp>
        <p:nvSpPr>
          <p:cNvPr id="6" name="Content Placeholder 5"/>
          <p:cNvSpPr>
            <a:spLocks noGrp="1"/>
          </p:cNvSpPr>
          <p:nvPr>
            <p:ph sz="quarter" idx="2"/>
          </p:nvPr>
        </p:nvSpPr>
        <p:spPr>
          <a:xfrm>
            <a:off x="4495800" y="1905000"/>
            <a:ext cx="4114800" cy="1828800"/>
          </a:xfrm>
        </p:spPr>
        <p:txBody>
          <a:bodyPr>
            <a:normAutofit fontScale="85000" lnSpcReduction="20000"/>
          </a:bodyPr>
          <a:lstStyle/>
          <a:p>
            <a:pPr indent="0">
              <a:buNone/>
            </a:pPr>
            <a:r>
              <a:rPr lang="en-US" i="1" dirty="0" smtClean="0">
                <a:solidFill>
                  <a:srgbClr val="00B050"/>
                </a:solidFill>
              </a:rPr>
              <a:t>Appeal decisions assume that federal agencies follow procedures correctly. The  </a:t>
            </a:r>
            <a:r>
              <a:rPr lang="en-US" i="1" dirty="0">
                <a:solidFill>
                  <a:srgbClr val="00B050"/>
                </a:solidFill>
              </a:rPr>
              <a:t>a</a:t>
            </a:r>
            <a:r>
              <a:rPr lang="en-US" i="1" dirty="0" smtClean="0">
                <a:solidFill>
                  <a:srgbClr val="00B050"/>
                </a:solidFill>
              </a:rPr>
              <a:t>ppealing party must prove that the federal process or analysis was in error. </a:t>
            </a:r>
          </a:p>
          <a:p>
            <a:endParaRPr lang="en-US" dirty="0"/>
          </a:p>
        </p:txBody>
      </p:sp>
      <p:sp>
        <p:nvSpPr>
          <p:cNvPr id="7" name="Content Placeholder 6"/>
          <p:cNvSpPr>
            <a:spLocks noGrp="1"/>
          </p:cNvSpPr>
          <p:nvPr>
            <p:ph sz="quarter" idx="3"/>
          </p:nvPr>
        </p:nvSpPr>
        <p:spPr>
          <a:xfrm>
            <a:off x="4343400" y="3657600"/>
            <a:ext cx="4800600" cy="2819400"/>
          </a:xfrm>
        </p:spPr>
        <p:txBody>
          <a:bodyPr>
            <a:normAutofit/>
          </a:bodyPr>
          <a:lstStyle/>
          <a:p>
            <a:pPr>
              <a:buNone/>
            </a:pPr>
            <a:r>
              <a:rPr lang="en-US" dirty="0" smtClean="0"/>
              <a:t>Federal agencies can </a:t>
            </a:r>
            <a:r>
              <a:rPr lang="en-US" dirty="0" smtClean="0">
                <a:solidFill>
                  <a:srgbClr val="C00000"/>
                </a:solidFill>
              </a:rPr>
              <a:t>reject</a:t>
            </a:r>
            <a:r>
              <a:rPr lang="en-US" dirty="0" smtClean="0"/>
              <a:t> (not process) applications if:</a:t>
            </a:r>
          </a:p>
          <a:p>
            <a:r>
              <a:rPr lang="en-US" dirty="0" smtClean="0"/>
              <a:t>Proposed use is inconsistent with law/</a:t>
            </a:r>
            <a:r>
              <a:rPr lang="en-US" dirty="0" err="1" smtClean="0"/>
              <a:t>regs</a:t>
            </a:r>
            <a:r>
              <a:rPr lang="en-US" dirty="0" smtClean="0"/>
              <a:t>/land use plans</a:t>
            </a:r>
          </a:p>
          <a:p>
            <a:r>
              <a:rPr lang="en-US" dirty="0" smtClean="0"/>
              <a:t>Do not comply with screening criteria found in regulations</a:t>
            </a:r>
          </a:p>
          <a:p>
            <a:pPr>
              <a:buNone/>
            </a:pPr>
            <a:endParaRPr lang="en-US" dirty="0"/>
          </a:p>
        </p:txBody>
      </p:sp>
      <p:sp>
        <p:nvSpPr>
          <p:cNvPr id="8" name="Date Placeholder 7"/>
          <p:cNvSpPr>
            <a:spLocks noGrp="1"/>
          </p:cNvSpPr>
          <p:nvPr>
            <p:ph type="dt" sz="half" idx="10"/>
          </p:nvPr>
        </p:nvSpPr>
        <p:spPr/>
        <p:txBody>
          <a:bodyPr/>
          <a:lstStyle/>
          <a:p>
            <a:pPr>
              <a:defRPr/>
            </a:pPr>
            <a:r>
              <a:rPr lang="en-US" smtClean="0"/>
              <a:t>10/26/2016</a:t>
            </a:r>
            <a:endParaRPr lang="en-US"/>
          </a:p>
        </p:txBody>
      </p:sp>
      <p:sp>
        <p:nvSpPr>
          <p:cNvPr id="9" name="Slide Number Placeholder 8"/>
          <p:cNvSpPr>
            <a:spLocks noGrp="1"/>
          </p:cNvSpPr>
          <p:nvPr>
            <p:ph type="sldNum" sz="quarter" idx="11"/>
          </p:nvPr>
        </p:nvSpPr>
        <p:spPr/>
        <p:txBody>
          <a:bodyPr/>
          <a:lstStyle/>
          <a:p>
            <a:pPr>
              <a:defRPr/>
            </a:pPr>
            <a:fld id="{1C6E70FC-56C9-45A4-B338-A5AE189B81C8}"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52400"/>
            <a:ext cx="8915400" cy="1524000"/>
          </a:xfrm>
        </p:spPr>
        <p:txBody>
          <a:bodyPr>
            <a:normAutofit fontScale="90000"/>
          </a:bodyPr>
          <a:lstStyle/>
          <a:p>
            <a:r>
              <a:rPr lang="en-US" dirty="0" smtClean="0"/>
              <a:t>What goes into a “reasoned analysis”?</a:t>
            </a:r>
            <a:endParaRPr lang="en-US" dirty="0"/>
          </a:p>
        </p:txBody>
      </p:sp>
      <p:sp>
        <p:nvSpPr>
          <p:cNvPr id="8" name="Content Placeholder 7"/>
          <p:cNvSpPr>
            <a:spLocks noGrp="1"/>
          </p:cNvSpPr>
          <p:nvPr>
            <p:ph sz="half" idx="1"/>
          </p:nvPr>
        </p:nvSpPr>
        <p:spPr>
          <a:xfrm>
            <a:off x="533400" y="1905000"/>
            <a:ext cx="4114800" cy="4114800"/>
          </a:xfrm>
        </p:spPr>
        <p:txBody>
          <a:bodyPr>
            <a:normAutofit fontScale="92500" lnSpcReduction="10000"/>
          </a:bodyPr>
          <a:lstStyle/>
          <a:p>
            <a:pPr>
              <a:buNone/>
            </a:pPr>
            <a:r>
              <a:rPr lang="en-US" dirty="0" smtClean="0">
                <a:solidFill>
                  <a:srgbClr val="00B050"/>
                </a:solidFill>
              </a:rPr>
              <a:t>1. Questions about the water source:</a:t>
            </a:r>
          </a:p>
          <a:p>
            <a:r>
              <a:rPr lang="en-US" dirty="0" smtClean="0"/>
              <a:t>Is access to the water source available on private lands?</a:t>
            </a:r>
          </a:p>
          <a:p>
            <a:r>
              <a:rPr lang="en-US" dirty="0" smtClean="0"/>
              <a:t>Are other water sources available?</a:t>
            </a:r>
          </a:p>
          <a:p>
            <a:r>
              <a:rPr lang="en-US" dirty="0" smtClean="0"/>
              <a:t>Would the proposed use injure existing uses from this source?</a:t>
            </a:r>
          </a:p>
          <a:p>
            <a:r>
              <a:rPr lang="en-US" dirty="0" smtClean="0"/>
              <a:t>Would the water source itself be damaged?</a:t>
            </a:r>
            <a:endParaRPr lang="en-US" dirty="0"/>
          </a:p>
        </p:txBody>
      </p:sp>
      <p:sp>
        <p:nvSpPr>
          <p:cNvPr id="9" name="Content Placeholder 8"/>
          <p:cNvSpPr>
            <a:spLocks noGrp="1"/>
          </p:cNvSpPr>
          <p:nvPr>
            <p:ph sz="quarter" idx="2"/>
          </p:nvPr>
        </p:nvSpPr>
        <p:spPr/>
        <p:txBody>
          <a:bodyPr>
            <a:normAutofit fontScale="92500" lnSpcReduction="20000"/>
          </a:bodyPr>
          <a:lstStyle/>
          <a:p>
            <a:pPr>
              <a:buNone/>
            </a:pPr>
            <a:r>
              <a:rPr lang="en-US" dirty="0" smtClean="0">
                <a:solidFill>
                  <a:srgbClr val="00B050"/>
                </a:solidFill>
              </a:rPr>
              <a:t>2.	Questions about the resource:  </a:t>
            </a:r>
            <a:r>
              <a:rPr lang="en-US" dirty="0" smtClean="0"/>
              <a:t>What impact on riparian, wetlands, wildlife, water quality, erosion, cultural, T&amp;E species, etc?</a:t>
            </a:r>
            <a:endParaRPr lang="en-US" dirty="0"/>
          </a:p>
        </p:txBody>
      </p:sp>
      <p:pic>
        <p:nvPicPr>
          <p:cNvPr id="6" name="Content Placeholder 5" descr="IMGP1355.JPG"/>
          <p:cNvPicPr>
            <a:picLocks noGrp="1" noChangeAspect="1"/>
          </p:cNvPicPr>
          <p:nvPr>
            <p:ph sz="quarter" idx="3"/>
          </p:nvPr>
        </p:nvPicPr>
        <p:blipFill>
          <a:blip r:embed="rId3" cstate="print"/>
          <a:stretch>
            <a:fillRect/>
          </a:stretch>
        </p:blipFill>
        <p:spPr>
          <a:xfrm>
            <a:off x="4876800" y="4038600"/>
            <a:ext cx="4267200" cy="2819400"/>
          </a:xfrm>
        </p:spPr>
      </p:pic>
      <p:sp>
        <p:nvSpPr>
          <p:cNvPr id="10" name="Date Placeholder 9"/>
          <p:cNvSpPr>
            <a:spLocks noGrp="1"/>
          </p:cNvSpPr>
          <p:nvPr>
            <p:ph type="dt" sz="half" idx="10"/>
          </p:nvPr>
        </p:nvSpPr>
        <p:spPr/>
        <p:txBody>
          <a:bodyPr/>
          <a:lstStyle/>
          <a:p>
            <a:pPr>
              <a:defRPr/>
            </a:pPr>
            <a:r>
              <a:rPr lang="en-US" smtClean="0"/>
              <a:t>10/26/2016</a:t>
            </a:r>
            <a:endParaRPr lang="en-US"/>
          </a:p>
        </p:txBody>
      </p:sp>
      <p:sp>
        <p:nvSpPr>
          <p:cNvPr id="11" name="Slide Number Placeholder 10"/>
          <p:cNvSpPr>
            <a:spLocks noGrp="1"/>
          </p:cNvSpPr>
          <p:nvPr>
            <p:ph type="sldNum" sz="quarter" idx="11"/>
          </p:nvPr>
        </p:nvSpPr>
        <p:spPr/>
        <p:txBody>
          <a:bodyPr/>
          <a:lstStyle/>
          <a:p>
            <a:pPr>
              <a:defRPr/>
            </a:pPr>
            <a:fld id="{1C6E70FC-56C9-45A4-B338-A5AE189B81C8}"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1"/>
          </p:nvPr>
        </p:nvSpPr>
        <p:spPr>
          <a:noFill/>
        </p:spPr>
        <p:txBody>
          <a:bodyPr/>
          <a:lstStyle/>
          <a:p>
            <a:fld id="{6C7F054E-82ED-4E00-8C36-07F78861C9F4}" type="slidenum">
              <a:rPr lang="en-US" smtClean="0"/>
              <a:pPr/>
              <a:t>24</a:t>
            </a:fld>
            <a:endParaRPr lang="en-US" smtClean="0"/>
          </a:p>
        </p:txBody>
      </p:sp>
      <p:sp>
        <p:nvSpPr>
          <p:cNvPr id="32772" name="Rectangle 4"/>
          <p:cNvSpPr>
            <a:spLocks noGrp="1" noChangeArrowheads="1"/>
          </p:cNvSpPr>
          <p:nvPr>
            <p:ph type="title"/>
          </p:nvPr>
        </p:nvSpPr>
        <p:spPr>
          <a:xfrm>
            <a:off x="609600" y="152400"/>
            <a:ext cx="7772400" cy="1447800"/>
          </a:xfrm>
        </p:spPr>
        <p:txBody>
          <a:bodyPr/>
          <a:lstStyle/>
          <a:p>
            <a:pPr eaLnBrk="1" hangingPunct="1"/>
            <a:r>
              <a:rPr lang="en-US" dirty="0" smtClean="0"/>
              <a:t>“Reasoned Analysis” Example</a:t>
            </a:r>
          </a:p>
        </p:txBody>
      </p:sp>
      <p:sp>
        <p:nvSpPr>
          <p:cNvPr id="32773" name="Rectangle 5" descr="Rectangle: Click to edit Master text styles&#10;Second level&#10;Third level&#10;Fourth level&#10;Fifth level"/>
          <p:cNvSpPr>
            <a:spLocks noGrp="1" noChangeArrowheads="1"/>
          </p:cNvSpPr>
          <p:nvPr>
            <p:ph type="body" sz="half" idx="1"/>
          </p:nvPr>
        </p:nvSpPr>
        <p:spPr>
          <a:xfrm>
            <a:off x="381000" y="1905000"/>
            <a:ext cx="4267200" cy="4114800"/>
          </a:xfrm>
        </p:spPr>
        <p:txBody>
          <a:bodyPr>
            <a:normAutofit fontScale="92500" lnSpcReduction="10000"/>
          </a:bodyPr>
          <a:lstStyle/>
          <a:p>
            <a:r>
              <a:rPr lang="en-US" sz="2800" dirty="0" smtClean="0"/>
              <a:t>Are there other water sources for livestock?</a:t>
            </a:r>
          </a:p>
          <a:p>
            <a:pPr eaLnBrk="1" hangingPunct="1"/>
            <a:r>
              <a:rPr lang="en-US" sz="2800" dirty="0" smtClean="0"/>
              <a:t>Will the aquifer be damaged?  Are aquifer levels stable?</a:t>
            </a:r>
          </a:p>
          <a:p>
            <a:pPr eaLnBrk="1" hangingPunct="1"/>
            <a:r>
              <a:rPr lang="en-US" sz="2800" dirty="0" smtClean="0"/>
              <a:t>Can well construction techniques avoid impacts?</a:t>
            </a:r>
          </a:p>
          <a:p>
            <a:r>
              <a:rPr lang="en-US" sz="2800" dirty="0" smtClean="0"/>
              <a:t>Will fens be impacted?</a:t>
            </a:r>
          </a:p>
          <a:p>
            <a:pPr eaLnBrk="1" hangingPunct="1"/>
            <a:r>
              <a:rPr lang="en-US" sz="2800" dirty="0" smtClean="0"/>
              <a:t>Will water be available for wildlife use?</a:t>
            </a:r>
          </a:p>
        </p:txBody>
      </p:sp>
      <p:pic>
        <p:nvPicPr>
          <p:cNvPr id="32774" name="Picture 7" descr="South Park Well"/>
          <p:cNvPicPr>
            <a:picLocks noGrp="1" noChangeAspect="1" noChangeArrowheads="1"/>
          </p:cNvPicPr>
          <p:nvPr>
            <p:ph sz="half" idx="2"/>
          </p:nvPr>
        </p:nvPicPr>
        <p:blipFill>
          <a:blip r:embed="rId3" cstate="print"/>
          <a:srcRect/>
          <a:stretch>
            <a:fillRect/>
          </a:stretch>
        </p:blipFill>
        <p:spPr>
          <a:xfrm>
            <a:off x="4800600" y="1905000"/>
            <a:ext cx="3810000" cy="4038600"/>
          </a:xfrm>
          <a:noFill/>
        </p:spPr>
      </p:pic>
      <p:sp>
        <p:nvSpPr>
          <p:cNvPr id="6" name="Date Placeholder 5"/>
          <p:cNvSpPr>
            <a:spLocks noGrp="1"/>
          </p:cNvSpPr>
          <p:nvPr>
            <p:ph type="dt" sz="half" idx="10"/>
          </p:nvPr>
        </p:nvSpPr>
        <p:spPr/>
        <p:txBody>
          <a:bodyPr/>
          <a:lstStyle/>
          <a:p>
            <a:pPr>
              <a:defRPr/>
            </a:pPr>
            <a:r>
              <a:rPr lang="en-US" smtClean="0"/>
              <a:t>10/26/2016</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smtClean="0"/>
              <a:t>10/26/2016</a:t>
            </a:r>
            <a:endParaRPr lang="en-US" dirty="0" smtClean="0"/>
          </a:p>
        </p:txBody>
      </p:sp>
      <p:sp>
        <p:nvSpPr>
          <p:cNvPr id="33795" name="Slide Number Placeholder 4"/>
          <p:cNvSpPr>
            <a:spLocks noGrp="1"/>
          </p:cNvSpPr>
          <p:nvPr>
            <p:ph type="sldNum" sz="quarter" idx="11"/>
          </p:nvPr>
        </p:nvSpPr>
        <p:spPr>
          <a:xfrm rot="17644239" flipV="1">
            <a:off x="4419600" y="6324600"/>
            <a:ext cx="3962400" cy="60325"/>
          </a:xfrm>
          <a:noFill/>
        </p:spPr>
        <p:txBody>
          <a:bodyPr/>
          <a:lstStyle/>
          <a:p>
            <a:fld id="{03DC0BFB-18A7-4F35-A2D7-5C7ECCB0DC6A}" type="slidenum">
              <a:rPr lang="en-US" smtClean="0"/>
              <a:pPr/>
              <a:t>25</a:t>
            </a:fld>
            <a:endParaRPr lang="en-US" dirty="0" smtClean="0"/>
          </a:p>
        </p:txBody>
      </p:sp>
      <p:sp>
        <p:nvSpPr>
          <p:cNvPr id="33796" name="Rectangle 2"/>
          <p:cNvSpPr>
            <a:spLocks noGrp="1" noChangeArrowheads="1"/>
          </p:cNvSpPr>
          <p:nvPr>
            <p:ph type="title"/>
          </p:nvPr>
        </p:nvSpPr>
        <p:spPr>
          <a:xfrm>
            <a:off x="685800" y="304800"/>
            <a:ext cx="7772400" cy="838200"/>
          </a:xfrm>
        </p:spPr>
        <p:txBody>
          <a:bodyPr/>
          <a:lstStyle/>
          <a:p>
            <a:pPr algn="ctr" eaLnBrk="1" hangingPunct="1"/>
            <a:r>
              <a:rPr lang="en-US" sz="4000" dirty="0" smtClean="0"/>
              <a:t>IBLA Cases For Process Guidance</a:t>
            </a:r>
          </a:p>
        </p:txBody>
      </p:sp>
      <p:sp>
        <p:nvSpPr>
          <p:cNvPr id="33797" name="Rectangle 3" descr="Rectangle: Click to edit Master text styles&#10;Second level&#10;Third level&#10;Fourth level&#10;Fifth level"/>
          <p:cNvSpPr>
            <a:spLocks noGrp="1" noChangeArrowheads="1"/>
          </p:cNvSpPr>
          <p:nvPr>
            <p:ph type="body" idx="1"/>
          </p:nvPr>
        </p:nvSpPr>
        <p:spPr>
          <a:xfrm>
            <a:off x="685800" y="1143000"/>
            <a:ext cx="7696200" cy="5257800"/>
          </a:xfrm>
        </p:spPr>
        <p:txBody>
          <a:bodyPr>
            <a:normAutofit lnSpcReduction="10000"/>
          </a:bodyPr>
          <a:lstStyle/>
          <a:p>
            <a:pPr marL="450850" indent="-450850" eaLnBrk="1" hangingPunct="1">
              <a:lnSpc>
                <a:spcPct val="90000"/>
              </a:lnSpc>
            </a:pPr>
            <a:r>
              <a:rPr lang="en-US" sz="2800" b="1" dirty="0" smtClean="0"/>
              <a:t>Grant Hacking (Utah) </a:t>
            </a:r>
          </a:p>
          <a:p>
            <a:pPr marL="850900" lvl="1" eaLnBrk="1" hangingPunct="1">
              <a:spcBef>
                <a:spcPct val="10000"/>
              </a:spcBef>
            </a:pPr>
            <a:r>
              <a:rPr lang="en-US" sz="2400" dirty="0" smtClean="0">
                <a:solidFill>
                  <a:srgbClr val="00B050"/>
                </a:solidFill>
              </a:rPr>
              <a:t>Water needed for public purposes</a:t>
            </a:r>
            <a:r>
              <a:rPr lang="en-US" sz="2400" dirty="0" smtClean="0"/>
              <a:t/>
            </a:r>
            <a:br>
              <a:rPr lang="en-US" sz="2400" dirty="0" smtClean="0"/>
            </a:br>
            <a:endParaRPr lang="en-US" sz="1000" dirty="0" smtClean="0"/>
          </a:p>
          <a:p>
            <a:pPr marL="450850" indent="-450850" eaLnBrk="1" hangingPunct="1">
              <a:lnSpc>
                <a:spcPct val="90000"/>
              </a:lnSpc>
            </a:pPr>
            <a:r>
              <a:rPr lang="en-US" sz="2800" b="1" dirty="0" smtClean="0">
                <a:solidFill>
                  <a:srgbClr val="010000"/>
                </a:solidFill>
              </a:rPr>
              <a:t>King’s Meadow Ranches (Utah)</a:t>
            </a:r>
          </a:p>
          <a:p>
            <a:pPr marL="850900" lvl="1" eaLnBrk="1" hangingPunct="1">
              <a:spcBef>
                <a:spcPct val="10000"/>
              </a:spcBef>
            </a:pPr>
            <a:r>
              <a:rPr lang="en-US" sz="2400" dirty="0" smtClean="0"/>
              <a:t> </a:t>
            </a:r>
            <a:r>
              <a:rPr lang="en-US" sz="2400" dirty="0" smtClean="0">
                <a:solidFill>
                  <a:srgbClr val="00B050"/>
                </a:solidFill>
              </a:rPr>
              <a:t>Destruction of riparian habitat and erosion</a:t>
            </a:r>
            <a:r>
              <a:rPr lang="en-US" sz="2400" dirty="0" smtClean="0"/>
              <a:t/>
            </a:r>
            <a:br>
              <a:rPr lang="en-US" sz="2400" dirty="0" smtClean="0"/>
            </a:br>
            <a:endParaRPr lang="en-US" sz="1000" dirty="0" smtClean="0"/>
          </a:p>
          <a:p>
            <a:pPr marL="450850" indent="-450850" eaLnBrk="1" hangingPunct="1">
              <a:lnSpc>
                <a:spcPct val="90000"/>
              </a:lnSpc>
            </a:pPr>
            <a:r>
              <a:rPr lang="en-US" sz="2800" b="1" dirty="0" smtClean="0"/>
              <a:t>Vogel (Oregon) </a:t>
            </a:r>
          </a:p>
          <a:p>
            <a:pPr marL="850900" lvl="1" eaLnBrk="1" hangingPunct="1">
              <a:spcBef>
                <a:spcPct val="10000"/>
              </a:spcBef>
            </a:pPr>
            <a:r>
              <a:rPr lang="en-US" sz="2400" dirty="0" smtClean="0"/>
              <a:t> </a:t>
            </a:r>
            <a:r>
              <a:rPr lang="en-US" sz="2400" dirty="0" smtClean="0">
                <a:solidFill>
                  <a:srgbClr val="00B050"/>
                </a:solidFill>
              </a:rPr>
              <a:t>BLM must have record to support decisions</a:t>
            </a:r>
            <a:r>
              <a:rPr lang="en-US" sz="2400" dirty="0" smtClean="0"/>
              <a:t/>
            </a:r>
            <a:br>
              <a:rPr lang="en-US" sz="2400" dirty="0" smtClean="0"/>
            </a:br>
            <a:endParaRPr lang="en-US" sz="1000" dirty="0" smtClean="0"/>
          </a:p>
          <a:p>
            <a:pPr marL="450850" indent="-450850" eaLnBrk="1" hangingPunct="1">
              <a:lnSpc>
                <a:spcPct val="90000"/>
              </a:lnSpc>
            </a:pPr>
            <a:r>
              <a:rPr lang="en-US" sz="2800" b="1" dirty="0" err="1" smtClean="0">
                <a:solidFill>
                  <a:srgbClr val="010000"/>
                </a:solidFill>
              </a:rPr>
              <a:t>Philp</a:t>
            </a:r>
            <a:r>
              <a:rPr lang="en-US" sz="2800" b="1" dirty="0" smtClean="0">
                <a:solidFill>
                  <a:srgbClr val="010000"/>
                </a:solidFill>
              </a:rPr>
              <a:t> (Oregon)</a:t>
            </a:r>
          </a:p>
          <a:p>
            <a:pPr marL="850900" lvl="1" eaLnBrk="1" hangingPunct="1">
              <a:spcBef>
                <a:spcPct val="10000"/>
              </a:spcBef>
            </a:pPr>
            <a:r>
              <a:rPr lang="en-US" sz="2400" dirty="0" smtClean="0">
                <a:solidFill>
                  <a:srgbClr val="00B050"/>
                </a:solidFill>
              </a:rPr>
              <a:t>BLM fails to supply supporting rationale</a:t>
            </a:r>
            <a:r>
              <a:rPr lang="en-US" sz="2400" dirty="0" smtClean="0"/>
              <a:t/>
            </a:r>
            <a:br>
              <a:rPr lang="en-US" sz="2400" dirty="0" smtClean="0"/>
            </a:br>
            <a:endParaRPr lang="en-US" sz="1000" dirty="0" smtClean="0"/>
          </a:p>
          <a:p>
            <a:pPr marL="450850" indent="-450850" eaLnBrk="1" hangingPunct="1">
              <a:lnSpc>
                <a:spcPct val="90000"/>
              </a:lnSpc>
            </a:pPr>
            <a:r>
              <a:rPr lang="en-US" sz="2800" b="1" dirty="0" err="1" smtClean="0">
                <a:solidFill>
                  <a:srgbClr val="010000"/>
                </a:solidFill>
              </a:rPr>
              <a:t>Lederhause</a:t>
            </a:r>
            <a:r>
              <a:rPr lang="en-US" sz="2800" b="1" dirty="0" smtClean="0">
                <a:solidFill>
                  <a:srgbClr val="010000"/>
                </a:solidFill>
              </a:rPr>
              <a:t> (Colorado)</a:t>
            </a:r>
          </a:p>
          <a:p>
            <a:pPr marL="850900" lvl="1" eaLnBrk="1" hangingPunct="1">
              <a:spcBef>
                <a:spcPct val="10000"/>
              </a:spcBef>
            </a:pPr>
            <a:r>
              <a:rPr lang="en-US" sz="2400" dirty="0" smtClean="0">
                <a:solidFill>
                  <a:srgbClr val="00B050"/>
                </a:solidFill>
              </a:rPr>
              <a:t>No obligation to approve structures that could be built on private lands </a:t>
            </a:r>
          </a:p>
        </p:txBody>
      </p:sp>
      <p:sp>
        <p:nvSpPr>
          <p:cNvPr id="6" name="Footer Placeholder 5"/>
          <p:cNvSpPr>
            <a:spLocks noGrp="1"/>
          </p:cNvSpPr>
          <p:nvPr>
            <p:ph type="ftr" sz="quarter" idx="11"/>
          </p:nvPr>
        </p:nvSpPr>
        <p:spPr>
          <a:xfrm>
            <a:off x="7848600" y="6172200"/>
            <a:ext cx="1295400" cy="549275"/>
          </a:xfrm>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a:r>
              <a:rPr lang="en-US" sz="3200" dirty="0" smtClean="0"/>
              <a:t>Land Use Authorizations For Water-Related Facilities </a:t>
            </a:r>
            <a:endParaRPr lang="en-US" sz="3200" dirty="0"/>
          </a:p>
        </p:txBody>
      </p:sp>
      <p:sp>
        <p:nvSpPr>
          <p:cNvPr id="3" name="Text Placeholder 2"/>
          <p:cNvSpPr>
            <a:spLocks noGrp="1"/>
          </p:cNvSpPr>
          <p:nvPr>
            <p:ph sz="half" idx="1"/>
          </p:nvPr>
        </p:nvSpPr>
        <p:spPr>
          <a:xfrm>
            <a:off x="0" y="1524000"/>
            <a:ext cx="4800600" cy="4495800"/>
          </a:xfrm>
        </p:spPr>
        <p:txBody>
          <a:bodyPr>
            <a:normAutofit fontScale="92500" lnSpcReduction="10000"/>
          </a:bodyPr>
          <a:lstStyle/>
          <a:p>
            <a:r>
              <a:rPr lang="en-US" sz="2400" dirty="0" smtClean="0"/>
              <a:t>First, </a:t>
            </a:r>
            <a:r>
              <a:rPr lang="en-US" sz="2400" dirty="0" smtClean="0">
                <a:solidFill>
                  <a:srgbClr val="00B050"/>
                </a:solidFill>
              </a:rPr>
              <a:t>PROCESS</a:t>
            </a:r>
            <a:r>
              <a:rPr lang="en-US" sz="2400" dirty="0" smtClean="0"/>
              <a:t> . . .</a:t>
            </a:r>
          </a:p>
          <a:p>
            <a:pPr>
              <a:buNone/>
            </a:pPr>
            <a:r>
              <a:rPr lang="en-US" sz="2400" i="1" dirty="0" smtClean="0"/>
              <a:t>What processes should we use ?</a:t>
            </a:r>
          </a:p>
          <a:p>
            <a:pPr>
              <a:buNone/>
            </a:pPr>
            <a:r>
              <a:rPr lang="en-US" sz="2400" i="1" dirty="0" smtClean="0"/>
              <a:t>With whom should we coordinate?</a:t>
            </a:r>
          </a:p>
          <a:p>
            <a:pPr>
              <a:buNone/>
            </a:pPr>
            <a:r>
              <a:rPr lang="en-US" sz="2400" i="1" dirty="0"/>
              <a:t>What do we say in the water rights process</a:t>
            </a:r>
            <a:r>
              <a:rPr lang="en-US" sz="2400" i="1" dirty="0" smtClean="0"/>
              <a:t>?</a:t>
            </a:r>
          </a:p>
          <a:p>
            <a:endParaRPr lang="en-US" sz="2400" dirty="0" smtClean="0"/>
          </a:p>
          <a:p>
            <a:r>
              <a:rPr lang="en-US" sz="2400" dirty="0" smtClean="0"/>
              <a:t>Then, </a:t>
            </a:r>
            <a:r>
              <a:rPr lang="en-US" sz="2400" dirty="0" smtClean="0">
                <a:solidFill>
                  <a:srgbClr val="00B050"/>
                </a:solidFill>
              </a:rPr>
              <a:t>SUBSTANCE</a:t>
            </a:r>
            <a:r>
              <a:rPr lang="en-US" sz="2400" dirty="0" smtClean="0"/>
              <a:t>. . .</a:t>
            </a:r>
          </a:p>
          <a:p>
            <a:pPr marL="0" indent="0">
              <a:buNone/>
            </a:pPr>
            <a:r>
              <a:rPr lang="en-US" sz="2400" i="1" dirty="0"/>
              <a:t>What issues should we analyze</a:t>
            </a:r>
            <a:r>
              <a:rPr lang="en-US" sz="2400" i="1" dirty="0" smtClean="0"/>
              <a:t>?</a:t>
            </a:r>
          </a:p>
          <a:p>
            <a:pPr marL="0" indent="0">
              <a:buNone/>
            </a:pPr>
            <a:r>
              <a:rPr lang="en-US" sz="2400" i="1" dirty="0" smtClean="0"/>
              <a:t>How do we make a decision to approve or deny?  </a:t>
            </a:r>
            <a:endParaRPr lang="en-US" sz="2400" i="1" dirty="0"/>
          </a:p>
          <a:p>
            <a:pPr marL="0" indent="0">
              <a:buNone/>
            </a:pPr>
            <a:r>
              <a:rPr lang="en-US" sz="2400" i="1" dirty="0" smtClean="0"/>
              <a:t>What terms and conditions should we use in a land use authorization? </a:t>
            </a:r>
            <a:endParaRPr lang="en-US" sz="2400" i="1" dirty="0"/>
          </a:p>
        </p:txBody>
      </p:sp>
      <p:pic>
        <p:nvPicPr>
          <p:cNvPr id="5" name="Content Placeholder 4"/>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927600" y="3886200"/>
            <a:ext cx="4199466" cy="2362200"/>
          </a:xfrm>
        </p:spPr>
      </p:pic>
      <p:pic>
        <p:nvPicPr>
          <p:cNvPr id="11" name="Content Placeholder 10"/>
          <p:cNvPicPr>
            <a:picLocks noGrp="1" noChangeAspect="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4953000" y="1404938"/>
            <a:ext cx="4190999" cy="2481262"/>
          </a:xfrm>
        </p:spPr>
      </p:pic>
      <p:sp>
        <p:nvSpPr>
          <p:cNvPr id="6" name="Date Placeholder 5"/>
          <p:cNvSpPr>
            <a:spLocks noGrp="1"/>
          </p:cNvSpPr>
          <p:nvPr>
            <p:ph type="dt" sz="half" idx="10"/>
          </p:nvPr>
        </p:nvSpPr>
        <p:spPr/>
        <p:txBody>
          <a:bodyPr/>
          <a:lstStyle/>
          <a:p>
            <a:pPr>
              <a:defRPr/>
            </a:pPr>
            <a:r>
              <a:rPr lang="en-US" smtClean="0"/>
              <a:t>10/26/2016</a:t>
            </a:r>
            <a:endParaRPr lang="en-US"/>
          </a:p>
        </p:txBody>
      </p:sp>
      <p:sp>
        <p:nvSpPr>
          <p:cNvPr id="7" name="Slide Number Placeholder 6"/>
          <p:cNvSpPr>
            <a:spLocks noGrp="1"/>
          </p:cNvSpPr>
          <p:nvPr>
            <p:ph type="sldNum" sz="quarter" idx="11"/>
          </p:nvPr>
        </p:nvSpPr>
        <p:spPr/>
        <p:txBody>
          <a:bodyPr/>
          <a:lstStyle/>
          <a:p>
            <a:pPr>
              <a:defRPr/>
            </a:pPr>
            <a:fld id="{1C6E70FC-56C9-45A4-B338-A5AE189B81C8}" type="slidenum">
              <a:rPr lang="en-US" smtClean="0"/>
              <a:pPr>
                <a:defRPr/>
              </a:pPr>
              <a:t>26</a:t>
            </a:fld>
            <a:endParaRPr lang="en-US"/>
          </a:p>
        </p:txBody>
      </p:sp>
    </p:spTree>
    <p:extLst>
      <p:ext uri="{BB962C8B-B14F-4D97-AF65-F5344CB8AC3E}">
        <p14:creationId xmlns:p14="http://schemas.microsoft.com/office/powerpoint/2010/main" val="1932563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505712"/>
          </a:xfrm>
        </p:spPr>
        <p:txBody>
          <a:bodyPr>
            <a:normAutofit fontScale="90000"/>
          </a:bodyPr>
          <a:lstStyle/>
          <a:p>
            <a:r>
              <a:rPr lang="en-US" dirty="0" smtClean="0"/>
              <a:t/>
            </a:r>
            <a:br>
              <a:rPr lang="en-US" dirty="0" smtClean="0"/>
            </a:br>
            <a:r>
              <a:rPr lang="en-US" dirty="0" smtClean="0"/>
              <a:t>The Substance:</a:t>
            </a:r>
            <a:br>
              <a:rPr lang="en-US" dirty="0" smtClean="0"/>
            </a:br>
            <a:r>
              <a:rPr lang="en-US" dirty="0" smtClean="0"/>
              <a:t>Standard for Approval/Denial</a:t>
            </a:r>
            <a:br>
              <a:rPr lang="en-US" dirty="0" smtClean="0"/>
            </a:br>
            <a:endParaRPr lang="en-US" dirty="0"/>
          </a:p>
        </p:txBody>
      </p:sp>
      <p:pic>
        <p:nvPicPr>
          <p:cNvPr id="1030" name="Picture 6" descr="U:\My Documents\digital photos\USF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63235"/>
            <a:ext cx="1676400" cy="1871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352800"/>
            <a:ext cx="9144000" cy="292387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Consistent with the mission of the Forest Service to manage lands and resources in a manner that will best meet the present and future needs of the American people, taking into account the needs of future generations for renewable and nonrenewable resources.</a:t>
            </a:r>
          </a:p>
          <a:p>
            <a:pPr marL="285750" indent="-285750">
              <a:buFont typeface="Arial" panose="020B0604020202020204" pitchFamily="34" charset="0"/>
              <a:buChar char="•"/>
            </a:pPr>
            <a:r>
              <a:rPr lang="en-US" sz="2000" dirty="0" smtClean="0"/>
              <a:t>The proposed use cannot be reasonably accommodated on non National Forest System lands. </a:t>
            </a:r>
          </a:p>
          <a:p>
            <a:pPr marL="285750" indent="-285750">
              <a:buFont typeface="Arial" panose="020B0604020202020204" pitchFamily="34" charset="0"/>
              <a:buChar char="•"/>
            </a:pPr>
            <a:r>
              <a:rPr lang="en-US" sz="2000" dirty="0" smtClean="0"/>
              <a:t>Does not authorize use of National Forest System lands solely because it affords the application  a lower cost or less restrictive when compared with non NFS lands.</a:t>
            </a:r>
            <a:r>
              <a:rPr lang="en-US" sz="2400" dirty="0" smtClean="0"/>
              <a:t> </a:t>
            </a:r>
            <a:endParaRPr lang="en-US" sz="2000" dirty="0"/>
          </a:p>
        </p:txBody>
      </p:sp>
      <p:sp>
        <p:nvSpPr>
          <p:cNvPr id="6" name="Date Placeholder 5"/>
          <p:cNvSpPr>
            <a:spLocks noGrp="1"/>
          </p:cNvSpPr>
          <p:nvPr>
            <p:ph type="dt" sz="half" idx="10"/>
          </p:nvPr>
        </p:nvSpPr>
        <p:spPr/>
        <p:txBody>
          <a:bodyPr/>
          <a:lstStyle/>
          <a:p>
            <a:r>
              <a:rPr lang="en-US" smtClean="0"/>
              <a:t>10/26/2016</a:t>
            </a:r>
            <a:endParaRPr lang="en-US"/>
          </a:p>
        </p:txBody>
      </p:sp>
      <p:sp>
        <p:nvSpPr>
          <p:cNvPr id="7" name="Slide Number Placeholder 6"/>
          <p:cNvSpPr>
            <a:spLocks noGrp="1"/>
          </p:cNvSpPr>
          <p:nvPr>
            <p:ph type="sldNum" sz="quarter" idx="12"/>
          </p:nvPr>
        </p:nvSpPr>
        <p:spPr/>
        <p:txBody>
          <a:bodyPr/>
          <a:lstStyle/>
          <a:p>
            <a:fld id="{14DD2783-689F-4A8E-892F-5FE584223BDF}" type="slidenum">
              <a:rPr lang="en-US" smtClean="0"/>
              <a:pPr/>
              <a:t>27</a:t>
            </a:fld>
            <a:endParaRPr lang="en-US"/>
          </a:p>
        </p:txBody>
      </p:sp>
    </p:spTree>
    <p:extLst>
      <p:ext uri="{BB962C8B-B14F-4D97-AF65-F5344CB8AC3E}">
        <p14:creationId xmlns:p14="http://schemas.microsoft.com/office/powerpoint/2010/main" val="2579083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505712"/>
          </a:xfrm>
        </p:spPr>
        <p:txBody>
          <a:bodyPr>
            <a:normAutofit fontScale="90000"/>
          </a:bodyPr>
          <a:lstStyle/>
          <a:p>
            <a:r>
              <a:rPr lang="en-US" dirty="0" smtClean="0"/>
              <a:t/>
            </a:r>
            <a:br>
              <a:rPr lang="en-US" dirty="0" smtClean="0"/>
            </a:br>
            <a:r>
              <a:rPr lang="en-US" dirty="0" smtClean="0"/>
              <a:t>The Substance:</a:t>
            </a:r>
            <a:br>
              <a:rPr lang="en-US" dirty="0" smtClean="0"/>
            </a:br>
            <a:r>
              <a:rPr lang="en-US" dirty="0" smtClean="0"/>
              <a:t>Standard for Approval/Denial</a:t>
            </a:r>
            <a:br>
              <a:rPr lang="en-US" dirty="0" smtClean="0"/>
            </a:br>
            <a:endParaRPr lang="en-US" dirty="0"/>
          </a:p>
        </p:txBody>
      </p:sp>
      <p:pic>
        <p:nvPicPr>
          <p:cNvPr id="1027" name="Picture 3" descr="U:\My Documents\digital photos\BLM logo in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706" y="1828799"/>
            <a:ext cx="2052094" cy="17955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3733800"/>
            <a:ext cx="86106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Consistent with the purposes for which BLM manages public lands (multiple use)</a:t>
            </a:r>
          </a:p>
          <a:p>
            <a:pPr marL="285750" indent="-285750">
              <a:buFont typeface="Arial" panose="020B0604020202020204" pitchFamily="34" charset="0"/>
              <a:buChar char="•"/>
            </a:pPr>
            <a:r>
              <a:rPr lang="en-US" sz="2800" dirty="0" smtClean="0"/>
              <a:t>Consistent with public interest</a:t>
            </a:r>
          </a:p>
          <a:p>
            <a:pPr marL="285750" indent="-285750">
              <a:buFont typeface="Arial" panose="020B0604020202020204" pitchFamily="34" charset="0"/>
              <a:buChar char="•"/>
            </a:pPr>
            <a:r>
              <a:rPr lang="en-US" sz="2800" dirty="0" smtClean="0"/>
              <a:t>Protects natural resources</a:t>
            </a:r>
          </a:p>
          <a:p>
            <a:pPr marL="285750" indent="-285750">
              <a:buFont typeface="Arial" panose="020B0604020202020204" pitchFamily="34" charset="0"/>
              <a:buChar char="•"/>
            </a:pPr>
            <a:r>
              <a:rPr lang="en-US" sz="2800" dirty="0" smtClean="0"/>
              <a:t>Prevents unnecessary and undue degradation to public lands </a:t>
            </a:r>
            <a:endParaRPr lang="en-US" sz="2800" dirty="0"/>
          </a:p>
        </p:txBody>
      </p:sp>
      <p:sp>
        <p:nvSpPr>
          <p:cNvPr id="5" name="Date Placeholder 4"/>
          <p:cNvSpPr>
            <a:spLocks noGrp="1"/>
          </p:cNvSpPr>
          <p:nvPr>
            <p:ph type="dt" sz="half" idx="10"/>
          </p:nvPr>
        </p:nvSpPr>
        <p:spPr/>
        <p:txBody>
          <a:bodyPr/>
          <a:lstStyle/>
          <a:p>
            <a:r>
              <a:rPr lang="en-US" smtClean="0"/>
              <a:t>10/26/2016</a:t>
            </a:r>
            <a:endParaRPr lang="en-US"/>
          </a:p>
        </p:txBody>
      </p:sp>
      <p:sp>
        <p:nvSpPr>
          <p:cNvPr id="6" name="Slide Number Placeholder 5"/>
          <p:cNvSpPr>
            <a:spLocks noGrp="1"/>
          </p:cNvSpPr>
          <p:nvPr>
            <p:ph type="sldNum" sz="quarter" idx="12"/>
          </p:nvPr>
        </p:nvSpPr>
        <p:spPr/>
        <p:txBody>
          <a:bodyPr/>
          <a:lstStyle/>
          <a:p>
            <a:fld id="{14DD2783-689F-4A8E-892F-5FE584223BDF}" type="slidenum">
              <a:rPr lang="en-US" smtClean="0"/>
              <a:pPr/>
              <a:t>28</a:t>
            </a:fld>
            <a:endParaRPr lang="en-US"/>
          </a:p>
        </p:txBody>
      </p:sp>
    </p:spTree>
    <p:extLst>
      <p:ext uri="{BB962C8B-B14F-4D97-AF65-F5344CB8AC3E}">
        <p14:creationId xmlns:p14="http://schemas.microsoft.com/office/powerpoint/2010/main" val="845109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505712"/>
          </a:xfrm>
        </p:spPr>
        <p:txBody>
          <a:bodyPr>
            <a:normAutofit fontScale="90000"/>
          </a:bodyPr>
          <a:lstStyle/>
          <a:p>
            <a:r>
              <a:rPr lang="en-US" dirty="0" smtClean="0"/>
              <a:t/>
            </a:r>
            <a:br>
              <a:rPr lang="en-US" dirty="0" smtClean="0"/>
            </a:br>
            <a:r>
              <a:rPr lang="en-US" dirty="0" smtClean="0"/>
              <a:t>The Substance:</a:t>
            </a:r>
            <a:br>
              <a:rPr lang="en-US" dirty="0" smtClean="0"/>
            </a:br>
            <a:r>
              <a:rPr lang="en-US" dirty="0" smtClean="0"/>
              <a:t>Standard for Approval/Denial</a:t>
            </a:r>
            <a:br>
              <a:rPr lang="en-US" dirty="0" smtClean="0"/>
            </a:br>
            <a:endParaRPr lang="en-US" dirty="0"/>
          </a:p>
        </p:txBody>
      </p:sp>
      <p:pic>
        <p:nvPicPr>
          <p:cNvPr id="5" name="Picture 4" descr="U:\My Documents\digital photos\F&amp;WS Service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1905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3886200"/>
            <a:ext cx="83820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Contributes to the achievement of the National Wildlife Refuge purposes</a:t>
            </a:r>
          </a:p>
          <a:p>
            <a:pPr marL="285750" indent="-285750">
              <a:buFont typeface="Arial" panose="020B0604020202020204" pitchFamily="34" charset="0"/>
              <a:buChar char="•"/>
            </a:pPr>
            <a:r>
              <a:rPr lang="en-US" sz="2400" dirty="0" smtClean="0"/>
              <a:t>Does not materially interfere with or detract from the mission  the National Wildlife Refuge .  This standard is known as “compatible use.”</a:t>
            </a:r>
          </a:p>
          <a:p>
            <a:pPr marL="285750" indent="-285750">
              <a:buFont typeface="Arial" panose="020B0604020202020204" pitchFamily="34" charset="0"/>
              <a:buChar char="•"/>
            </a:pPr>
            <a:r>
              <a:rPr lang="en-US" sz="2400" dirty="0" smtClean="0"/>
              <a:t>Will not unduly interfere with the management, administration, or disposal by the United States of the affected lands.</a:t>
            </a:r>
            <a:endParaRPr lang="en-US" sz="2400" dirty="0"/>
          </a:p>
        </p:txBody>
      </p:sp>
      <p:sp>
        <p:nvSpPr>
          <p:cNvPr id="6" name="Date Placeholder 5"/>
          <p:cNvSpPr>
            <a:spLocks noGrp="1"/>
          </p:cNvSpPr>
          <p:nvPr>
            <p:ph type="dt" sz="half" idx="10"/>
          </p:nvPr>
        </p:nvSpPr>
        <p:spPr/>
        <p:txBody>
          <a:bodyPr/>
          <a:lstStyle/>
          <a:p>
            <a:r>
              <a:rPr lang="en-US" smtClean="0"/>
              <a:t>10/26/2016</a:t>
            </a:r>
            <a:endParaRPr lang="en-US"/>
          </a:p>
        </p:txBody>
      </p:sp>
      <p:sp>
        <p:nvSpPr>
          <p:cNvPr id="7" name="Slide Number Placeholder 6"/>
          <p:cNvSpPr>
            <a:spLocks noGrp="1"/>
          </p:cNvSpPr>
          <p:nvPr>
            <p:ph type="sldNum" sz="quarter" idx="12"/>
          </p:nvPr>
        </p:nvSpPr>
        <p:spPr/>
        <p:txBody>
          <a:bodyPr/>
          <a:lstStyle/>
          <a:p>
            <a:fld id="{14DD2783-689F-4A8E-892F-5FE584223BDF}" type="slidenum">
              <a:rPr lang="en-US" smtClean="0"/>
              <a:pPr/>
              <a:t>29</a:t>
            </a:fld>
            <a:endParaRPr lang="en-US"/>
          </a:p>
        </p:txBody>
      </p:sp>
    </p:spTree>
    <p:extLst>
      <p:ext uri="{BB962C8B-B14F-4D97-AF65-F5344CB8AC3E}">
        <p14:creationId xmlns:p14="http://schemas.microsoft.com/office/powerpoint/2010/main" val="2238216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Module Objectives:</a:t>
            </a:r>
            <a:endParaRPr lang="en-US" dirty="0"/>
          </a:p>
        </p:txBody>
      </p:sp>
      <p:sp>
        <p:nvSpPr>
          <p:cNvPr id="3" name="Content Placeholder 2"/>
          <p:cNvSpPr>
            <a:spLocks noGrp="1"/>
          </p:cNvSpPr>
          <p:nvPr>
            <p:ph idx="1"/>
          </p:nvPr>
        </p:nvSpPr>
        <p:spPr>
          <a:xfrm>
            <a:off x="0" y="1600200"/>
            <a:ext cx="9110133" cy="5105400"/>
          </a:xfrm>
        </p:spPr>
        <p:txBody>
          <a:bodyPr>
            <a:noAutofit/>
          </a:bodyPr>
          <a:lstStyle/>
          <a:p>
            <a:pPr indent="0">
              <a:buNone/>
            </a:pPr>
            <a:r>
              <a:rPr lang="en-US" sz="2800" dirty="0" smtClean="0">
                <a:solidFill>
                  <a:srgbClr val="00B050"/>
                </a:solidFill>
              </a:rPr>
              <a:t>Given a proposed water diversion and conveyance facility on federal lands, students will be able to: </a:t>
            </a:r>
          </a:p>
          <a:p>
            <a:pPr marL="731520" indent="-457200"/>
            <a:r>
              <a:rPr lang="en-US" sz="2800" dirty="0" smtClean="0">
                <a:solidFill>
                  <a:srgbClr val="00B050"/>
                </a:solidFill>
              </a:rPr>
              <a:t>determine the legal authority and processes that should be used to evaluate the facility and make an authorization decision   </a:t>
            </a:r>
          </a:p>
          <a:p>
            <a:pPr marL="731520" indent="-457200"/>
            <a:r>
              <a:rPr lang="en-US" sz="2800" dirty="0" smtClean="0">
                <a:solidFill>
                  <a:srgbClr val="00B050"/>
                </a:solidFill>
              </a:rPr>
              <a:t>identify the general types of operational terms and conditions that may be appropriate, if the facility is authorized</a:t>
            </a:r>
          </a:p>
          <a:p>
            <a:pPr marL="731520" indent="-457200"/>
            <a:r>
              <a:rPr lang="en-US" sz="2800" dirty="0" smtClean="0">
                <a:solidFill>
                  <a:srgbClr val="00B050"/>
                </a:solidFill>
              </a:rPr>
              <a:t>Identify how federal agencies should participate in the water rights process for a proposed facility</a:t>
            </a:r>
            <a:endParaRPr lang="en-US" sz="2800" dirty="0">
              <a:solidFill>
                <a:srgbClr val="00B050"/>
              </a:solidFill>
            </a:endParaRPr>
          </a:p>
        </p:txBody>
      </p:sp>
      <p:sp>
        <p:nvSpPr>
          <p:cNvPr id="4" name="Date Placeholder 3"/>
          <p:cNvSpPr>
            <a:spLocks noGrp="1"/>
          </p:cNvSpPr>
          <p:nvPr>
            <p:ph type="dt" sz="half" idx="10"/>
          </p:nvPr>
        </p:nvSpPr>
        <p:spPr/>
        <p:txBody>
          <a:bodyPr/>
          <a:lstStyle/>
          <a:p>
            <a:r>
              <a:rPr lang="en-US" smtClean="0"/>
              <a:t>10/26/2016</a:t>
            </a:r>
            <a:endParaRPr lang="en-US"/>
          </a:p>
        </p:txBody>
      </p:sp>
      <p:sp>
        <p:nvSpPr>
          <p:cNvPr id="5" name="Slide Number Placeholder 4"/>
          <p:cNvSpPr>
            <a:spLocks noGrp="1"/>
          </p:cNvSpPr>
          <p:nvPr>
            <p:ph type="sldNum" sz="quarter" idx="12"/>
          </p:nvPr>
        </p:nvSpPr>
        <p:spPr/>
        <p:txBody>
          <a:bodyPr/>
          <a:lstStyle/>
          <a:p>
            <a:fld id="{14DD2783-689F-4A8E-892F-5FE584223BD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505712"/>
          </a:xfrm>
        </p:spPr>
        <p:txBody>
          <a:bodyPr>
            <a:normAutofit fontScale="90000"/>
          </a:bodyPr>
          <a:lstStyle/>
          <a:p>
            <a:r>
              <a:rPr lang="en-US" dirty="0" smtClean="0"/>
              <a:t/>
            </a:r>
            <a:br>
              <a:rPr lang="en-US" dirty="0" smtClean="0"/>
            </a:br>
            <a:r>
              <a:rPr lang="en-US" dirty="0" smtClean="0"/>
              <a:t>The Substance:</a:t>
            </a:r>
            <a:br>
              <a:rPr lang="en-US" dirty="0" smtClean="0"/>
            </a:br>
            <a:r>
              <a:rPr lang="en-US" dirty="0" smtClean="0"/>
              <a:t>Standard for Approval/Denial</a:t>
            </a:r>
            <a:br>
              <a:rPr lang="en-US" dirty="0" smtClean="0"/>
            </a:br>
            <a:endParaRPr lang="en-US" dirty="0"/>
          </a:p>
        </p:txBody>
      </p:sp>
      <p:sp>
        <p:nvSpPr>
          <p:cNvPr id="2" name="TextBox 1"/>
          <p:cNvSpPr txBox="1"/>
          <p:nvPr/>
        </p:nvSpPr>
        <p:spPr>
          <a:xfrm>
            <a:off x="0" y="3435627"/>
            <a:ext cx="90678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Does not jeopardize or unduly interfere  with the primary natural or historic resources of the area involved</a:t>
            </a:r>
          </a:p>
          <a:p>
            <a:pPr marL="285750" indent="-285750">
              <a:buFont typeface="Arial" panose="020B0604020202020204" pitchFamily="34" charset="0"/>
              <a:buChar char="•"/>
            </a:pPr>
            <a:r>
              <a:rPr lang="en-US" sz="2800" dirty="0" smtClean="0"/>
              <a:t>Provides public services within the immediate vicinity of the park</a:t>
            </a:r>
          </a:p>
          <a:p>
            <a:pPr marL="285750" indent="-285750">
              <a:buFont typeface="Arial" panose="020B0604020202020204" pitchFamily="34" charset="0"/>
              <a:buChar char="•"/>
            </a:pPr>
            <a:r>
              <a:rPr lang="en-US" sz="2800" dirty="0" smtClean="0"/>
              <a:t>There are no reasonable alternatives to acquire the water</a:t>
            </a:r>
          </a:p>
          <a:p>
            <a:pPr marL="285750" indent="-285750">
              <a:buFont typeface="Arial" panose="020B0604020202020204" pitchFamily="34" charset="0"/>
              <a:buChar char="•"/>
            </a:pPr>
            <a:r>
              <a:rPr lang="en-US" sz="2800" dirty="0" smtClean="0"/>
              <a:t>Will not contribute to future dependency on park resources </a:t>
            </a:r>
          </a:p>
        </p:txBody>
      </p:sp>
      <p:pic>
        <p:nvPicPr>
          <p:cNvPr id="5" name="Picture 5" descr="U:\My Documents\digital photos\NP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447800"/>
            <a:ext cx="1524000" cy="1987826"/>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10/26/2016</a:t>
            </a:r>
            <a:endParaRPr lang="en-US"/>
          </a:p>
        </p:txBody>
      </p:sp>
      <p:sp>
        <p:nvSpPr>
          <p:cNvPr id="7" name="Slide Number Placeholder 6"/>
          <p:cNvSpPr>
            <a:spLocks noGrp="1"/>
          </p:cNvSpPr>
          <p:nvPr>
            <p:ph type="sldNum" sz="quarter" idx="12"/>
          </p:nvPr>
        </p:nvSpPr>
        <p:spPr/>
        <p:txBody>
          <a:bodyPr/>
          <a:lstStyle/>
          <a:p>
            <a:fld id="{14DD2783-689F-4A8E-892F-5FE584223BDF}" type="slidenum">
              <a:rPr lang="en-US" smtClean="0"/>
              <a:pPr/>
              <a:t>30</a:t>
            </a:fld>
            <a:endParaRPr lang="en-US"/>
          </a:p>
        </p:txBody>
      </p:sp>
    </p:spTree>
    <p:extLst>
      <p:ext uri="{BB962C8B-B14F-4D97-AF65-F5344CB8AC3E}">
        <p14:creationId xmlns:p14="http://schemas.microsoft.com/office/powerpoint/2010/main" val="3864981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Substance: </a:t>
            </a:r>
            <a:br>
              <a:rPr lang="en-US" dirty="0" smtClean="0"/>
            </a:br>
            <a:r>
              <a:rPr lang="en-US" dirty="0" smtClean="0"/>
              <a:t>Terms and Conditions</a:t>
            </a:r>
            <a:endParaRPr lang="en-US" dirty="0"/>
          </a:p>
        </p:txBody>
      </p:sp>
      <p:pic>
        <p:nvPicPr>
          <p:cNvPr id="6" name="Content Placeholder 5" descr="IMGP2549.JPG"/>
          <p:cNvPicPr>
            <a:picLocks noGrp="1" noChangeAspect="1"/>
          </p:cNvPicPr>
          <p:nvPr>
            <p:ph sz="half" idx="2"/>
          </p:nvPr>
        </p:nvPicPr>
        <p:blipFill>
          <a:blip r:embed="rId3" cstate="print"/>
          <a:stretch>
            <a:fillRect/>
          </a:stretch>
        </p:blipFill>
        <p:spPr>
          <a:xfrm>
            <a:off x="4724400" y="1920875"/>
            <a:ext cx="3886200" cy="4433888"/>
          </a:xfrm>
        </p:spPr>
      </p:pic>
      <p:pic>
        <p:nvPicPr>
          <p:cNvPr id="9" name="Content Placeholder 8" descr="claygulch_extension_farunumgulch.jpg"/>
          <p:cNvPicPr>
            <a:picLocks noGrp="1" noChangeAspect="1"/>
          </p:cNvPicPr>
          <p:nvPr>
            <p:ph sz="half" idx="1"/>
          </p:nvPr>
        </p:nvPicPr>
        <p:blipFill>
          <a:blip r:embed="rId4" cstate="print"/>
          <a:stretch>
            <a:fillRect/>
          </a:stretch>
        </p:blipFill>
        <p:spPr>
          <a:xfrm>
            <a:off x="381000" y="1981200"/>
            <a:ext cx="4114800" cy="3375819"/>
          </a:xfrm>
        </p:spPr>
      </p:pic>
      <p:sp>
        <p:nvSpPr>
          <p:cNvPr id="5" name="Date Placeholder 4"/>
          <p:cNvSpPr>
            <a:spLocks noGrp="1"/>
          </p:cNvSpPr>
          <p:nvPr>
            <p:ph type="dt" sz="half" idx="10"/>
          </p:nvPr>
        </p:nvSpPr>
        <p:spPr/>
        <p:txBody>
          <a:bodyPr/>
          <a:lstStyle/>
          <a:p>
            <a:r>
              <a:rPr lang="en-US" smtClean="0"/>
              <a:t>10/26/2016</a:t>
            </a:r>
            <a:endParaRPr lang="en-US"/>
          </a:p>
        </p:txBody>
      </p:sp>
      <p:sp>
        <p:nvSpPr>
          <p:cNvPr id="7" name="Slide Number Placeholder 6"/>
          <p:cNvSpPr>
            <a:spLocks noGrp="1"/>
          </p:cNvSpPr>
          <p:nvPr>
            <p:ph type="sldNum" sz="quarter" idx="12"/>
          </p:nvPr>
        </p:nvSpPr>
        <p:spPr/>
        <p:txBody>
          <a:bodyPr/>
          <a:lstStyle/>
          <a:p>
            <a:fld id="{14DD2783-689F-4A8E-892F-5FE584223BDF}"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Authority for Terms &amp; Conditions</a:t>
            </a:r>
            <a:endParaRPr lang="en-US" dirty="0"/>
          </a:p>
        </p:txBody>
      </p:sp>
      <p:sp>
        <p:nvSpPr>
          <p:cNvPr id="3" name="Text Placeholder 2"/>
          <p:cNvSpPr>
            <a:spLocks noGrp="1"/>
          </p:cNvSpPr>
          <p:nvPr>
            <p:ph type="body" sz="half" idx="1"/>
          </p:nvPr>
        </p:nvSpPr>
        <p:spPr>
          <a:xfrm>
            <a:off x="381000" y="1905000"/>
            <a:ext cx="3962400" cy="4114800"/>
          </a:xfrm>
        </p:spPr>
        <p:txBody>
          <a:bodyPr>
            <a:noAutofit/>
          </a:bodyPr>
          <a:lstStyle/>
          <a:p>
            <a:pPr indent="0" algn="ctr">
              <a:buNone/>
            </a:pPr>
            <a:r>
              <a:rPr lang="en-US" sz="2800" b="1" dirty="0" smtClean="0">
                <a:solidFill>
                  <a:srgbClr val="00B050"/>
                </a:solidFill>
              </a:rPr>
              <a:t>Federal Land Policy and Management Act: </a:t>
            </a:r>
            <a:endParaRPr lang="en-US" sz="2800" b="1" dirty="0" smtClean="0"/>
          </a:p>
          <a:p>
            <a:pPr>
              <a:buNone/>
            </a:pPr>
            <a:r>
              <a:rPr lang="en-US" sz="2800" dirty="0" smtClean="0"/>
              <a:t>	“</a:t>
            </a:r>
            <a:r>
              <a:rPr lang="en-US" sz="2400" dirty="0" smtClean="0"/>
              <a:t>minimize damage to scenic and aesthetic values and fish and wildlife habitat or otherwise protect the environment” </a:t>
            </a:r>
            <a:endParaRPr lang="en-US" sz="2400" dirty="0"/>
          </a:p>
        </p:txBody>
      </p:sp>
      <p:sp>
        <p:nvSpPr>
          <p:cNvPr id="4" name="Content Placeholder 3"/>
          <p:cNvSpPr>
            <a:spLocks noGrp="1"/>
          </p:cNvSpPr>
          <p:nvPr>
            <p:ph sz="half" idx="2"/>
          </p:nvPr>
        </p:nvSpPr>
        <p:spPr>
          <a:xfrm>
            <a:off x="4343400" y="1905000"/>
            <a:ext cx="4343400" cy="4419600"/>
          </a:xfrm>
        </p:spPr>
        <p:txBody>
          <a:bodyPr>
            <a:normAutofit fontScale="92500"/>
          </a:bodyPr>
          <a:lstStyle/>
          <a:p>
            <a:pPr algn="ctr">
              <a:buNone/>
            </a:pPr>
            <a:r>
              <a:rPr lang="en-US" sz="3000" b="1" dirty="0" smtClean="0">
                <a:solidFill>
                  <a:srgbClr val="00B050"/>
                </a:solidFill>
              </a:rPr>
              <a:t>Endangered Species Act</a:t>
            </a:r>
            <a:r>
              <a:rPr lang="en-US" sz="3000" dirty="0" smtClean="0">
                <a:solidFill>
                  <a:srgbClr val="00B050"/>
                </a:solidFill>
              </a:rPr>
              <a:t>:</a:t>
            </a:r>
            <a:endParaRPr lang="en-US" dirty="0" smtClean="0"/>
          </a:p>
          <a:p>
            <a:pPr>
              <a:buNone/>
            </a:pPr>
            <a:r>
              <a:rPr lang="en-US" dirty="0" smtClean="0"/>
              <a:t>“every federal agency shall.. ensure that any action authorized … is not likely to jeopardize the continued existence of any endangered or threatened species or result in destruction or adverse modification of habitat of such species …” </a:t>
            </a:r>
          </a:p>
        </p:txBody>
      </p:sp>
      <p:sp>
        <p:nvSpPr>
          <p:cNvPr id="5" name="Date Placeholder 4"/>
          <p:cNvSpPr>
            <a:spLocks noGrp="1"/>
          </p:cNvSpPr>
          <p:nvPr>
            <p:ph type="dt" sz="half" idx="10"/>
          </p:nvPr>
        </p:nvSpPr>
        <p:spPr/>
        <p:txBody>
          <a:bodyPr/>
          <a:lstStyle/>
          <a:p>
            <a:pPr>
              <a:defRPr/>
            </a:pPr>
            <a:r>
              <a:rPr lang="en-US" smtClean="0"/>
              <a:t>10/26/2016</a:t>
            </a:r>
            <a:endParaRPr lang="en-US"/>
          </a:p>
        </p:txBody>
      </p:sp>
      <p:sp>
        <p:nvSpPr>
          <p:cNvPr id="6" name="Slide Number Placeholder 5"/>
          <p:cNvSpPr>
            <a:spLocks noGrp="1"/>
          </p:cNvSpPr>
          <p:nvPr>
            <p:ph type="sldNum" sz="quarter" idx="11"/>
          </p:nvPr>
        </p:nvSpPr>
        <p:spPr/>
        <p:txBody>
          <a:bodyPr/>
          <a:lstStyle/>
          <a:p>
            <a:pPr>
              <a:defRPr/>
            </a:pPr>
            <a:fld id="{1A54351F-155E-4E1E-91CE-6D97E47CB96C}"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Authority for Terms &amp; Conditions</a:t>
            </a:r>
            <a:endParaRPr lang="en-US" dirty="0"/>
          </a:p>
        </p:txBody>
      </p:sp>
      <p:sp>
        <p:nvSpPr>
          <p:cNvPr id="3" name="Text Placeholder 2"/>
          <p:cNvSpPr>
            <a:spLocks noGrp="1"/>
          </p:cNvSpPr>
          <p:nvPr>
            <p:ph type="body" sz="half" idx="1"/>
          </p:nvPr>
        </p:nvSpPr>
        <p:spPr>
          <a:xfrm>
            <a:off x="457200" y="1828800"/>
            <a:ext cx="3962400" cy="4191000"/>
          </a:xfrm>
        </p:spPr>
        <p:txBody>
          <a:bodyPr>
            <a:normAutofit/>
          </a:bodyPr>
          <a:lstStyle/>
          <a:p>
            <a:pPr algn="ctr">
              <a:buNone/>
            </a:pPr>
            <a:r>
              <a:rPr lang="en-US" sz="2800" b="1" dirty="0" smtClean="0">
                <a:solidFill>
                  <a:srgbClr val="00B050"/>
                </a:solidFill>
              </a:rPr>
              <a:t>National Environmental Policy Act</a:t>
            </a:r>
            <a:r>
              <a:rPr lang="en-US" sz="2800" dirty="0" smtClean="0">
                <a:solidFill>
                  <a:srgbClr val="00B050"/>
                </a:solidFill>
              </a:rPr>
              <a:t>: </a:t>
            </a:r>
          </a:p>
          <a:p>
            <a:pPr>
              <a:buNone/>
            </a:pPr>
            <a:endParaRPr lang="en-US" dirty="0" smtClean="0"/>
          </a:p>
          <a:p>
            <a:pPr indent="0">
              <a:buNone/>
            </a:pPr>
            <a:r>
              <a:rPr lang="en-US" sz="2400" dirty="0" smtClean="0"/>
              <a:t>Requires </a:t>
            </a:r>
            <a:r>
              <a:rPr lang="en-US" sz="2400" dirty="0" smtClean="0">
                <a:solidFill>
                  <a:srgbClr val="C00000"/>
                </a:solidFill>
              </a:rPr>
              <a:t>best available science</a:t>
            </a:r>
            <a:r>
              <a:rPr lang="en-US" sz="2400" dirty="0" smtClean="0"/>
              <a:t> to analyze, minimize, and avoid environmental impacts</a:t>
            </a:r>
            <a:endParaRPr lang="en-US" sz="2400" dirty="0"/>
          </a:p>
        </p:txBody>
      </p:sp>
      <p:sp>
        <p:nvSpPr>
          <p:cNvPr id="4" name="Content Placeholder 3"/>
          <p:cNvSpPr>
            <a:spLocks noGrp="1"/>
          </p:cNvSpPr>
          <p:nvPr>
            <p:ph sz="half" idx="2"/>
          </p:nvPr>
        </p:nvSpPr>
        <p:spPr>
          <a:xfrm>
            <a:off x="4724400" y="1828800"/>
            <a:ext cx="3886200" cy="4572000"/>
          </a:xfrm>
        </p:spPr>
        <p:txBody>
          <a:bodyPr>
            <a:normAutofit/>
          </a:bodyPr>
          <a:lstStyle/>
          <a:p>
            <a:pPr algn="ctr">
              <a:buNone/>
            </a:pPr>
            <a:r>
              <a:rPr lang="en-US" sz="2800" b="1" dirty="0" smtClean="0">
                <a:solidFill>
                  <a:srgbClr val="00B050"/>
                </a:solidFill>
              </a:rPr>
              <a:t>Utah Power and Light Co. v. U.S.  243 U.S. 389</a:t>
            </a:r>
          </a:p>
          <a:p>
            <a:pPr>
              <a:buNone/>
            </a:pPr>
            <a:endParaRPr lang="en-US" dirty="0" smtClean="0"/>
          </a:p>
          <a:p>
            <a:pPr>
              <a:buNone/>
            </a:pPr>
            <a:r>
              <a:rPr lang="en-US" dirty="0" smtClean="0"/>
              <a:t> </a:t>
            </a:r>
            <a:r>
              <a:rPr lang="en-US" sz="2400" dirty="0" smtClean="0"/>
              <a:t>Access to state water rights on federal lands occurs under </a:t>
            </a:r>
            <a:r>
              <a:rPr lang="en-US" sz="2400" dirty="0" smtClean="0">
                <a:solidFill>
                  <a:srgbClr val="C00000"/>
                </a:solidFill>
              </a:rPr>
              <a:t>FEDERAL LAW. </a:t>
            </a:r>
          </a:p>
        </p:txBody>
      </p:sp>
      <p:sp>
        <p:nvSpPr>
          <p:cNvPr id="5" name="Date Placeholder 4"/>
          <p:cNvSpPr>
            <a:spLocks noGrp="1"/>
          </p:cNvSpPr>
          <p:nvPr>
            <p:ph type="dt" sz="half" idx="10"/>
          </p:nvPr>
        </p:nvSpPr>
        <p:spPr/>
        <p:txBody>
          <a:bodyPr/>
          <a:lstStyle/>
          <a:p>
            <a:pPr>
              <a:defRPr/>
            </a:pPr>
            <a:r>
              <a:rPr lang="en-US" smtClean="0"/>
              <a:t>10/26/2016</a:t>
            </a:r>
            <a:endParaRPr lang="en-US"/>
          </a:p>
        </p:txBody>
      </p:sp>
      <p:sp>
        <p:nvSpPr>
          <p:cNvPr id="6" name="Slide Number Placeholder 5"/>
          <p:cNvSpPr>
            <a:spLocks noGrp="1"/>
          </p:cNvSpPr>
          <p:nvPr>
            <p:ph type="sldNum" sz="quarter" idx="11"/>
          </p:nvPr>
        </p:nvSpPr>
        <p:spPr/>
        <p:txBody>
          <a:bodyPr/>
          <a:lstStyle/>
          <a:p>
            <a:pPr>
              <a:defRPr/>
            </a:pPr>
            <a:fld id="{1A54351F-155E-4E1E-91CE-6D97E47CB96C}"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algn="ctr"/>
            <a:r>
              <a:rPr lang="en-US" dirty="0" smtClean="0"/>
              <a:t>Agency Guidance - Terms &amp; Conditions</a:t>
            </a:r>
            <a:endParaRPr lang="en-US" dirty="0"/>
          </a:p>
        </p:txBody>
      </p:sp>
      <p:sp>
        <p:nvSpPr>
          <p:cNvPr id="3" name="Text Placeholder 2"/>
          <p:cNvSpPr>
            <a:spLocks noGrp="1"/>
          </p:cNvSpPr>
          <p:nvPr>
            <p:ph type="body" sz="half" idx="1"/>
          </p:nvPr>
        </p:nvSpPr>
        <p:spPr>
          <a:xfrm>
            <a:off x="0" y="1905000"/>
            <a:ext cx="4419600" cy="4114800"/>
          </a:xfrm>
        </p:spPr>
        <p:txBody>
          <a:bodyPr>
            <a:normAutofit fontScale="92500" lnSpcReduction="10000"/>
          </a:bodyPr>
          <a:lstStyle/>
          <a:p>
            <a:pPr marL="0" indent="0" algn="ctr">
              <a:buNone/>
            </a:pPr>
            <a:r>
              <a:rPr lang="en-US" sz="3000" b="1" dirty="0" smtClean="0">
                <a:solidFill>
                  <a:srgbClr val="00B050"/>
                </a:solidFill>
              </a:rPr>
              <a:t>USFS Water Uses and Development Manual Section </a:t>
            </a:r>
            <a:r>
              <a:rPr lang="en-US" sz="3000" b="1" dirty="0" smtClean="0">
                <a:solidFill>
                  <a:schemeClr val="accent4"/>
                </a:solidFill>
              </a:rPr>
              <a:t>2541.35</a:t>
            </a:r>
            <a:r>
              <a:rPr lang="en-US" b="1" dirty="0" smtClean="0">
                <a:solidFill>
                  <a:schemeClr val="accent4"/>
                </a:solidFill>
              </a:rPr>
              <a:t>:</a:t>
            </a:r>
            <a:endParaRPr lang="en-US" b="1" dirty="0">
              <a:solidFill>
                <a:schemeClr val="accent4"/>
              </a:solidFill>
            </a:endParaRPr>
          </a:p>
          <a:p>
            <a:pPr lvl="2"/>
            <a:endParaRPr lang="en-US" dirty="0"/>
          </a:p>
          <a:p>
            <a:pPr marL="0" indent="0">
              <a:buNone/>
            </a:pPr>
            <a:r>
              <a:rPr lang="en-US" dirty="0" smtClean="0">
                <a:solidFill>
                  <a:srgbClr val="C00000"/>
                </a:solidFill>
              </a:rPr>
              <a:t>Include </a:t>
            </a:r>
            <a:r>
              <a:rPr lang="en-US" dirty="0">
                <a:solidFill>
                  <a:srgbClr val="C00000"/>
                </a:solidFill>
              </a:rPr>
              <a:t>stipulations in the authorizing documents to ensure the quantities of water needed to fulfill purposes of the National Forest and for environmental needs will be maintained </a:t>
            </a:r>
            <a:r>
              <a:rPr lang="en-US" dirty="0" err="1">
                <a:solidFill>
                  <a:srgbClr val="C00000"/>
                </a:solidFill>
              </a:rPr>
              <a:t>instream</a:t>
            </a:r>
            <a:r>
              <a:rPr lang="en-US" dirty="0"/>
              <a:t>. </a:t>
            </a:r>
          </a:p>
          <a:p>
            <a:pPr indent="0">
              <a:buNone/>
            </a:pPr>
            <a:endParaRPr lang="en-US" dirty="0"/>
          </a:p>
        </p:txBody>
      </p:sp>
      <p:sp>
        <p:nvSpPr>
          <p:cNvPr id="4" name="Content Placeholder 3"/>
          <p:cNvSpPr>
            <a:spLocks noGrp="1"/>
          </p:cNvSpPr>
          <p:nvPr>
            <p:ph sz="half" idx="2"/>
          </p:nvPr>
        </p:nvSpPr>
        <p:spPr>
          <a:xfrm>
            <a:off x="4572000" y="1905000"/>
            <a:ext cx="4572000" cy="4495800"/>
          </a:xfrm>
        </p:spPr>
        <p:txBody>
          <a:bodyPr>
            <a:normAutofit/>
          </a:bodyPr>
          <a:lstStyle/>
          <a:p>
            <a:pPr algn="ctr">
              <a:buNone/>
            </a:pPr>
            <a:r>
              <a:rPr lang="en-US" sz="2800" b="1" dirty="0" smtClean="0">
                <a:solidFill>
                  <a:srgbClr val="00B050"/>
                </a:solidFill>
              </a:rPr>
              <a:t>BLM Water Rights Manual 7250 - Section 1.5.B.6:</a:t>
            </a:r>
          </a:p>
          <a:p>
            <a:pPr>
              <a:buNone/>
            </a:pPr>
            <a:endParaRPr lang="en-US" dirty="0" smtClean="0"/>
          </a:p>
          <a:p>
            <a:pPr indent="0">
              <a:buNone/>
            </a:pPr>
            <a:r>
              <a:rPr lang="en-US" sz="2400" dirty="0" smtClean="0">
                <a:solidFill>
                  <a:srgbClr val="C00000"/>
                </a:solidFill>
              </a:rPr>
              <a:t>In all land use authorizations, the BLM shall include terms and conditions to protect water rights and water uses on public lands.    </a:t>
            </a:r>
          </a:p>
        </p:txBody>
      </p:sp>
      <p:sp>
        <p:nvSpPr>
          <p:cNvPr id="5" name="Date Placeholder 4"/>
          <p:cNvSpPr>
            <a:spLocks noGrp="1"/>
          </p:cNvSpPr>
          <p:nvPr>
            <p:ph type="dt" sz="half" idx="10"/>
          </p:nvPr>
        </p:nvSpPr>
        <p:spPr/>
        <p:txBody>
          <a:bodyPr/>
          <a:lstStyle/>
          <a:p>
            <a:pPr>
              <a:defRPr/>
            </a:pPr>
            <a:r>
              <a:rPr lang="en-US" smtClean="0"/>
              <a:t>10/26/2016</a:t>
            </a:r>
            <a:endParaRPr lang="en-US"/>
          </a:p>
        </p:txBody>
      </p:sp>
      <p:sp>
        <p:nvSpPr>
          <p:cNvPr id="6" name="Slide Number Placeholder 5"/>
          <p:cNvSpPr>
            <a:spLocks noGrp="1"/>
          </p:cNvSpPr>
          <p:nvPr>
            <p:ph type="sldNum" sz="quarter" idx="11"/>
          </p:nvPr>
        </p:nvSpPr>
        <p:spPr/>
        <p:txBody>
          <a:bodyPr/>
          <a:lstStyle/>
          <a:p>
            <a:pPr>
              <a:defRPr/>
            </a:pPr>
            <a:fld id="{1A54351F-155E-4E1E-91CE-6D97E47CB96C}" type="slidenum">
              <a:rPr lang="en-US" smtClean="0"/>
              <a:pPr>
                <a:defRPr/>
              </a:pPr>
              <a:t>34</a:t>
            </a:fld>
            <a:endParaRPr lang="en-US"/>
          </a:p>
        </p:txBody>
      </p:sp>
    </p:spTree>
    <p:extLst>
      <p:ext uri="{BB962C8B-B14F-4D97-AF65-F5344CB8AC3E}">
        <p14:creationId xmlns:p14="http://schemas.microsoft.com/office/powerpoint/2010/main" val="335156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algn="ctr"/>
            <a:r>
              <a:rPr lang="en-US" dirty="0" smtClean="0"/>
              <a:t>Agency Guidance - Terms &amp; Conditions</a:t>
            </a:r>
            <a:endParaRPr lang="en-US" dirty="0"/>
          </a:p>
        </p:txBody>
      </p:sp>
      <p:sp>
        <p:nvSpPr>
          <p:cNvPr id="3" name="Text Placeholder 2"/>
          <p:cNvSpPr>
            <a:spLocks noGrp="1"/>
          </p:cNvSpPr>
          <p:nvPr>
            <p:ph type="body" sz="half" idx="1"/>
          </p:nvPr>
        </p:nvSpPr>
        <p:spPr>
          <a:xfrm>
            <a:off x="152400" y="1905000"/>
            <a:ext cx="4267200" cy="4114800"/>
          </a:xfrm>
        </p:spPr>
        <p:txBody>
          <a:bodyPr>
            <a:normAutofit/>
          </a:bodyPr>
          <a:lstStyle/>
          <a:p>
            <a:pPr marL="0" indent="0" algn="ctr">
              <a:buNone/>
            </a:pPr>
            <a:r>
              <a:rPr lang="en-US" sz="2800" b="1" dirty="0" smtClean="0">
                <a:solidFill>
                  <a:srgbClr val="00B050"/>
                </a:solidFill>
              </a:rPr>
              <a:t>50 CFR 29.21-4 (Fish and Wildlife Service  </a:t>
            </a:r>
            <a:r>
              <a:rPr lang="en-US" sz="2800" b="1" dirty="0" err="1" smtClean="0">
                <a:solidFill>
                  <a:srgbClr val="00B050"/>
                </a:solidFill>
              </a:rPr>
              <a:t>regs</a:t>
            </a:r>
            <a:r>
              <a:rPr lang="en-US" sz="2800" b="1" dirty="0" smtClean="0">
                <a:solidFill>
                  <a:srgbClr val="00B050"/>
                </a:solidFill>
              </a:rPr>
              <a:t>)</a:t>
            </a:r>
            <a:r>
              <a:rPr lang="en-US" sz="2800" b="1" dirty="0" smtClean="0">
                <a:solidFill>
                  <a:schemeClr val="accent4"/>
                </a:solidFill>
              </a:rPr>
              <a:t>:</a:t>
            </a:r>
            <a:endParaRPr lang="en-US" sz="2800" b="1" dirty="0">
              <a:solidFill>
                <a:schemeClr val="accent4"/>
              </a:solidFill>
            </a:endParaRPr>
          </a:p>
          <a:p>
            <a:endParaRPr lang="en-US" dirty="0"/>
          </a:p>
          <a:p>
            <a:pPr marL="0" indent="0">
              <a:buNone/>
            </a:pPr>
            <a:r>
              <a:rPr lang="en-US" sz="2400" dirty="0" smtClean="0">
                <a:solidFill>
                  <a:srgbClr val="C00000"/>
                </a:solidFill>
              </a:rPr>
              <a:t>An applicant, by accepting an easement or permit agrees to such terms and conditions as may be prescribed by the Regional Director in the granting document</a:t>
            </a:r>
            <a:r>
              <a:rPr lang="en-US" dirty="0" smtClean="0">
                <a:solidFill>
                  <a:srgbClr val="C00000"/>
                </a:solidFill>
              </a:rPr>
              <a:t>. </a:t>
            </a:r>
            <a:r>
              <a:rPr lang="en-US" dirty="0" smtClean="0"/>
              <a:t> </a:t>
            </a:r>
            <a:endParaRPr lang="en-US" dirty="0"/>
          </a:p>
          <a:p>
            <a:pPr indent="0">
              <a:buNone/>
            </a:pPr>
            <a:endParaRPr lang="en-US" dirty="0"/>
          </a:p>
        </p:txBody>
      </p:sp>
      <p:sp>
        <p:nvSpPr>
          <p:cNvPr id="4" name="Content Placeholder 3"/>
          <p:cNvSpPr>
            <a:spLocks noGrp="1"/>
          </p:cNvSpPr>
          <p:nvPr>
            <p:ph sz="half" idx="2"/>
          </p:nvPr>
        </p:nvSpPr>
        <p:spPr>
          <a:xfrm>
            <a:off x="4572000" y="1905000"/>
            <a:ext cx="4572000" cy="4495800"/>
          </a:xfrm>
        </p:spPr>
        <p:txBody>
          <a:bodyPr>
            <a:normAutofit/>
          </a:bodyPr>
          <a:lstStyle/>
          <a:p>
            <a:pPr indent="0" algn="ctr">
              <a:buNone/>
            </a:pPr>
            <a:r>
              <a:rPr lang="en-US" sz="2800" b="1" dirty="0" smtClean="0">
                <a:solidFill>
                  <a:srgbClr val="00B050"/>
                </a:solidFill>
              </a:rPr>
              <a:t>NPS Director’s Order #53, Special Park Uses – Section 8</a:t>
            </a:r>
          </a:p>
          <a:p>
            <a:pPr>
              <a:buNone/>
            </a:pPr>
            <a:endParaRPr lang="en-US" dirty="0">
              <a:solidFill>
                <a:srgbClr val="C00000"/>
              </a:solidFill>
            </a:endParaRPr>
          </a:p>
          <a:p>
            <a:pPr indent="0">
              <a:buNone/>
            </a:pPr>
            <a:r>
              <a:rPr lang="en-US" sz="2400" dirty="0" smtClean="0">
                <a:solidFill>
                  <a:srgbClr val="C00000"/>
                </a:solidFill>
              </a:rPr>
              <a:t>To protect NPS interests, the Superintendent shall incorporate appropriate conditions into all special park use permits. </a:t>
            </a:r>
            <a:endParaRPr lang="en-US" sz="2400" dirty="0" smtClean="0"/>
          </a:p>
        </p:txBody>
      </p:sp>
      <p:sp>
        <p:nvSpPr>
          <p:cNvPr id="5" name="Date Placeholder 4"/>
          <p:cNvSpPr>
            <a:spLocks noGrp="1"/>
          </p:cNvSpPr>
          <p:nvPr>
            <p:ph type="dt" sz="half" idx="10"/>
          </p:nvPr>
        </p:nvSpPr>
        <p:spPr/>
        <p:txBody>
          <a:bodyPr/>
          <a:lstStyle/>
          <a:p>
            <a:pPr>
              <a:defRPr/>
            </a:pPr>
            <a:r>
              <a:rPr lang="en-US" smtClean="0"/>
              <a:t>10/26/2016</a:t>
            </a:r>
            <a:endParaRPr lang="en-US"/>
          </a:p>
        </p:txBody>
      </p:sp>
      <p:sp>
        <p:nvSpPr>
          <p:cNvPr id="6" name="Slide Number Placeholder 5"/>
          <p:cNvSpPr>
            <a:spLocks noGrp="1"/>
          </p:cNvSpPr>
          <p:nvPr>
            <p:ph type="sldNum" sz="quarter" idx="11"/>
          </p:nvPr>
        </p:nvSpPr>
        <p:spPr/>
        <p:txBody>
          <a:bodyPr/>
          <a:lstStyle/>
          <a:p>
            <a:pPr>
              <a:defRPr/>
            </a:pPr>
            <a:fld id="{1A54351F-155E-4E1E-91CE-6D97E47CB96C}" type="slidenum">
              <a:rPr lang="en-US" smtClean="0"/>
              <a:pPr>
                <a:defRPr/>
              </a:pPr>
              <a:t>35</a:t>
            </a:fld>
            <a:endParaRPr lang="en-US"/>
          </a:p>
        </p:txBody>
      </p:sp>
    </p:spTree>
    <p:extLst>
      <p:ext uri="{BB962C8B-B14F-4D97-AF65-F5344CB8AC3E}">
        <p14:creationId xmlns:p14="http://schemas.microsoft.com/office/powerpoint/2010/main" val="3710551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Federal management objectives for water-related ROWs/SUPs</a:t>
            </a:r>
            <a:endParaRPr lang="en-US" dirty="0"/>
          </a:p>
        </p:txBody>
      </p:sp>
      <p:sp>
        <p:nvSpPr>
          <p:cNvPr id="6" name="Content Placeholder 5"/>
          <p:cNvSpPr>
            <a:spLocks noGrp="1"/>
          </p:cNvSpPr>
          <p:nvPr>
            <p:ph sz="half" idx="1"/>
          </p:nvPr>
        </p:nvSpPr>
        <p:spPr>
          <a:xfrm>
            <a:off x="0" y="1920085"/>
            <a:ext cx="4495800" cy="4434840"/>
          </a:xfrm>
        </p:spPr>
        <p:txBody>
          <a:bodyPr>
            <a:normAutofit/>
          </a:bodyPr>
          <a:lstStyle/>
          <a:p>
            <a:r>
              <a:rPr lang="en-US" dirty="0" smtClean="0"/>
              <a:t>Predictability of operations and impacts</a:t>
            </a:r>
          </a:p>
          <a:p>
            <a:r>
              <a:rPr lang="en-US" dirty="0" smtClean="0"/>
              <a:t>Minimization and avoidance of impacts</a:t>
            </a:r>
          </a:p>
          <a:p>
            <a:r>
              <a:rPr lang="en-US" dirty="0" smtClean="0"/>
              <a:t>Applicants remain within authorized purposes</a:t>
            </a:r>
          </a:p>
          <a:p>
            <a:r>
              <a:rPr lang="en-US" dirty="0" smtClean="0"/>
              <a:t>Authorize practices, not just structures</a:t>
            </a:r>
          </a:p>
          <a:p>
            <a:r>
              <a:rPr lang="en-US" dirty="0" smtClean="0">
                <a:solidFill>
                  <a:srgbClr val="C00000"/>
                </a:solidFill>
              </a:rPr>
              <a:t>RESULT: </a:t>
            </a:r>
            <a:r>
              <a:rPr lang="en-US" dirty="0" smtClean="0"/>
              <a:t> Facility operation plans; increased reporting</a:t>
            </a:r>
            <a:endParaRPr lang="en-US" dirty="0"/>
          </a:p>
        </p:txBody>
      </p:sp>
      <p:pic>
        <p:nvPicPr>
          <p:cNvPr id="8" name="Content Placeholder 7" descr="claygulch_flume_headgate.jpg"/>
          <p:cNvPicPr>
            <a:picLocks noGrp="1" noChangeAspect="1"/>
          </p:cNvPicPr>
          <p:nvPr>
            <p:ph sz="half" idx="2"/>
          </p:nvPr>
        </p:nvPicPr>
        <p:blipFill>
          <a:blip r:embed="rId3" cstate="print"/>
          <a:stretch>
            <a:fillRect/>
          </a:stretch>
        </p:blipFill>
        <p:spPr>
          <a:xfrm>
            <a:off x="4495800" y="2133600"/>
            <a:ext cx="4648200" cy="3657600"/>
          </a:xfrm>
        </p:spPr>
      </p:pic>
      <p:sp>
        <p:nvSpPr>
          <p:cNvPr id="7" name="Date Placeholder 6"/>
          <p:cNvSpPr>
            <a:spLocks noGrp="1"/>
          </p:cNvSpPr>
          <p:nvPr>
            <p:ph type="dt" sz="half" idx="10"/>
          </p:nvPr>
        </p:nvSpPr>
        <p:spPr/>
        <p:txBody>
          <a:bodyPr/>
          <a:lstStyle/>
          <a:p>
            <a:r>
              <a:rPr lang="en-US" smtClean="0"/>
              <a:t>10/26/2016</a:t>
            </a:r>
            <a:endParaRPr lang="en-US"/>
          </a:p>
        </p:txBody>
      </p:sp>
      <p:sp>
        <p:nvSpPr>
          <p:cNvPr id="9" name="Slide Number Placeholder 8"/>
          <p:cNvSpPr>
            <a:spLocks noGrp="1"/>
          </p:cNvSpPr>
          <p:nvPr>
            <p:ph type="sldNum" sz="quarter" idx="12"/>
          </p:nvPr>
        </p:nvSpPr>
        <p:spPr/>
        <p:txBody>
          <a:bodyPr/>
          <a:lstStyle/>
          <a:p>
            <a:fld id="{14DD2783-689F-4A8E-892F-5FE584223BDF}"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Meeting federal management objectives with terms/conditions</a:t>
            </a:r>
            <a:endParaRPr lang="en-US" dirty="0"/>
          </a:p>
        </p:txBody>
      </p:sp>
      <p:sp>
        <p:nvSpPr>
          <p:cNvPr id="6" name="Content Placeholder 5"/>
          <p:cNvSpPr>
            <a:spLocks noGrp="1"/>
          </p:cNvSpPr>
          <p:nvPr>
            <p:ph sz="half" idx="1"/>
          </p:nvPr>
        </p:nvSpPr>
        <p:spPr>
          <a:xfrm>
            <a:off x="0" y="1920085"/>
            <a:ext cx="4495800" cy="4434840"/>
          </a:xfrm>
        </p:spPr>
        <p:txBody>
          <a:bodyPr>
            <a:normAutofit fontScale="92500" lnSpcReduction="10000"/>
          </a:bodyPr>
          <a:lstStyle/>
          <a:p>
            <a:pPr>
              <a:buNone/>
            </a:pPr>
            <a:r>
              <a:rPr lang="en-US" dirty="0" smtClean="0">
                <a:solidFill>
                  <a:srgbClr val="00B050"/>
                </a:solidFill>
              </a:rPr>
              <a:t>Example General Stipulations:</a:t>
            </a:r>
          </a:p>
          <a:p>
            <a:r>
              <a:rPr lang="en-US" dirty="0" smtClean="0"/>
              <a:t>Applicant will not sell, lease, or use water for any other than stated purposes </a:t>
            </a:r>
          </a:p>
          <a:p>
            <a:r>
              <a:rPr lang="en-US" dirty="0" smtClean="0"/>
              <a:t>Applicant may not change type, place, or volume of use without consent</a:t>
            </a:r>
          </a:p>
          <a:p>
            <a:r>
              <a:rPr lang="en-US" dirty="0" smtClean="0"/>
              <a:t>Usage must include water conservation measures</a:t>
            </a:r>
          </a:p>
          <a:p>
            <a:r>
              <a:rPr lang="en-US" dirty="0" smtClean="0"/>
              <a:t>Modify water facility to support other values, such as wildlife and wetlands</a:t>
            </a:r>
          </a:p>
        </p:txBody>
      </p:sp>
      <p:pic>
        <p:nvPicPr>
          <p:cNvPr id="10" name="Content Placeholder 9" descr="PICT0019.JPG"/>
          <p:cNvPicPr>
            <a:picLocks noGrp="1" noChangeAspect="1"/>
          </p:cNvPicPr>
          <p:nvPr>
            <p:ph sz="half" idx="2"/>
          </p:nvPr>
        </p:nvPicPr>
        <p:blipFill>
          <a:blip r:embed="rId3" cstate="print"/>
          <a:stretch>
            <a:fillRect/>
          </a:stretch>
        </p:blipFill>
        <p:spPr>
          <a:xfrm>
            <a:off x="4648200" y="2057400"/>
            <a:ext cx="4495800" cy="3594894"/>
          </a:xfrm>
        </p:spPr>
      </p:pic>
      <p:sp>
        <p:nvSpPr>
          <p:cNvPr id="7" name="Date Placeholder 6"/>
          <p:cNvSpPr>
            <a:spLocks noGrp="1"/>
          </p:cNvSpPr>
          <p:nvPr>
            <p:ph type="dt" sz="half" idx="10"/>
          </p:nvPr>
        </p:nvSpPr>
        <p:spPr/>
        <p:txBody>
          <a:bodyPr/>
          <a:lstStyle/>
          <a:p>
            <a:r>
              <a:rPr lang="en-US" smtClean="0"/>
              <a:t>10/26/2016</a:t>
            </a:r>
            <a:endParaRPr lang="en-US"/>
          </a:p>
        </p:txBody>
      </p:sp>
      <p:sp>
        <p:nvSpPr>
          <p:cNvPr id="8" name="Slide Number Placeholder 7"/>
          <p:cNvSpPr>
            <a:spLocks noGrp="1"/>
          </p:cNvSpPr>
          <p:nvPr>
            <p:ph type="sldNum" sz="quarter" idx="12"/>
          </p:nvPr>
        </p:nvSpPr>
        <p:spPr/>
        <p:txBody>
          <a:bodyPr/>
          <a:lstStyle/>
          <a:p>
            <a:fld id="{14DD2783-689F-4A8E-892F-5FE584223BDF}"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04088"/>
            <a:ext cx="8534400" cy="1143000"/>
          </a:xfrm>
        </p:spPr>
        <p:txBody>
          <a:bodyPr>
            <a:normAutofit fontScale="90000"/>
          </a:bodyPr>
          <a:lstStyle/>
          <a:p>
            <a:r>
              <a:rPr lang="en-US" dirty="0" smtClean="0"/>
              <a:t>ROWs/SUPs in hydrologic systems where little data exists</a:t>
            </a:r>
            <a:endParaRPr lang="en-US" dirty="0"/>
          </a:p>
        </p:txBody>
      </p:sp>
      <p:sp>
        <p:nvSpPr>
          <p:cNvPr id="6" name="Content Placeholder 5"/>
          <p:cNvSpPr>
            <a:spLocks noGrp="1"/>
          </p:cNvSpPr>
          <p:nvPr>
            <p:ph sz="half" idx="1"/>
          </p:nvPr>
        </p:nvSpPr>
        <p:spPr>
          <a:xfrm>
            <a:off x="0" y="1905001"/>
            <a:ext cx="4495800" cy="4449924"/>
          </a:xfrm>
        </p:spPr>
        <p:txBody>
          <a:bodyPr>
            <a:normAutofit fontScale="85000" lnSpcReduction="10000"/>
          </a:bodyPr>
          <a:lstStyle/>
          <a:p>
            <a:pPr marL="0" indent="0">
              <a:buNone/>
            </a:pPr>
            <a:r>
              <a:rPr lang="en-US" dirty="0" smtClean="0"/>
              <a:t>Example Stipulations: </a:t>
            </a:r>
          </a:p>
          <a:p>
            <a:r>
              <a:rPr lang="en-US" dirty="0" smtClean="0"/>
              <a:t>Applicant collects baseline data impacts analysis</a:t>
            </a:r>
          </a:p>
          <a:p>
            <a:r>
              <a:rPr lang="en-US" dirty="0" smtClean="0"/>
              <a:t>Applicant pays for studies to ID relationships between groundwater basin and springs, streams, and adjacent basins</a:t>
            </a:r>
          </a:p>
          <a:p>
            <a:r>
              <a:rPr lang="en-US" dirty="0" smtClean="0"/>
              <a:t>Applicant agrees  to long-term monitoring.</a:t>
            </a:r>
          </a:p>
          <a:p>
            <a:r>
              <a:rPr lang="en-US" dirty="0" smtClean="0">
                <a:solidFill>
                  <a:srgbClr val="00B050"/>
                </a:solidFill>
              </a:rPr>
              <a:t>Applicant agrees to adaptive management and project modification if unexpected impacts occur</a:t>
            </a:r>
            <a:endParaRPr lang="en-US" dirty="0">
              <a:solidFill>
                <a:srgbClr val="00B050"/>
              </a:solidFill>
            </a:endParaRPr>
          </a:p>
        </p:txBody>
      </p:sp>
      <p:pic>
        <p:nvPicPr>
          <p:cNvPr id="10" name="Content Placeholder 9" descr="IMGP2049.JPG"/>
          <p:cNvPicPr>
            <a:picLocks noGrp="1" noChangeAspect="1"/>
          </p:cNvPicPr>
          <p:nvPr>
            <p:ph sz="half" idx="2"/>
          </p:nvPr>
        </p:nvPicPr>
        <p:blipFill>
          <a:blip r:embed="rId3" cstate="print"/>
          <a:stretch>
            <a:fillRect/>
          </a:stretch>
        </p:blipFill>
        <p:spPr>
          <a:xfrm>
            <a:off x="4419600" y="1981200"/>
            <a:ext cx="4724400" cy="4038600"/>
          </a:xfrm>
        </p:spPr>
      </p:pic>
      <p:sp>
        <p:nvSpPr>
          <p:cNvPr id="7" name="Date Placeholder 6"/>
          <p:cNvSpPr>
            <a:spLocks noGrp="1"/>
          </p:cNvSpPr>
          <p:nvPr>
            <p:ph type="dt" sz="half" idx="10"/>
          </p:nvPr>
        </p:nvSpPr>
        <p:spPr/>
        <p:txBody>
          <a:bodyPr/>
          <a:lstStyle/>
          <a:p>
            <a:r>
              <a:rPr lang="en-US" smtClean="0"/>
              <a:t>10/26/2016</a:t>
            </a:r>
            <a:endParaRPr lang="en-US"/>
          </a:p>
        </p:txBody>
      </p:sp>
      <p:sp>
        <p:nvSpPr>
          <p:cNvPr id="8" name="Slide Number Placeholder 7"/>
          <p:cNvSpPr>
            <a:spLocks noGrp="1"/>
          </p:cNvSpPr>
          <p:nvPr>
            <p:ph type="sldNum" sz="quarter" idx="12"/>
          </p:nvPr>
        </p:nvSpPr>
        <p:spPr/>
        <p:txBody>
          <a:bodyPr/>
          <a:lstStyle/>
          <a:p>
            <a:fld id="{14DD2783-689F-4A8E-892F-5FE584223BDF}"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534400" cy="1143000"/>
          </a:xfrm>
        </p:spPr>
        <p:txBody>
          <a:bodyPr>
            <a:normAutofit fontScale="90000"/>
          </a:bodyPr>
          <a:lstStyle/>
          <a:p>
            <a:r>
              <a:rPr lang="en-US" dirty="0" smtClean="0"/>
              <a:t>Meeting federal management objectives with terms/conditions</a:t>
            </a:r>
            <a:endParaRPr lang="en-US" dirty="0"/>
          </a:p>
        </p:txBody>
      </p:sp>
      <p:pic>
        <p:nvPicPr>
          <p:cNvPr id="8" name="Content Placeholder 7" descr="canal and irrigation photo.jpg"/>
          <p:cNvPicPr>
            <a:picLocks noGrp="1" noChangeAspect="1"/>
          </p:cNvPicPr>
          <p:nvPr>
            <p:ph sz="half" idx="1"/>
          </p:nvPr>
        </p:nvPicPr>
        <p:blipFill>
          <a:blip r:embed="rId3" cstate="print"/>
          <a:stretch>
            <a:fillRect/>
          </a:stretch>
        </p:blipFill>
        <p:spPr>
          <a:xfrm>
            <a:off x="0" y="2057400"/>
            <a:ext cx="4495800" cy="3686062"/>
          </a:xfrm>
        </p:spPr>
      </p:pic>
      <p:sp>
        <p:nvSpPr>
          <p:cNvPr id="7" name="Content Placeholder 6"/>
          <p:cNvSpPr>
            <a:spLocks noGrp="1"/>
          </p:cNvSpPr>
          <p:nvPr>
            <p:ph sz="half" idx="2"/>
          </p:nvPr>
        </p:nvSpPr>
        <p:spPr>
          <a:xfrm>
            <a:off x="4495800" y="1600200"/>
            <a:ext cx="4648200" cy="6324600"/>
          </a:xfrm>
        </p:spPr>
        <p:txBody>
          <a:bodyPr>
            <a:noAutofit/>
          </a:bodyPr>
          <a:lstStyle/>
          <a:p>
            <a:pPr>
              <a:buNone/>
            </a:pPr>
            <a:r>
              <a:rPr lang="en-US" sz="2400" dirty="0" smtClean="0">
                <a:solidFill>
                  <a:srgbClr val="00B050"/>
                </a:solidFill>
              </a:rPr>
              <a:t>Example stipulations for </a:t>
            </a:r>
            <a:r>
              <a:rPr lang="en-US" sz="2400" i="1" dirty="0" smtClean="0">
                <a:solidFill>
                  <a:srgbClr val="00B050"/>
                </a:solidFill>
              </a:rPr>
              <a:t>surface water </a:t>
            </a:r>
            <a:r>
              <a:rPr lang="en-US" sz="2400" dirty="0" smtClean="0">
                <a:solidFill>
                  <a:srgbClr val="00B050"/>
                </a:solidFill>
              </a:rPr>
              <a:t>facilities:</a:t>
            </a:r>
          </a:p>
          <a:p>
            <a:r>
              <a:rPr lang="en-US" sz="2400" dirty="0" smtClean="0"/>
              <a:t>Limit volume/rate diverted</a:t>
            </a:r>
          </a:p>
          <a:p>
            <a:r>
              <a:rPr lang="en-US" sz="2400" dirty="0" smtClean="0"/>
              <a:t>Limit diversion season</a:t>
            </a:r>
          </a:p>
          <a:p>
            <a:r>
              <a:rPr lang="en-US" sz="2400" dirty="0" smtClean="0"/>
              <a:t>Design structures to prevent fish entrainment and allow fish passage </a:t>
            </a:r>
          </a:p>
          <a:p>
            <a:r>
              <a:rPr lang="en-US" sz="2400" dirty="0" smtClean="0"/>
              <a:t>Move facility locations to avoid sensitive habitats</a:t>
            </a:r>
          </a:p>
          <a:p>
            <a:r>
              <a:rPr lang="en-US" sz="2400" dirty="0" smtClean="0"/>
              <a:t>Use alternative sources of water (e.g. wells, water stored in reservoirs) during sensitive low flow periods</a:t>
            </a:r>
          </a:p>
          <a:p>
            <a:pPr>
              <a:buNone/>
            </a:pPr>
            <a:endParaRPr lang="en-US" sz="2400" dirty="0" smtClean="0"/>
          </a:p>
          <a:p>
            <a:pPr>
              <a:buNone/>
            </a:pPr>
            <a:endParaRPr lang="en-US" sz="2400" dirty="0" smtClean="0"/>
          </a:p>
          <a:p>
            <a:pPr>
              <a:buNone/>
            </a:pPr>
            <a:endParaRPr lang="en-US" sz="2400" dirty="0"/>
          </a:p>
        </p:txBody>
      </p:sp>
      <p:sp>
        <p:nvSpPr>
          <p:cNvPr id="6" name="Date Placeholder 5"/>
          <p:cNvSpPr>
            <a:spLocks noGrp="1"/>
          </p:cNvSpPr>
          <p:nvPr>
            <p:ph type="dt" sz="half" idx="10"/>
          </p:nvPr>
        </p:nvSpPr>
        <p:spPr/>
        <p:txBody>
          <a:bodyPr/>
          <a:lstStyle/>
          <a:p>
            <a:r>
              <a:rPr lang="en-US" smtClean="0"/>
              <a:t>10/26/2016</a:t>
            </a:r>
            <a:endParaRPr lang="en-US"/>
          </a:p>
        </p:txBody>
      </p:sp>
      <p:sp>
        <p:nvSpPr>
          <p:cNvPr id="9" name="Slide Number Placeholder 8"/>
          <p:cNvSpPr>
            <a:spLocks noGrp="1"/>
          </p:cNvSpPr>
          <p:nvPr>
            <p:ph type="sldNum" sz="quarter" idx="12"/>
          </p:nvPr>
        </p:nvSpPr>
        <p:spPr/>
        <p:txBody>
          <a:bodyPr/>
          <a:lstStyle/>
          <a:p>
            <a:fld id="{14DD2783-689F-4A8E-892F-5FE584223BDF}"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types of facilities are you likely to encounter? </a:t>
            </a:r>
            <a:endParaRPr lang="en-US" dirty="0"/>
          </a:p>
        </p:txBody>
      </p:sp>
      <p:sp>
        <p:nvSpPr>
          <p:cNvPr id="6" name="Content Placeholder 5"/>
          <p:cNvSpPr>
            <a:spLocks noGrp="1"/>
          </p:cNvSpPr>
          <p:nvPr>
            <p:ph sz="half" idx="1"/>
          </p:nvPr>
        </p:nvSpPr>
        <p:spPr>
          <a:xfrm>
            <a:off x="0" y="1920085"/>
            <a:ext cx="4495800" cy="4434840"/>
          </a:xfrm>
        </p:spPr>
        <p:txBody>
          <a:bodyPr>
            <a:normAutofit lnSpcReduction="10000"/>
          </a:bodyPr>
          <a:lstStyle/>
          <a:p>
            <a:r>
              <a:rPr lang="en-US" dirty="0" smtClean="0"/>
              <a:t>Ditches, canal, laterals</a:t>
            </a:r>
          </a:p>
          <a:p>
            <a:r>
              <a:rPr lang="en-US" dirty="0" smtClean="0"/>
              <a:t>Pipelines, flumes, siphons</a:t>
            </a:r>
          </a:p>
          <a:p>
            <a:r>
              <a:rPr lang="en-US" dirty="0" smtClean="0"/>
              <a:t>Diversion dams, </a:t>
            </a:r>
            <a:r>
              <a:rPr lang="en-US" dirty="0" err="1" smtClean="0"/>
              <a:t>headgates</a:t>
            </a:r>
            <a:r>
              <a:rPr lang="en-US" dirty="0" smtClean="0"/>
              <a:t>, pump stations</a:t>
            </a:r>
          </a:p>
          <a:p>
            <a:r>
              <a:rPr lang="en-US" dirty="0" smtClean="0"/>
              <a:t>Dams, spillways, inundation</a:t>
            </a:r>
          </a:p>
          <a:p>
            <a:r>
              <a:rPr lang="en-US" dirty="0" smtClean="0"/>
              <a:t>Livestock ponds, fish ponds, settling ponds, recharge pits, </a:t>
            </a:r>
            <a:r>
              <a:rPr lang="en-US" dirty="0" err="1" smtClean="0"/>
              <a:t>stormwater</a:t>
            </a:r>
            <a:r>
              <a:rPr lang="en-US" dirty="0" smtClean="0"/>
              <a:t> reservoirs</a:t>
            </a:r>
          </a:p>
          <a:p>
            <a:r>
              <a:rPr lang="en-US" dirty="0" smtClean="0"/>
              <a:t>Spring developments, storage tanks, troughs</a:t>
            </a:r>
            <a:endParaRPr lang="en-US" dirty="0"/>
          </a:p>
        </p:txBody>
      </p:sp>
      <p:pic>
        <p:nvPicPr>
          <p:cNvPr id="8" name="Content Placeholder 7" descr="IMGP1827.JPG"/>
          <p:cNvPicPr>
            <a:picLocks noGrp="1" noChangeAspect="1"/>
          </p:cNvPicPr>
          <p:nvPr>
            <p:ph sz="half" idx="2"/>
          </p:nvPr>
        </p:nvPicPr>
        <p:blipFill>
          <a:blip r:embed="rId3" cstate="print"/>
          <a:stretch>
            <a:fillRect/>
          </a:stretch>
        </p:blipFill>
        <p:spPr>
          <a:xfrm>
            <a:off x="4495800" y="2057400"/>
            <a:ext cx="4648200" cy="3823494"/>
          </a:xfrm>
        </p:spPr>
      </p:pic>
      <p:sp>
        <p:nvSpPr>
          <p:cNvPr id="7" name="Date Placeholder 6"/>
          <p:cNvSpPr>
            <a:spLocks noGrp="1"/>
          </p:cNvSpPr>
          <p:nvPr>
            <p:ph type="dt" sz="half" idx="10"/>
          </p:nvPr>
        </p:nvSpPr>
        <p:spPr/>
        <p:txBody>
          <a:bodyPr/>
          <a:lstStyle/>
          <a:p>
            <a:r>
              <a:rPr lang="en-US" smtClean="0"/>
              <a:t>10/26/2016</a:t>
            </a:r>
            <a:endParaRPr lang="en-US"/>
          </a:p>
        </p:txBody>
      </p:sp>
      <p:sp>
        <p:nvSpPr>
          <p:cNvPr id="9" name="Slide Number Placeholder 8"/>
          <p:cNvSpPr>
            <a:spLocks noGrp="1"/>
          </p:cNvSpPr>
          <p:nvPr>
            <p:ph type="sldNum" sz="quarter" idx="12"/>
          </p:nvPr>
        </p:nvSpPr>
        <p:spPr/>
        <p:txBody>
          <a:bodyPr/>
          <a:lstStyle/>
          <a:p>
            <a:fld id="{14DD2783-689F-4A8E-892F-5FE584223BDF}"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04088"/>
            <a:ext cx="8534400" cy="1143000"/>
          </a:xfrm>
        </p:spPr>
        <p:txBody>
          <a:bodyPr>
            <a:normAutofit fontScale="90000"/>
          </a:bodyPr>
          <a:lstStyle/>
          <a:p>
            <a:r>
              <a:rPr lang="en-US" dirty="0" smtClean="0"/>
              <a:t>Addressing new environmental drivers with terms/conditions</a:t>
            </a:r>
            <a:endParaRPr lang="en-US" dirty="0"/>
          </a:p>
        </p:txBody>
      </p:sp>
      <p:pic>
        <p:nvPicPr>
          <p:cNvPr id="8" name="Content Placeholder 7" descr="well head.jpg"/>
          <p:cNvPicPr>
            <a:picLocks noGrp="1" noChangeAspect="1"/>
          </p:cNvPicPr>
          <p:nvPr>
            <p:ph sz="half" idx="1"/>
          </p:nvPr>
        </p:nvPicPr>
        <p:blipFill>
          <a:blip r:embed="rId3" cstate="print"/>
          <a:stretch>
            <a:fillRect/>
          </a:stretch>
        </p:blipFill>
        <p:spPr>
          <a:xfrm>
            <a:off x="0" y="2057401"/>
            <a:ext cx="4495800" cy="3685104"/>
          </a:xfrm>
        </p:spPr>
      </p:pic>
      <p:sp>
        <p:nvSpPr>
          <p:cNvPr id="7" name="Content Placeholder 6"/>
          <p:cNvSpPr>
            <a:spLocks noGrp="1"/>
          </p:cNvSpPr>
          <p:nvPr>
            <p:ph sz="half" idx="2"/>
          </p:nvPr>
        </p:nvSpPr>
        <p:spPr>
          <a:xfrm>
            <a:off x="4495800" y="1920085"/>
            <a:ext cx="4648200" cy="4434840"/>
          </a:xfrm>
        </p:spPr>
        <p:txBody>
          <a:bodyPr>
            <a:normAutofit fontScale="92500" lnSpcReduction="20000"/>
          </a:bodyPr>
          <a:lstStyle/>
          <a:p>
            <a:pPr>
              <a:buNone/>
            </a:pPr>
            <a:r>
              <a:rPr lang="en-US" dirty="0" smtClean="0">
                <a:solidFill>
                  <a:srgbClr val="00B050"/>
                </a:solidFill>
              </a:rPr>
              <a:t>Example stipulations for </a:t>
            </a:r>
            <a:r>
              <a:rPr lang="en-US" i="1" dirty="0" smtClean="0">
                <a:solidFill>
                  <a:srgbClr val="00B050"/>
                </a:solidFill>
              </a:rPr>
              <a:t>groundwater </a:t>
            </a:r>
            <a:r>
              <a:rPr lang="en-US" dirty="0" smtClean="0">
                <a:solidFill>
                  <a:srgbClr val="00B050"/>
                </a:solidFill>
              </a:rPr>
              <a:t>facilities:</a:t>
            </a:r>
          </a:p>
          <a:p>
            <a:r>
              <a:rPr lang="en-US" dirty="0" smtClean="0"/>
              <a:t>Submit copies of all permits and test results</a:t>
            </a:r>
          </a:p>
          <a:p>
            <a:r>
              <a:rPr lang="en-US" dirty="0" smtClean="0"/>
              <a:t>Require well pump test before authorizing project</a:t>
            </a:r>
          </a:p>
          <a:p>
            <a:r>
              <a:rPr lang="en-US" dirty="0" smtClean="0"/>
              <a:t>Cease pumping during critical aquifer periods</a:t>
            </a:r>
          </a:p>
          <a:p>
            <a:r>
              <a:rPr lang="en-US" dirty="0" smtClean="0"/>
              <a:t>Monitor water quality for unexpected changes</a:t>
            </a:r>
          </a:p>
          <a:p>
            <a:r>
              <a:rPr lang="en-US" dirty="0" smtClean="0"/>
              <a:t>Install meter and submit annual report on pump rates and pump volumes </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6" name="Date Placeholder 5"/>
          <p:cNvSpPr>
            <a:spLocks noGrp="1"/>
          </p:cNvSpPr>
          <p:nvPr>
            <p:ph type="dt" sz="half" idx="10"/>
          </p:nvPr>
        </p:nvSpPr>
        <p:spPr/>
        <p:txBody>
          <a:bodyPr/>
          <a:lstStyle/>
          <a:p>
            <a:r>
              <a:rPr lang="en-US" smtClean="0"/>
              <a:t>10/26/2016</a:t>
            </a:r>
            <a:endParaRPr lang="en-US"/>
          </a:p>
        </p:txBody>
      </p:sp>
      <p:sp>
        <p:nvSpPr>
          <p:cNvPr id="9" name="Slide Number Placeholder 8"/>
          <p:cNvSpPr>
            <a:spLocks noGrp="1"/>
          </p:cNvSpPr>
          <p:nvPr>
            <p:ph type="sldNum" sz="quarter" idx="12"/>
          </p:nvPr>
        </p:nvSpPr>
        <p:spPr/>
        <p:txBody>
          <a:bodyPr/>
          <a:lstStyle/>
          <a:p>
            <a:fld id="{14DD2783-689F-4A8E-892F-5FE584223BDF}"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04088"/>
            <a:ext cx="8534400" cy="1143000"/>
          </a:xfrm>
        </p:spPr>
        <p:txBody>
          <a:bodyPr>
            <a:normAutofit fontScale="90000"/>
          </a:bodyPr>
          <a:lstStyle/>
          <a:p>
            <a:r>
              <a:rPr lang="en-US" dirty="0" smtClean="0"/>
              <a:t>Water Facility Operation Plans:</a:t>
            </a:r>
            <a:br>
              <a:rPr lang="en-US" dirty="0" smtClean="0"/>
            </a:br>
            <a:r>
              <a:rPr lang="en-US" dirty="0" smtClean="0"/>
              <a:t>Certainty and Communication</a:t>
            </a:r>
            <a:endParaRPr lang="en-US" dirty="0"/>
          </a:p>
        </p:txBody>
      </p:sp>
      <p:sp>
        <p:nvSpPr>
          <p:cNvPr id="6" name="Content Placeholder 5"/>
          <p:cNvSpPr>
            <a:spLocks noGrp="1"/>
          </p:cNvSpPr>
          <p:nvPr>
            <p:ph sz="half" idx="1"/>
          </p:nvPr>
        </p:nvSpPr>
        <p:spPr>
          <a:xfrm>
            <a:off x="0" y="1920085"/>
            <a:ext cx="4495800" cy="4434840"/>
          </a:xfrm>
        </p:spPr>
        <p:txBody>
          <a:bodyPr>
            <a:normAutofit fontScale="92500" lnSpcReduction="10000"/>
          </a:bodyPr>
          <a:lstStyle/>
          <a:p>
            <a:r>
              <a:rPr lang="en-US" dirty="0" smtClean="0"/>
              <a:t>Diversions - rates, dates, and measurement procedures</a:t>
            </a:r>
          </a:p>
          <a:p>
            <a:r>
              <a:rPr lang="en-US" dirty="0" smtClean="0"/>
              <a:t>Access – routes, equipment, and snow removal</a:t>
            </a:r>
          </a:p>
          <a:p>
            <a:r>
              <a:rPr lang="en-US" dirty="0" smtClean="0"/>
              <a:t>Repairs – routine, major, catastrophic</a:t>
            </a:r>
          </a:p>
          <a:p>
            <a:r>
              <a:rPr lang="en-US" dirty="0" smtClean="0"/>
              <a:t>Maintenance – timing, tools</a:t>
            </a:r>
          </a:p>
          <a:p>
            <a:r>
              <a:rPr lang="en-US" dirty="0" smtClean="0"/>
              <a:t>Ditch problems – washouts, </a:t>
            </a:r>
            <a:r>
              <a:rPr lang="en-US" dirty="0" err="1" smtClean="0"/>
              <a:t>downcutting</a:t>
            </a:r>
            <a:r>
              <a:rPr lang="en-US" dirty="0" smtClean="0"/>
              <a:t>, erosion</a:t>
            </a:r>
          </a:p>
          <a:p>
            <a:r>
              <a:rPr lang="en-US" dirty="0" err="1" smtClean="0"/>
              <a:t>Instream</a:t>
            </a:r>
            <a:r>
              <a:rPr lang="en-US" dirty="0" smtClean="0"/>
              <a:t> work – diversion dams, vegetation control</a:t>
            </a:r>
          </a:p>
          <a:p>
            <a:endParaRPr lang="en-US" dirty="0"/>
          </a:p>
        </p:txBody>
      </p:sp>
      <p:pic>
        <p:nvPicPr>
          <p:cNvPr id="10" name="Content Placeholder 9" descr="Dominguez Cr. flood 8-26-2006.JPG"/>
          <p:cNvPicPr>
            <a:picLocks noGrp="1" noChangeAspect="1"/>
          </p:cNvPicPr>
          <p:nvPr>
            <p:ph sz="half" idx="2"/>
          </p:nvPr>
        </p:nvPicPr>
        <p:blipFill>
          <a:blip r:embed="rId3" cstate="print"/>
          <a:stretch>
            <a:fillRect/>
          </a:stretch>
        </p:blipFill>
        <p:spPr>
          <a:xfrm>
            <a:off x="4267200" y="2057400"/>
            <a:ext cx="4876800" cy="3886200"/>
          </a:xfrm>
        </p:spPr>
      </p:pic>
      <p:sp>
        <p:nvSpPr>
          <p:cNvPr id="11" name="TextBox 10"/>
          <p:cNvSpPr txBox="1"/>
          <p:nvPr/>
        </p:nvSpPr>
        <p:spPr>
          <a:xfrm>
            <a:off x="4267200" y="6172200"/>
            <a:ext cx="4683398" cy="369332"/>
          </a:xfrm>
          <a:prstGeom prst="rect">
            <a:avLst/>
          </a:prstGeom>
          <a:noFill/>
        </p:spPr>
        <p:txBody>
          <a:bodyPr wrap="none" rtlCol="0">
            <a:spAutoFit/>
          </a:bodyPr>
          <a:lstStyle/>
          <a:p>
            <a:r>
              <a:rPr lang="en-US" dirty="0" smtClean="0"/>
              <a:t>What happens when a flood destroys facility?</a:t>
            </a:r>
            <a:endParaRPr lang="en-US" dirty="0"/>
          </a:p>
        </p:txBody>
      </p:sp>
      <p:sp>
        <p:nvSpPr>
          <p:cNvPr id="7" name="Date Placeholder 6"/>
          <p:cNvSpPr>
            <a:spLocks noGrp="1"/>
          </p:cNvSpPr>
          <p:nvPr>
            <p:ph type="dt" sz="half" idx="10"/>
          </p:nvPr>
        </p:nvSpPr>
        <p:spPr/>
        <p:txBody>
          <a:bodyPr/>
          <a:lstStyle/>
          <a:p>
            <a:r>
              <a:rPr lang="en-US" smtClean="0"/>
              <a:t>10/26/2016</a:t>
            </a:r>
            <a:endParaRPr lang="en-US"/>
          </a:p>
        </p:txBody>
      </p:sp>
      <p:sp>
        <p:nvSpPr>
          <p:cNvPr id="8" name="Slide Number Placeholder 7"/>
          <p:cNvSpPr>
            <a:spLocks noGrp="1"/>
          </p:cNvSpPr>
          <p:nvPr>
            <p:ph type="sldNum" sz="quarter" idx="12"/>
          </p:nvPr>
        </p:nvSpPr>
        <p:spPr/>
        <p:txBody>
          <a:bodyPr/>
          <a:lstStyle/>
          <a:p>
            <a:fld id="{14DD2783-689F-4A8E-892F-5FE584223BDF}"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04088"/>
            <a:ext cx="8534400" cy="1143000"/>
          </a:xfrm>
        </p:spPr>
        <p:txBody>
          <a:bodyPr>
            <a:normAutofit fontScale="90000"/>
          </a:bodyPr>
          <a:lstStyle/>
          <a:p>
            <a:r>
              <a:rPr lang="en-US" dirty="0" smtClean="0"/>
              <a:t>Water Facility Operation Plans:</a:t>
            </a:r>
            <a:br>
              <a:rPr lang="en-US" dirty="0" smtClean="0"/>
            </a:br>
            <a:r>
              <a:rPr lang="en-US" dirty="0" smtClean="0"/>
              <a:t>Advantages</a:t>
            </a:r>
            <a:endParaRPr lang="en-US" dirty="0"/>
          </a:p>
        </p:txBody>
      </p:sp>
      <p:sp>
        <p:nvSpPr>
          <p:cNvPr id="6" name="Content Placeholder 5"/>
          <p:cNvSpPr>
            <a:spLocks noGrp="1"/>
          </p:cNvSpPr>
          <p:nvPr>
            <p:ph sz="half" idx="1"/>
          </p:nvPr>
        </p:nvSpPr>
        <p:spPr>
          <a:xfrm>
            <a:off x="0" y="1920085"/>
            <a:ext cx="4495800" cy="4434840"/>
          </a:xfrm>
        </p:spPr>
        <p:txBody>
          <a:bodyPr>
            <a:normAutofit/>
          </a:bodyPr>
          <a:lstStyle/>
          <a:p>
            <a:r>
              <a:rPr lang="en-US" dirty="0" smtClean="0"/>
              <a:t>Can include a schedule for regular revision and updates</a:t>
            </a:r>
          </a:p>
          <a:p>
            <a:r>
              <a:rPr lang="en-US" dirty="0" smtClean="0"/>
              <a:t>Revision to an operating plan </a:t>
            </a:r>
            <a:r>
              <a:rPr lang="en-US" u="sng" dirty="0" smtClean="0"/>
              <a:t>doesn’t</a:t>
            </a:r>
            <a:r>
              <a:rPr lang="en-US" dirty="0" smtClean="0"/>
              <a:t> require amending the right-of-way grant or special use permit</a:t>
            </a:r>
          </a:p>
          <a:p>
            <a:r>
              <a:rPr lang="en-US" dirty="0" smtClean="0"/>
              <a:t>Can and should be negotiated before the SUP or ROW is offered</a:t>
            </a:r>
          </a:p>
          <a:p>
            <a:endParaRPr lang="en-US" dirty="0"/>
          </a:p>
        </p:txBody>
      </p:sp>
      <p:pic>
        <p:nvPicPr>
          <p:cNvPr id="10" name="Content Placeholder 9" descr="Dominguez Cr. flood 8-26-2006.JPG"/>
          <p:cNvPicPr>
            <a:picLocks noGrp="1" noChangeAspect="1"/>
          </p:cNvPicPr>
          <p:nvPr>
            <p:ph sz="half" idx="2"/>
          </p:nvPr>
        </p:nvPicPr>
        <p:blipFill>
          <a:blip r:embed="rId3" cstate="print"/>
          <a:stretch>
            <a:fillRect/>
          </a:stretch>
        </p:blipFill>
        <p:spPr>
          <a:xfrm>
            <a:off x="4876800" y="2057400"/>
            <a:ext cx="4267200" cy="3886200"/>
          </a:xfrm>
        </p:spPr>
      </p:pic>
      <p:sp>
        <p:nvSpPr>
          <p:cNvPr id="11" name="TextBox 10"/>
          <p:cNvSpPr txBox="1"/>
          <p:nvPr/>
        </p:nvSpPr>
        <p:spPr>
          <a:xfrm>
            <a:off x="4267200" y="6172200"/>
            <a:ext cx="4683398" cy="369332"/>
          </a:xfrm>
          <a:prstGeom prst="rect">
            <a:avLst/>
          </a:prstGeom>
          <a:noFill/>
        </p:spPr>
        <p:txBody>
          <a:bodyPr wrap="none" rtlCol="0">
            <a:spAutoFit/>
          </a:bodyPr>
          <a:lstStyle/>
          <a:p>
            <a:r>
              <a:rPr lang="en-US" dirty="0" smtClean="0"/>
              <a:t>What happens when a flood destroys facility?</a:t>
            </a:r>
            <a:endParaRPr lang="en-US" dirty="0"/>
          </a:p>
        </p:txBody>
      </p:sp>
      <p:sp>
        <p:nvSpPr>
          <p:cNvPr id="7" name="Date Placeholder 6"/>
          <p:cNvSpPr>
            <a:spLocks noGrp="1"/>
          </p:cNvSpPr>
          <p:nvPr>
            <p:ph type="dt" sz="half" idx="10"/>
          </p:nvPr>
        </p:nvSpPr>
        <p:spPr/>
        <p:txBody>
          <a:bodyPr/>
          <a:lstStyle/>
          <a:p>
            <a:r>
              <a:rPr lang="en-US" smtClean="0"/>
              <a:t>10/26/2016</a:t>
            </a:r>
            <a:endParaRPr lang="en-US"/>
          </a:p>
        </p:txBody>
      </p:sp>
      <p:sp>
        <p:nvSpPr>
          <p:cNvPr id="8" name="Slide Number Placeholder 7"/>
          <p:cNvSpPr>
            <a:spLocks noGrp="1"/>
          </p:cNvSpPr>
          <p:nvPr>
            <p:ph type="sldNum" sz="quarter" idx="12"/>
          </p:nvPr>
        </p:nvSpPr>
        <p:spPr/>
        <p:txBody>
          <a:bodyPr/>
          <a:lstStyle/>
          <a:p>
            <a:fld id="{14DD2783-689F-4A8E-892F-5FE584223BDF}" type="slidenum">
              <a:rPr lang="en-US" smtClean="0"/>
              <a:pPr/>
              <a:t>42</a:t>
            </a:fld>
            <a:endParaRPr lang="en-US"/>
          </a:p>
        </p:txBody>
      </p:sp>
    </p:spTree>
    <p:extLst>
      <p:ext uri="{BB962C8B-B14F-4D97-AF65-F5344CB8AC3E}">
        <p14:creationId xmlns:p14="http://schemas.microsoft.com/office/powerpoint/2010/main" val="1120637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429512"/>
          </a:xfrm>
        </p:spPr>
        <p:txBody>
          <a:bodyPr>
            <a:normAutofit fontScale="90000"/>
          </a:bodyPr>
          <a:lstStyle/>
          <a:p>
            <a:r>
              <a:rPr lang="en-US" dirty="0" smtClean="0"/>
              <a:t>Notebook References</a:t>
            </a:r>
            <a:br>
              <a:rPr lang="en-US" dirty="0" smtClean="0"/>
            </a:br>
            <a:endParaRPr lang="en-US" dirty="0"/>
          </a:p>
        </p:txBody>
      </p:sp>
      <p:sp>
        <p:nvSpPr>
          <p:cNvPr id="2" name="Content Placeholder 1"/>
          <p:cNvSpPr>
            <a:spLocks noGrp="1"/>
          </p:cNvSpPr>
          <p:nvPr>
            <p:ph idx="1"/>
          </p:nvPr>
        </p:nvSpPr>
        <p:spPr/>
        <p:txBody>
          <a:bodyPr/>
          <a:lstStyle/>
          <a:p>
            <a:pPr marL="0" indent="0">
              <a:buNone/>
            </a:pPr>
            <a:endParaRPr lang="en-US" dirty="0"/>
          </a:p>
        </p:txBody>
      </p:sp>
      <p:pic>
        <p:nvPicPr>
          <p:cNvPr id="1027" name="Picture 3" descr="U:\My Documents\digital photos\BLM logo in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819275"/>
            <a:ext cx="2253343"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My Documents\digital photos\F&amp;WS Service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4257675"/>
            <a:ext cx="1905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U:\My Documents\digital photos\NPS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4038600"/>
            <a:ext cx="1752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My Documents\digital photos\USFS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1819275"/>
            <a:ext cx="2133600" cy="238252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r>
              <a:rPr lang="en-US" smtClean="0"/>
              <a:t>10/26/2016</a:t>
            </a:r>
            <a:endParaRPr lang="en-US"/>
          </a:p>
        </p:txBody>
      </p:sp>
      <p:sp>
        <p:nvSpPr>
          <p:cNvPr id="9" name="Slide Number Placeholder 8"/>
          <p:cNvSpPr>
            <a:spLocks noGrp="1"/>
          </p:cNvSpPr>
          <p:nvPr>
            <p:ph type="sldNum" sz="quarter" idx="12"/>
          </p:nvPr>
        </p:nvSpPr>
        <p:spPr/>
        <p:txBody>
          <a:bodyPr/>
          <a:lstStyle/>
          <a:p>
            <a:fld id="{14DD2783-689F-4A8E-892F-5FE584223BDF}" type="slidenum">
              <a:rPr lang="en-US" smtClean="0"/>
              <a:pPr/>
              <a:t>43</a:t>
            </a:fld>
            <a:endParaRPr lang="en-US"/>
          </a:p>
        </p:txBody>
      </p:sp>
    </p:spTree>
    <p:extLst>
      <p:ext uri="{BB962C8B-B14F-4D97-AF65-F5344CB8AC3E}">
        <p14:creationId xmlns:p14="http://schemas.microsoft.com/office/powerpoint/2010/main" val="1865611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types of facilities are you likely to encounter? </a:t>
            </a:r>
            <a:endParaRPr lang="en-US" dirty="0"/>
          </a:p>
        </p:txBody>
      </p:sp>
      <p:sp>
        <p:nvSpPr>
          <p:cNvPr id="7" name="Content Placeholder 6"/>
          <p:cNvSpPr>
            <a:spLocks noGrp="1"/>
          </p:cNvSpPr>
          <p:nvPr>
            <p:ph sz="half" idx="2"/>
          </p:nvPr>
        </p:nvSpPr>
        <p:spPr>
          <a:xfrm>
            <a:off x="4495800" y="1920085"/>
            <a:ext cx="4648200" cy="4434840"/>
          </a:xfrm>
        </p:spPr>
        <p:txBody>
          <a:bodyPr>
            <a:normAutofit/>
          </a:bodyPr>
          <a:lstStyle/>
          <a:p>
            <a:r>
              <a:rPr lang="en-US" dirty="0" smtClean="0"/>
              <a:t>Wells: production, domestic, livestock, injection, monitor</a:t>
            </a:r>
          </a:p>
          <a:p>
            <a:r>
              <a:rPr lang="en-US" dirty="0" smtClean="0"/>
              <a:t>Infiltration galleries in streambeds</a:t>
            </a:r>
          </a:p>
          <a:p>
            <a:r>
              <a:rPr lang="en-US" dirty="0" smtClean="0"/>
              <a:t>Measurement infrastructure – stream gages, flumes, stage rods, flow meters</a:t>
            </a:r>
          </a:p>
          <a:p>
            <a:r>
              <a:rPr lang="en-US" dirty="0" smtClean="0"/>
              <a:t>Related infrastructure – roads, electric lines, turbines, maintenance facilities</a:t>
            </a:r>
            <a:endParaRPr lang="en-US" dirty="0"/>
          </a:p>
        </p:txBody>
      </p:sp>
      <p:pic>
        <p:nvPicPr>
          <p:cNvPr id="10" name="Content Placeholder 9" descr="Govt highline canal.JPG"/>
          <p:cNvPicPr>
            <a:picLocks noGrp="1" noChangeAspect="1"/>
          </p:cNvPicPr>
          <p:nvPr>
            <p:ph sz="half" idx="1"/>
          </p:nvPr>
        </p:nvPicPr>
        <p:blipFill>
          <a:blip r:embed="rId3" cstate="print"/>
          <a:stretch>
            <a:fillRect/>
          </a:stretch>
        </p:blipFill>
        <p:spPr>
          <a:xfrm>
            <a:off x="0" y="2057400"/>
            <a:ext cx="4495800" cy="3594894"/>
          </a:xfrm>
        </p:spPr>
      </p:pic>
      <p:sp>
        <p:nvSpPr>
          <p:cNvPr id="6" name="Date Placeholder 5"/>
          <p:cNvSpPr>
            <a:spLocks noGrp="1"/>
          </p:cNvSpPr>
          <p:nvPr>
            <p:ph type="dt" sz="half" idx="10"/>
          </p:nvPr>
        </p:nvSpPr>
        <p:spPr/>
        <p:txBody>
          <a:bodyPr/>
          <a:lstStyle/>
          <a:p>
            <a:r>
              <a:rPr lang="en-US" smtClean="0"/>
              <a:t>10/26/2016</a:t>
            </a:r>
            <a:endParaRPr lang="en-US"/>
          </a:p>
        </p:txBody>
      </p:sp>
      <p:sp>
        <p:nvSpPr>
          <p:cNvPr id="8" name="Slide Number Placeholder 7"/>
          <p:cNvSpPr>
            <a:spLocks noGrp="1"/>
          </p:cNvSpPr>
          <p:nvPr>
            <p:ph type="sldNum" sz="quarter" idx="12"/>
          </p:nvPr>
        </p:nvSpPr>
        <p:spPr/>
        <p:txBody>
          <a:bodyPr/>
          <a:lstStyle/>
          <a:p>
            <a:fld id="{14DD2783-689F-4A8E-892F-5FE584223BD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a:r>
              <a:rPr lang="en-US" sz="3200" dirty="0" smtClean="0"/>
              <a:t>Land Use Authorizations For Water-Related Facilities </a:t>
            </a:r>
            <a:endParaRPr lang="en-US" sz="3200" dirty="0"/>
          </a:p>
        </p:txBody>
      </p:sp>
      <p:sp>
        <p:nvSpPr>
          <p:cNvPr id="3" name="Text Placeholder 2"/>
          <p:cNvSpPr>
            <a:spLocks noGrp="1"/>
          </p:cNvSpPr>
          <p:nvPr>
            <p:ph sz="half" idx="1"/>
          </p:nvPr>
        </p:nvSpPr>
        <p:spPr>
          <a:xfrm>
            <a:off x="0" y="1524000"/>
            <a:ext cx="4800600" cy="4495800"/>
          </a:xfrm>
        </p:spPr>
        <p:txBody>
          <a:bodyPr>
            <a:normAutofit fontScale="92500" lnSpcReduction="10000"/>
          </a:bodyPr>
          <a:lstStyle/>
          <a:p>
            <a:r>
              <a:rPr lang="en-US" sz="2400" dirty="0" smtClean="0"/>
              <a:t>First, </a:t>
            </a:r>
            <a:r>
              <a:rPr lang="en-US" sz="2400" dirty="0" smtClean="0">
                <a:solidFill>
                  <a:srgbClr val="00B050"/>
                </a:solidFill>
              </a:rPr>
              <a:t>PROCESS</a:t>
            </a:r>
            <a:r>
              <a:rPr lang="en-US" sz="2400" dirty="0" smtClean="0"/>
              <a:t> . . .</a:t>
            </a:r>
          </a:p>
          <a:p>
            <a:pPr>
              <a:buNone/>
            </a:pPr>
            <a:r>
              <a:rPr lang="en-US" sz="2400" i="1" dirty="0" smtClean="0"/>
              <a:t>What processes should we use ?</a:t>
            </a:r>
          </a:p>
          <a:p>
            <a:pPr>
              <a:buNone/>
            </a:pPr>
            <a:r>
              <a:rPr lang="en-US" sz="2400" i="1" dirty="0" smtClean="0"/>
              <a:t>With whom should we coordinate?</a:t>
            </a:r>
          </a:p>
          <a:p>
            <a:pPr>
              <a:buNone/>
            </a:pPr>
            <a:r>
              <a:rPr lang="en-US" sz="2400" i="1" dirty="0"/>
              <a:t>What do we say in the water rights process</a:t>
            </a:r>
            <a:r>
              <a:rPr lang="en-US" sz="2400" i="1" dirty="0" smtClean="0"/>
              <a:t>?</a:t>
            </a:r>
          </a:p>
          <a:p>
            <a:endParaRPr lang="en-US" sz="2400" dirty="0" smtClean="0"/>
          </a:p>
          <a:p>
            <a:r>
              <a:rPr lang="en-US" sz="2400" dirty="0" smtClean="0"/>
              <a:t>Then, </a:t>
            </a:r>
            <a:r>
              <a:rPr lang="en-US" sz="2400" dirty="0" smtClean="0">
                <a:solidFill>
                  <a:srgbClr val="00B050"/>
                </a:solidFill>
              </a:rPr>
              <a:t>SUBSTANCE</a:t>
            </a:r>
            <a:r>
              <a:rPr lang="en-US" sz="2400" dirty="0" smtClean="0"/>
              <a:t>. . .</a:t>
            </a:r>
          </a:p>
          <a:p>
            <a:pPr marL="0" indent="0">
              <a:buNone/>
            </a:pPr>
            <a:r>
              <a:rPr lang="en-US" sz="2400" i="1" dirty="0"/>
              <a:t>What issues should we analyze</a:t>
            </a:r>
            <a:r>
              <a:rPr lang="en-US" sz="2400" i="1" dirty="0" smtClean="0"/>
              <a:t>?</a:t>
            </a:r>
          </a:p>
          <a:p>
            <a:pPr marL="0" indent="0">
              <a:buNone/>
            </a:pPr>
            <a:r>
              <a:rPr lang="en-US" sz="2400" i="1" dirty="0" smtClean="0"/>
              <a:t>How do we make a decision to approve or deny?  </a:t>
            </a:r>
            <a:endParaRPr lang="en-US" sz="2400" i="1" dirty="0"/>
          </a:p>
          <a:p>
            <a:pPr marL="0" indent="0">
              <a:buNone/>
            </a:pPr>
            <a:r>
              <a:rPr lang="en-US" sz="2400" i="1" dirty="0" smtClean="0"/>
              <a:t>What terms and conditions should we use in a land use authorization? </a:t>
            </a:r>
            <a:endParaRPr lang="en-US" sz="2400" i="1" dirty="0"/>
          </a:p>
        </p:txBody>
      </p:sp>
      <p:pic>
        <p:nvPicPr>
          <p:cNvPr id="5" name="Content Placeholder 4"/>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927600" y="3886200"/>
            <a:ext cx="4199466" cy="2362200"/>
          </a:xfrm>
        </p:spPr>
      </p:pic>
      <p:pic>
        <p:nvPicPr>
          <p:cNvPr id="11" name="Content Placeholder 10"/>
          <p:cNvPicPr>
            <a:picLocks noGrp="1" noChangeAspect="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4953000" y="1404938"/>
            <a:ext cx="4190999" cy="2481262"/>
          </a:xfrm>
        </p:spPr>
      </p:pic>
      <p:sp>
        <p:nvSpPr>
          <p:cNvPr id="6" name="Date Placeholder 5"/>
          <p:cNvSpPr>
            <a:spLocks noGrp="1"/>
          </p:cNvSpPr>
          <p:nvPr>
            <p:ph type="dt" sz="half" idx="10"/>
          </p:nvPr>
        </p:nvSpPr>
        <p:spPr/>
        <p:txBody>
          <a:bodyPr/>
          <a:lstStyle/>
          <a:p>
            <a:pPr>
              <a:defRPr/>
            </a:pPr>
            <a:r>
              <a:rPr lang="en-US" smtClean="0"/>
              <a:t>10/26/2016</a:t>
            </a:r>
            <a:endParaRPr lang="en-US"/>
          </a:p>
        </p:txBody>
      </p:sp>
      <p:sp>
        <p:nvSpPr>
          <p:cNvPr id="7" name="Slide Number Placeholder 6"/>
          <p:cNvSpPr>
            <a:spLocks noGrp="1"/>
          </p:cNvSpPr>
          <p:nvPr>
            <p:ph type="sldNum" sz="quarter" idx="11"/>
          </p:nvPr>
        </p:nvSpPr>
        <p:spPr/>
        <p:txBody>
          <a:bodyPr/>
          <a:lstStyle/>
          <a:p>
            <a:pPr>
              <a:defRPr/>
            </a:pPr>
            <a:fld id="{1C6E70FC-56C9-45A4-B338-A5AE189B81C8}" type="slidenum">
              <a:rPr lang="en-US" smtClean="0"/>
              <a:pPr>
                <a:defRPr/>
              </a:pPr>
              <a:t>6</a:t>
            </a:fld>
            <a:endParaRPr lang="en-US"/>
          </a:p>
        </p:txBody>
      </p:sp>
    </p:spTree>
    <p:extLst>
      <p:ext uri="{BB962C8B-B14F-4D97-AF65-F5344CB8AC3E}">
        <p14:creationId xmlns:p14="http://schemas.microsoft.com/office/powerpoint/2010/main" val="2577022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1676400"/>
          </a:xfrm>
        </p:spPr>
        <p:txBody>
          <a:bodyPr>
            <a:noAutofit/>
          </a:bodyPr>
          <a:lstStyle/>
          <a:p>
            <a:r>
              <a:rPr lang="en-US" sz="4400" dirty="0" smtClean="0"/>
              <a:t>This presentation focuses only on </a:t>
            </a:r>
            <a:r>
              <a:rPr lang="en-US" sz="4400" u="sng" dirty="0" smtClean="0"/>
              <a:t>new</a:t>
            </a:r>
            <a:r>
              <a:rPr lang="en-US" sz="4400" dirty="0" smtClean="0"/>
              <a:t> land use authorizations in Alaska. </a:t>
            </a:r>
            <a:endParaRPr lang="en-US" sz="4400" dirty="0"/>
          </a:p>
        </p:txBody>
      </p:sp>
      <p:sp>
        <p:nvSpPr>
          <p:cNvPr id="5" name="TextBox 4"/>
          <p:cNvSpPr txBox="1"/>
          <p:nvPr/>
        </p:nvSpPr>
        <p:spPr>
          <a:xfrm>
            <a:off x="0" y="2362200"/>
            <a:ext cx="510540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In the Lower 48 states, many water facilities operate under pre-Federal Land Policy and Management Act (pre-FLPMA) Rights-Of-Way and Special Use Permits.</a:t>
            </a:r>
          </a:p>
          <a:p>
            <a:pPr marL="457200" indent="-457200">
              <a:buFont typeface="Arial" panose="020B0604020202020204" pitchFamily="34" charset="0"/>
              <a:buChar char="•"/>
            </a:pPr>
            <a:r>
              <a:rPr lang="en-US" sz="2800" dirty="0" smtClean="0">
                <a:solidFill>
                  <a:srgbClr val="FF0000"/>
                </a:solidFill>
              </a:rPr>
              <a:t>These authorization have an entirely different legal basis and management approach. </a:t>
            </a:r>
            <a:endParaRPr lang="en-US" sz="2800" dirty="0">
              <a:solidFill>
                <a:srgbClr val="FF0000"/>
              </a:solidFill>
            </a:endParaRPr>
          </a:p>
        </p:txBody>
      </p:sp>
      <p:sp>
        <p:nvSpPr>
          <p:cNvPr id="6" name="Date Placeholder 5"/>
          <p:cNvSpPr>
            <a:spLocks noGrp="1"/>
          </p:cNvSpPr>
          <p:nvPr>
            <p:ph type="dt" sz="half" idx="10"/>
          </p:nvPr>
        </p:nvSpPr>
        <p:spPr/>
        <p:txBody>
          <a:bodyPr/>
          <a:lstStyle/>
          <a:p>
            <a:r>
              <a:rPr lang="en-US" dirty="0" smtClean="0"/>
              <a:t>10/26/2016</a:t>
            </a:r>
            <a:endParaRPr lang="en-US" dirty="0"/>
          </a:p>
        </p:txBody>
      </p:sp>
      <p:sp>
        <p:nvSpPr>
          <p:cNvPr id="7" name="Slide Number Placeholder 6"/>
          <p:cNvSpPr>
            <a:spLocks noGrp="1"/>
          </p:cNvSpPr>
          <p:nvPr>
            <p:ph type="sldNum" sz="quarter" idx="12"/>
          </p:nvPr>
        </p:nvSpPr>
        <p:spPr/>
        <p:txBody>
          <a:bodyPr/>
          <a:lstStyle/>
          <a:p>
            <a:fld id="{14DD2783-689F-4A8E-892F-5FE584223BDF}" type="slidenum">
              <a:rPr lang="en-US" smtClean="0"/>
              <a:pPr/>
              <a:t>7</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6682"/>
            <a:ext cx="3257550" cy="4343400"/>
          </a:xfrm>
          <a:prstGeom prst="rect">
            <a:avLst/>
          </a:prstGeom>
        </p:spPr>
      </p:pic>
    </p:spTree>
    <p:extLst>
      <p:ext uri="{BB962C8B-B14F-4D97-AF65-F5344CB8AC3E}">
        <p14:creationId xmlns:p14="http://schemas.microsoft.com/office/powerpoint/2010/main" val="3851882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Autofit/>
          </a:bodyPr>
          <a:lstStyle/>
          <a:p>
            <a:r>
              <a:rPr lang="en-US" sz="4400" dirty="0" smtClean="0"/>
              <a:t>Processing land use applications for water-related facilities</a:t>
            </a:r>
            <a:endParaRPr lang="en-US" sz="4400" dirty="0"/>
          </a:p>
        </p:txBody>
      </p:sp>
      <p:pic>
        <p:nvPicPr>
          <p:cNvPr id="4" name="Content Placeholder 3" descr="chicken and egg photo.jpg"/>
          <p:cNvPicPr>
            <a:picLocks noGrp="1" noChangeAspect="1"/>
          </p:cNvPicPr>
          <p:nvPr>
            <p:ph idx="1"/>
          </p:nvPr>
        </p:nvPicPr>
        <p:blipFill>
          <a:blip r:embed="rId3" cstate="print"/>
          <a:stretch>
            <a:fillRect/>
          </a:stretch>
        </p:blipFill>
        <p:spPr>
          <a:xfrm>
            <a:off x="3124200" y="3581400"/>
            <a:ext cx="3200400" cy="3124200"/>
          </a:xfrm>
        </p:spPr>
      </p:pic>
      <p:sp>
        <p:nvSpPr>
          <p:cNvPr id="5" name="TextBox 4"/>
          <p:cNvSpPr txBox="1"/>
          <p:nvPr/>
        </p:nvSpPr>
        <p:spPr>
          <a:xfrm>
            <a:off x="457200" y="2362200"/>
            <a:ext cx="7924800" cy="954107"/>
          </a:xfrm>
          <a:prstGeom prst="rect">
            <a:avLst/>
          </a:prstGeom>
          <a:noFill/>
        </p:spPr>
        <p:txBody>
          <a:bodyPr wrap="square" rtlCol="0">
            <a:spAutoFit/>
          </a:bodyPr>
          <a:lstStyle/>
          <a:p>
            <a:r>
              <a:rPr lang="en-US" sz="2800" dirty="0" smtClean="0"/>
              <a:t>What comes first? </a:t>
            </a:r>
          </a:p>
          <a:p>
            <a:r>
              <a:rPr lang="en-US" sz="2800" dirty="0" smtClean="0"/>
              <a:t>Land use  authorization or water rights process? </a:t>
            </a:r>
            <a:endParaRPr lang="en-US" sz="2800" dirty="0"/>
          </a:p>
        </p:txBody>
      </p:sp>
      <p:sp>
        <p:nvSpPr>
          <p:cNvPr id="6" name="Date Placeholder 5"/>
          <p:cNvSpPr>
            <a:spLocks noGrp="1"/>
          </p:cNvSpPr>
          <p:nvPr>
            <p:ph type="dt" sz="half" idx="10"/>
          </p:nvPr>
        </p:nvSpPr>
        <p:spPr/>
        <p:txBody>
          <a:bodyPr/>
          <a:lstStyle/>
          <a:p>
            <a:r>
              <a:rPr lang="en-US" smtClean="0"/>
              <a:t>10/26/2016</a:t>
            </a:r>
            <a:endParaRPr lang="en-US"/>
          </a:p>
        </p:txBody>
      </p:sp>
      <p:sp>
        <p:nvSpPr>
          <p:cNvPr id="7" name="Slide Number Placeholder 6"/>
          <p:cNvSpPr>
            <a:spLocks noGrp="1"/>
          </p:cNvSpPr>
          <p:nvPr>
            <p:ph type="sldNum" sz="quarter" idx="12"/>
          </p:nvPr>
        </p:nvSpPr>
        <p:spPr/>
        <p:txBody>
          <a:bodyPr/>
          <a:lstStyle/>
          <a:p>
            <a:fld id="{14DD2783-689F-4A8E-892F-5FE584223BDF}" type="slidenum">
              <a:rPr lang="en-US" smtClean="0"/>
              <a:pPr/>
              <a:t>8</a:t>
            </a:fld>
            <a:endParaRPr lang="en-US"/>
          </a:p>
        </p:txBody>
      </p:sp>
    </p:spTree>
    <p:extLst>
      <p:ext uri="{BB962C8B-B14F-4D97-AF65-F5344CB8AC3E}">
        <p14:creationId xmlns:p14="http://schemas.microsoft.com/office/powerpoint/2010/main" val="3463866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219200"/>
          </a:xfrm>
        </p:spPr>
        <p:txBody>
          <a:bodyPr>
            <a:noAutofit/>
          </a:bodyPr>
          <a:lstStyle/>
          <a:p>
            <a:r>
              <a:rPr lang="en-US" sz="3200" dirty="0" smtClean="0"/>
              <a:t>The land use authorization process and water rights process should proceed </a:t>
            </a:r>
            <a:r>
              <a:rPr lang="en-US" sz="3200" dirty="0" smtClean="0">
                <a:solidFill>
                  <a:srgbClr val="C00000"/>
                </a:solidFill>
              </a:rPr>
              <a:t>simultaneously.</a:t>
            </a:r>
            <a:endParaRPr lang="en-US" sz="3200" dirty="0">
              <a:solidFill>
                <a:srgbClr val="C00000"/>
              </a:solidFill>
            </a:endParaRPr>
          </a:p>
        </p:txBody>
      </p:sp>
      <p:sp>
        <p:nvSpPr>
          <p:cNvPr id="4" name="Content Placeholder 3"/>
          <p:cNvSpPr>
            <a:spLocks noGrp="1"/>
          </p:cNvSpPr>
          <p:nvPr>
            <p:ph sz="half" idx="1"/>
          </p:nvPr>
        </p:nvSpPr>
        <p:spPr>
          <a:xfrm>
            <a:off x="0" y="1905000"/>
            <a:ext cx="3200400" cy="4724400"/>
          </a:xfrm>
        </p:spPr>
        <p:txBody>
          <a:bodyPr>
            <a:normAutofit lnSpcReduction="10000"/>
          </a:bodyPr>
          <a:lstStyle/>
          <a:p>
            <a:r>
              <a:rPr lang="en-US" sz="2000" dirty="0" smtClean="0">
                <a:latin typeface="+mj-lt"/>
              </a:rPr>
              <a:t>Carefully review all water rights applications for activities that could affect federal lands.  Don’t assume state will notify you, because state must rely on applicant-supplied info.   </a:t>
            </a:r>
          </a:p>
          <a:p>
            <a:r>
              <a:rPr lang="en-US" sz="2000" dirty="0" smtClean="0">
                <a:latin typeface="+mj-lt"/>
              </a:rPr>
              <a:t>Encourage applicants to consult with both feds and state BEFORE water right and land use applications are filed.</a:t>
            </a:r>
          </a:p>
          <a:p>
            <a:pPr marL="0" indent="0">
              <a:buNone/>
            </a:pPr>
            <a:endParaRPr lang="en-US" sz="2000" dirty="0" smtClean="0">
              <a:latin typeface="+mj-lt"/>
            </a:endParaRPr>
          </a:p>
          <a:p>
            <a:pPr marL="0" indent="0">
              <a:buNone/>
            </a:pPr>
            <a:r>
              <a:rPr lang="en-US" sz="2000" dirty="0" smtClean="0">
                <a:latin typeface="+mj-lt"/>
              </a:rPr>
              <a:t> </a:t>
            </a:r>
          </a:p>
        </p:txBody>
      </p:sp>
      <p:pic>
        <p:nvPicPr>
          <p:cNvPr id="6" name="Content Placeholder 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3183468" y="1981200"/>
            <a:ext cx="5960532" cy="3352800"/>
          </a:xfrm>
        </p:spPr>
      </p:pic>
      <p:sp>
        <p:nvSpPr>
          <p:cNvPr id="5" name="Date Placeholder 4"/>
          <p:cNvSpPr>
            <a:spLocks noGrp="1"/>
          </p:cNvSpPr>
          <p:nvPr>
            <p:ph type="dt" sz="half" idx="10"/>
          </p:nvPr>
        </p:nvSpPr>
        <p:spPr/>
        <p:txBody>
          <a:bodyPr/>
          <a:lstStyle/>
          <a:p>
            <a:pPr>
              <a:defRPr/>
            </a:pPr>
            <a:r>
              <a:rPr lang="en-US" smtClean="0"/>
              <a:t>10/26/2016</a:t>
            </a:r>
            <a:endParaRPr lang="en-US"/>
          </a:p>
        </p:txBody>
      </p:sp>
      <p:sp>
        <p:nvSpPr>
          <p:cNvPr id="7" name="Slide Number Placeholder 6"/>
          <p:cNvSpPr>
            <a:spLocks noGrp="1"/>
          </p:cNvSpPr>
          <p:nvPr>
            <p:ph type="sldNum" sz="quarter" idx="11"/>
          </p:nvPr>
        </p:nvSpPr>
        <p:spPr/>
        <p:txBody>
          <a:bodyPr/>
          <a:lstStyle/>
          <a:p>
            <a:pPr>
              <a:defRPr/>
            </a:pPr>
            <a:fld id="{1C6E70FC-56C9-45A4-B338-A5AE189B81C8}" type="slidenum">
              <a:rPr lang="en-US" smtClean="0"/>
              <a:pPr>
                <a:defRPr/>
              </a:pPr>
              <a:t>9</a:t>
            </a:fld>
            <a:endParaRPr lang="en-US"/>
          </a:p>
        </p:txBody>
      </p:sp>
    </p:spTree>
    <p:extLst>
      <p:ext uri="{BB962C8B-B14F-4D97-AF65-F5344CB8AC3E}">
        <p14:creationId xmlns:p14="http://schemas.microsoft.com/office/powerpoint/2010/main" val="3480433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1705</TotalTime>
  <Words>4447</Words>
  <Application>Microsoft Office PowerPoint</Application>
  <PresentationFormat>On-screen Show (4:3)</PresentationFormat>
  <Paragraphs>491</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Constantia</vt:lpstr>
      <vt:lpstr>Wingdings 2</vt:lpstr>
      <vt:lpstr>Flow</vt:lpstr>
      <vt:lpstr>Water-Related  Rights-of-Way and Special Use Permits on Federal Lands</vt:lpstr>
      <vt:lpstr>Why do we discuss authorization of water facilities on federal lands in a water rights course?</vt:lpstr>
      <vt:lpstr>Module Objectives:</vt:lpstr>
      <vt:lpstr>What types of facilities are you likely to encounter? </vt:lpstr>
      <vt:lpstr>What types of facilities are you likely to encounter? </vt:lpstr>
      <vt:lpstr>Land Use Authorizations For Water-Related Facilities </vt:lpstr>
      <vt:lpstr>This presentation focuses only on new land use authorizations in Alaska. </vt:lpstr>
      <vt:lpstr>Processing land use applications for water-related facilities</vt:lpstr>
      <vt:lpstr>The land use authorization process and water rights process should proceed simultaneously.</vt:lpstr>
      <vt:lpstr>The land use authorization process and water rights process should proceed simultaneously.</vt:lpstr>
      <vt:lpstr>What points can I make in a protest? </vt:lpstr>
      <vt:lpstr>What points can I make in a protest? </vt:lpstr>
      <vt:lpstr>Processing land use applications:  how do I resolve water rights issues?</vt:lpstr>
      <vt:lpstr>Processing land use applications:  how do I resolve water rights issues?</vt:lpstr>
      <vt:lpstr>Resolving water rights issues: who should own water rights on federal lands?</vt:lpstr>
      <vt:lpstr>Resolving water rights issues: Does state deal with all water use impacts?</vt:lpstr>
      <vt:lpstr>What processes do we use to authorize water-related facilities?</vt:lpstr>
      <vt:lpstr>What processes do we use to authorize water-related facilities?</vt:lpstr>
      <vt:lpstr>What methods can we use to authorize water-related facilities?</vt:lpstr>
      <vt:lpstr>What methods can we use to authorize water-related facilities?</vt:lpstr>
      <vt:lpstr> ANILCA Process Requirements</vt:lpstr>
      <vt:lpstr>Processing ROW/SUP applications: What analysis process should I use?</vt:lpstr>
      <vt:lpstr>What goes into a “reasoned analysis”?</vt:lpstr>
      <vt:lpstr>“Reasoned Analysis” Example</vt:lpstr>
      <vt:lpstr>IBLA Cases For Process Guidance</vt:lpstr>
      <vt:lpstr>Land Use Authorizations For Water-Related Facilities </vt:lpstr>
      <vt:lpstr> The Substance: Standard for Approval/Denial </vt:lpstr>
      <vt:lpstr> The Substance: Standard for Approval/Denial </vt:lpstr>
      <vt:lpstr> The Substance: Standard for Approval/Denial </vt:lpstr>
      <vt:lpstr> The Substance: Standard for Approval/Denial </vt:lpstr>
      <vt:lpstr>The Substance:  Terms and Conditions</vt:lpstr>
      <vt:lpstr>Authority for Terms &amp; Conditions</vt:lpstr>
      <vt:lpstr>Authority for Terms &amp; Conditions</vt:lpstr>
      <vt:lpstr>Agency Guidance - Terms &amp; Conditions</vt:lpstr>
      <vt:lpstr>Agency Guidance - Terms &amp; Conditions</vt:lpstr>
      <vt:lpstr>Federal management objectives for water-related ROWs/SUPs</vt:lpstr>
      <vt:lpstr>Meeting federal management objectives with terms/conditions</vt:lpstr>
      <vt:lpstr>ROWs/SUPs in hydrologic systems where little data exists</vt:lpstr>
      <vt:lpstr>Meeting federal management objectives with terms/conditions</vt:lpstr>
      <vt:lpstr>Addressing new environmental drivers with terms/conditions</vt:lpstr>
      <vt:lpstr>Water Facility Operation Plans: Certainty and Communication</vt:lpstr>
      <vt:lpstr>Water Facility Operation Plans: Advantages</vt:lpstr>
      <vt:lpstr>Notebook References </vt:lpstr>
    </vt:vector>
  </TitlesOfParts>
  <Company>Bureau of Land Management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Water-Related  Rights-of-Way  and Special Use Permits on Federal Lands</dc:title>
  <dc:creator>r20smith</dc:creator>
  <cp:lastModifiedBy>Ed M. Kazzimir</cp:lastModifiedBy>
  <cp:revision>170</cp:revision>
  <dcterms:created xsi:type="dcterms:W3CDTF">2011-03-09T15:03:40Z</dcterms:created>
  <dcterms:modified xsi:type="dcterms:W3CDTF">2017-10-25T22:16:10Z</dcterms:modified>
</cp:coreProperties>
</file>