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6"/>
  </p:notesMasterIdLst>
  <p:handoutMasterIdLst>
    <p:handoutMasterId r:id="rId37"/>
  </p:handoutMasterIdLst>
  <p:sldIdLst>
    <p:sldId id="297" r:id="rId2"/>
    <p:sldId id="324" r:id="rId3"/>
    <p:sldId id="325" r:id="rId4"/>
    <p:sldId id="298" r:id="rId5"/>
    <p:sldId id="301" r:id="rId6"/>
    <p:sldId id="302" r:id="rId7"/>
    <p:sldId id="303" r:id="rId8"/>
    <p:sldId id="304" r:id="rId9"/>
    <p:sldId id="305" r:id="rId10"/>
    <p:sldId id="326" r:id="rId11"/>
    <p:sldId id="306" r:id="rId12"/>
    <p:sldId id="299"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20" r:id="rId26"/>
    <p:sldId id="319" r:id="rId27"/>
    <p:sldId id="321" r:id="rId28"/>
    <p:sldId id="331" r:id="rId29"/>
    <p:sldId id="322" r:id="rId30"/>
    <p:sldId id="329" r:id="rId31"/>
    <p:sldId id="330" r:id="rId32"/>
    <p:sldId id="327" r:id="rId33"/>
    <p:sldId id="323" r:id="rId34"/>
    <p:sldId id="328" r:id="rId35"/>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92375" autoAdjust="0"/>
  </p:normalViewPr>
  <p:slideViewPr>
    <p:cSldViewPr>
      <p:cViewPr>
        <p:scale>
          <a:sx n="120" d="100"/>
          <a:sy n="120" d="100"/>
        </p:scale>
        <p:origin x="-138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446" tIns="46223" rIns="92446" bIns="46223" rtlCol="0"/>
          <a:lstStyle>
            <a:lvl1pPr algn="l">
              <a:defRPr sz="1200"/>
            </a:lvl1pPr>
          </a:lstStyle>
          <a:p>
            <a:pPr>
              <a:defRPr/>
            </a:pPr>
            <a:endParaRPr lang="en-US"/>
          </a:p>
        </p:txBody>
      </p:sp>
      <p:sp>
        <p:nvSpPr>
          <p:cNvPr id="3" name="Date Placeholder 2"/>
          <p:cNvSpPr>
            <a:spLocks noGrp="1"/>
          </p:cNvSpPr>
          <p:nvPr>
            <p:ph type="dt" sz="quarter" idx="1"/>
          </p:nvPr>
        </p:nvSpPr>
        <p:spPr>
          <a:xfrm>
            <a:off x="3956551" y="0"/>
            <a:ext cx="3026833" cy="464185"/>
          </a:xfrm>
          <a:prstGeom prst="rect">
            <a:avLst/>
          </a:prstGeom>
        </p:spPr>
        <p:txBody>
          <a:bodyPr vert="horz" lIns="92446" tIns="46223" rIns="92446" bIns="46223" rtlCol="0"/>
          <a:lstStyle>
            <a:lvl1pPr algn="r">
              <a:defRPr sz="1200"/>
            </a:lvl1pPr>
          </a:lstStyle>
          <a:p>
            <a:pPr>
              <a:defRPr/>
            </a:pPr>
            <a:fld id="{27F2602B-8BA7-427C-82EA-BC36FCBB9BBF}" type="datetimeFigureOut">
              <a:rPr lang="en-US"/>
              <a:pPr>
                <a:defRPr/>
              </a:pPr>
              <a:t>9/14/2016</a:t>
            </a:fld>
            <a:endParaRPr lang="en-US"/>
          </a:p>
        </p:txBody>
      </p:sp>
      <p:sp>
        <p:nvSpPr>
          <p:cNvPr id="4" name="Footer Placeholder 3"/>
          <p:cNvSpPr>
            <a:spLocks noGrp="1"/>
          </p:cNvSpPr>
          <p:nvPr>
            <p:ph type="ftr" sz="quarter" idx="2"/>
          </p:nvPr>
        </p:nvSpPr>
        <p:spPr>
          <a:xfrm>
            <a:off x="1" y="8817904"/>
            <a:ext cx="3026833" cy="464185"/>
          </a:xfrm>
          <a:prstGeom prst="rect">
            <a:avLst/>
          </a:prstGeom>
        </p:spPr>
        <p:txBody>
          <a:bodyPr vert="horz" lIns="92446" tIns="46223" rIns="92446" bIns="4622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551" y="8817904"/>
            <a:ext cx="3026833" cy="464185"/>
          </a:xfrm>
          <a:prstGeom prst="rect">
            <a:avLst/>
          </a:prstGeom>
        </p:spPr>
        <p:txBody>
          <a:bodyPr vert="horz" lIns="92446" tIns="46223" rIns="92446" bIns="46223" rtlCol="0" anchor="b"/>
          <a:lstStyle>
            <a:lvl1pPr algn="r">
              <a:defRPr sz="1200"/>
            </a:lvl1pPr>
          </a:lstStyle>
          <a:p>
            <a:pPr>
              <a:defRPr/>
            </a:pPr>
            <a:fld id="{F26E382B-3D90-4810-B3A9-E73C391A4A51}" type="slidenum">
              <a:rPr lang="en-US"/>
              <a:pPr>
                <a:defRPr/>
              </a:pPr>
              <a:t>‹#›</a:t>
            </a:fld>
            <a:endParaRPr lang="en-US"/>
          </a:p>
        </p:txBody>
      </p:sp>
    </p:spTree>
    <p:extLst>
      <p:ext uri="{BB962C8B-B14F-4D97-AF65-F5344CB8AC3E}">
        <p14:creationId xmlns:p14="http://schemas.microsoft.com/office/powerpoint/2010/main" val="2502577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C3BE3160-2E81-47DB-A92A-BF8154E9DCAD}" type="datetimeFigureOut">
              <a:rPr lang="en-US" smtClean="0"/>
              <a:t>9/14/2016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1440" tIns="45720" rIns="91440" bIns="45720" rtlCol="0" anchor="b"/>
          <a:lstStyle>
            <a:lvl1pPr algn="r">
              <a:defRPr sz="1200"/>
            </a:lvl1pPr>
          </a:lstStyle>
          <a:p>
            <a:fld id="{17CA7C88-408C-4881-AAA5-9DC47DBC96D5}" type="slidenum">
              <a:rPr lang="en-US" smtClean="0"/>
              <a:t>‹#›</a:t>
            </a:fld>
            <a:endParaRPr lang="en-US"/>
          </a:p>
        </p:txBody>
      </p:sp>
    </p:spTree>
    <p:extLst>
      <p:ext uri="{BB962C8B-B14F-4D97-AF65-F5344CB8AC3E}">
        <p14:creationId xmlns:p14="http://schemas.microsoft.com/office/powerpoint/2010/main" val="1348559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A7C88-408C-4881-AAA5-9DC47DBC96D5}" type="slidenum">
              <a:rPr lang="en-US" smtClean="0"/>
              <a:t>17</a:t>
            </a:fld>
            <a:endParaRPr lang="en-US"/>
          </a:p>
        </p:txBody>
      </p:sp>
    </p:spTree>
    <p:extLst>
      <p:ext uri="{BB962C8B-B14F-4D97-AF65-F5344CB8AC3E}">
        <p14:creationId xmlns:p14="http://schemas.microsoft.com/office/powerpoint/2010/main" val="188712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Also need look at priority dates</a:t>
            </a:r>
          </a:p>
          <a:p>
            <a:r>
              <a:rPr lang="en-US" baseline="0" dirty="0" smtClean="0"/>
              <a:t>Creates uncertainty in other users: how should I invest in regard to my water right if I don’t know the reliability of water supply?</a:t>
            </a:r>
          </a:p>
          <a:p>
            <a:endParaRPr lang="en-US" dirty="0"/>
          </a:p>
        </p:txBody>
      </p:sp>
      <p:sp>
        <p:nvSpPr>
          <p:cNvPr id="4" name="Slide Number Placeholder 3"/>
          <p:cNvSpPr>
            <a:spLocks noGrp="1"/>
          </p:cNvSpPr>
          <p:nvPr>
            <p:ph type="sldNum" sz="quarter" idx="10"/>
          </p:nvPr>
        </p:nvSpPr>
        <p:spPr/>
        <p:txBody>
          <a:bodyPr/>
          <a:lstStyle/>
          <a:p>
            <a:fld id="{E1A8B06C-2A53-47D7-A8D1-C24C14EA167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8287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8B06C-2A53-47D7-A8D1-C24C14EA167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16108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8B06C-2A53-47D7-A8D1-C24C14EA167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6108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8B06C-2A53-47D7-A8D1-C24C14EA167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61088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39382B3C-D839-4983-B648-10D3D98956F8}"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D3C48B57-349C-44D3-B57E-21153CDBB9B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6AEA2901-B169-458C-BA47-D8254556CD2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F250C853-2385-4EC5-9438-9FEB79F9520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49434F41-16F5-417A-BDF5-60C5E394BBF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67F94B7B-04E0-4387-B78A-D6076A59383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56C0BA1-4412-41BF-B0AC-FC3CBC41C46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endParaRPr lang="en-US"/>
          </a:p>
        </p:txBody>
      </p:sp>
      <p:sp>
        <p:nvSpPr>
          <p:cNvPr id="7" name="Rectangle 25"/>
          <p:cNvSpPr>
            <a:spLocks noGrp="1" noChangeArrowheads="1"/>
          </p:cNvSpPr>
          <p:nvPr>
            <p:ph type="ftr" sz="quarter" idx="11"/>
          </p:nvPr>
        </p:nvSpPr>
        <p:spPr>
          <a:ln/>
        </p:spPr>
        <p:txBody>
          <a:bodyPr/>
          <a:lstStyle>
            <a:lvl1pPr>
              <a:defRPr/>
            </a:lvl1pPr>
          </a:lstStyle>
          <a:p>
            <a:pPr>
              <a:defRPr/>
            </a:pPr>
            <a:endParaRPr lang="en-US"/>
          </a:p>
        </p:txBody>
      </p:sp>
      <p:sp>
        <p:nvSpPr>
          <p:cNvPr id="8" name="Rectangle 26"/>
          <p:cNvSpPr>
            <a:spLocks noGrp="1" noChangeArrowheads="1"/>
          </p:cNvSpPr>
          <p:nvPr>
            <p:ph type="sldNum" sz="quarter" idx="12"/>
          </p:nvPr>
        </p:nvSpPr>
        <p:spPr>
          <a:ln/>
        </p:spPr>
        <p:txBody>
          <a:bodyPr/>
          <a:lstStyle>
            <a:lvl1pPr>
              <a:defRPr/>
            </a:lvl1pPr>
          </a:lstStyle>
          <a:p>
            <a:pPr>
              <a:defRPr/>
            </a:pPr>
            <a:fld id="{9849B96B-11EE-4460-9ED4-6A63FA99CA5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D82471C7-C493-43CF-8D95-74BF0898D71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BC9F8DCF-6E6F-4E48-86BC-E85978556D7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25716B86-0346-4CA3-A324-1E09CE457E3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2D5A6424-0E12-4700-8AF7-653B1E0C1DE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8EFB000C-540C-4EFE-820C-BD6A14FB53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8E763FFD-416F-4812-86DF-80BF0F26E9D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C260D3B6-2E1A-4568-920A-83ABB23E7EC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A4181621-6561-4917-A7E0-8024F90D01F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p>
        </p:txBody>
      </p:sp>
      <p:grpSp>
        <p:nvGrpSpPr>
          <p:cNvPr id="1028"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p>
          </p:txBody>
        </p:sp>
        <p:grpSp>
          <p:nvGrpSpPr>
            <p:cNvPr id="1042"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p>
          </p:txBody>
        </p:sp>
      </p:grpSp>
      <p:grpSp>
        <p:nvGrpSpPr>
          <p:cNvPr id="1029"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51D686A-948C-47DB-B680-1636F9ED3B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3"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304800"/>
            <a:ext cx="9144000" cy="1524000"/>
          </a:xfrm>
        </p:spPr>
        <p:txBody>
          <a:bodyPr/>
          <a:lstStyle/>
          <a:p>
            <a:pPr eaLnBrk="1" hangingPunct="1">
              <a:defRPr/>
            </a:pPr>
            <a:r>
              <a:rPr lang="en-US" sz="3200" dirty="0" smtClean="0">
                <a:solidFill>
                  <a:srgbClr val="FFC000"/>
                </a:solidFill>
              </a:rPr>
              <a:t>Federal Reserved Water Rights: An Introduction</a:t>
            </a:r>
            <a:br>
              <a:rPr lang="en-US" sz="3200" dirty="0" smtClean="0">
                <a:solidFill>
                  <a:srgbClr val="FFC000"/>
                </a:solidFill>
              </a:rPr>
            </a:br>
            <a:r>
              <a:rPr lang="en-US" sz="2000" dirty="0" smtClean="0">
                <a:solidFill>
                  <a:srgbClr val="FFC000"/>
                </a:solidFill>
              </a:rPr>
              <a:t>Roy Smith, BLM Colorado/Utah</a:t>
            </a:r>
            <a:endParaRPr lang="en-US" sz="3600" dirty="0" smtClean="0">
              <a:solidFill>
                <a:srgbClr val="FFC000"/>
              </a:solidFill>
            </a:endParaRPr>
          </a:p>
        </p:txBody>
      </p:sp>
      <p:sp>
        <p:nvSpPr>
          <p:cNvPr id="46083" name="Rectangle 3"/>
          <p:cNvSpPr>
            <a:spLocks noGrp="1" noChangeArrowheads="1"/>
          </p:cNvSpPr>
          <p:nvPr>
            <p:ph type="body" sz="half" idx="4294967295"/>
          </p:nvPr>
        </p:nvSpPr>
        <p:spPr>
          <a:xfrm>
            <a:off x="5257800" y="2514600"/>
            <a:ext cx="3886200" cy="3581400"/>
          </a:xfrm>
        </p:spPr>
        <p:txBody>
          <a:bodyPr/>
          <a:lstStyle/>
          <a:p>
            <a:pPr eaLnBrk="1" hangingPunct="1">
              <a:lnSpc>
                <a:spcPct val="90000"/>
              </a:lnSpc>
              <a:buFontTx/>
              <a:buNone/>
            </a:pPr>
            <a:endParaRPr lang="en-US" sz="2800" dirty="0" smtClean="0"/>
          </a:p>
          <a:p>
            <a:pPr eaLnBrk="1" hangingPunct="1">
              <a:lnSpc>
                <a:spcPct val="90000"/>
              </a:lnSpc>
              <a:buFontTx/>
              <a:buNone/>
            </a:pPr>
            <a:endParaRPr lang="en-US" sz="2800" dirty="0" smtClean="0"/>
          </a:p>
        </p:txBody>
      </p:sp>
      <p:pic>
        <p:nvPicPr>
          <p:cNvPr id="1026" name="Picture 2" descr="C:\Users\r20smith\Downloads\delta (47 of 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66800"/>
            <a:ext cx="9144001"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0" y="6400800"/>
            <a:ext cx="3884176" cy="369332"/>
          </a:xfrm>
          <a:prstGeom prst="rect">
            <a:avLst/>
          </a:prstGeom>
          <a:noFill/>
        </p:spPr>
        <p:txBody>
          <a:bodyPr wrap="square" rtlCol="0">
            <a:spAutoFit/>
          </a:bodyPr>
          <a:lstStyle/>
          <a:p>
            <a:r>
              <a:rPr lang="en-US" dirty="0" smtClean="0">
                <a:solidFill>
                  <a:schemeClr val="accent6">
                    <a:lumMod val="50000"/>
                  </a:schemeClr>
                </a:solidFill>
              </a:rPr>
              <a:t>Delta Wild and Scenic River, AK</a:t>
            </a:r>
            <a:endParaRPr lang="en-US" dirty="0">
              <a:solidFill>
                <a:schemeClr val="accent6">
                  <a:lumMod val="50000"/>
                </a:schemeClr>
              </a:solidFill>
            </a:endParaRPr>
          </a:p>
        </p:txBody>
      </p:sp>
      <p:sp>
        <p:nvSpPr>
          <p:cNvPr id="3" name="Slide Number Placeholder 2"/>
          <p:cNvSpPr>
            <a:spLocks noGrp="1"/>
          </p:cNvSpPr>
          <p:nvPr>
            <p:ph type="sldNum" sz="quarter" idx="12"/>
          </p:nvPr>
        </p:nvSpPr>
        <p:spPr/>
        <p:txBody>
          <a:bodyPr/>
          <a:lstStyle/>
          <a:p>
            <a:pPr>
              <a:defRPr/>
            </a:pPr>
            <a:fld id="{8EFB000C-540C-4EFE-820C-BD6A14FB53AC}"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Reserved Lands In Alaska </a:t>
            </a:r>
            <a:endParaRPr lang="en-US" sz="3600" dirty="0">
              <a:solidFill>
                <a:srgbClr val="FFC000"/>
              </a:solidFill>
            </a:endParaRPr>
          </a:p>
        </p:txBody>
      </p:sp>
      <p:sp>
        <p:nvSpPr>
          <p:cNvPr id="4" name="Content Placeholder 3"/>
          <p:cNvSpPr>
            <a:spLocks noGrp="1"/>
          </p:cNvSpPr>
          <p:nvPr>
            <p:ph sz="half" idx="1"/>
          </p:nvPr>
        </p:nvSpPr>
        <p:spPr>
          <a:xfrm>
            <a:off x="3962400" y="1143000"/>
            <a:ext cx="533400" cy="4953000"/>
          </a:xfrm>
        </p:spPr>
        <p:txBody>
          <a:bodyPr/>
          <a:lstStyle/>
          <a:p>
            <a:pPr marL="0" indent="0">
              <a:buNone/>
            </a:pPr>
            <a:r>
              <a:rPr lang="en-US" sz="2400" dirty="0" smtClean="0"/>
              <a:t> </a:t>
            </a:r>
          </a:p>
        </p:txBody>
      </p:sp>
      <p:sp>
        <p:nvSpPr>
          <p:cNvPr id="5" name="Content Placeholder 4"/>
          <p:cNvSpPr>
            <a:spLocks noGrp="1"/>
          </p:cNvSpPr>
          <p:nvPr>
            <p:ph sz="half" idx="2"/>
          </p:nvPr>
        </p:nvSpPr>
        <p:spPr>
          <a:xfrm>
            <a:off x="5562600" y="1066800"/>
            <a:ext cx="3505200" cy="5029200"/>
          </a:xfrm>
        </p:spPr>
        <p:txBody>
          <a:bodyPr/>
          <a:lstStyle/>
          <a:p>
            <a:r>
              <a:rPr lang="en-US" sz="2400" dirty="0" smtClean="0"/>
              <a:t>Reserved lands and waters cover 178.8 million acres in Alaska, or about 42% of the state.</a:t>
            </a:r>
            <a:endParaRPr lang="en-US" sz="2400" dirty="0"/>
          </a:p>
          <a:p>
            <a:r>
              <a:rPr lang="en-US" sz="2400" dirty="0" smtClean="0"/>
              <a:t>Reserved water rights could have a huge impact on future water management in Alaska.  </a:t>
            </a:r>
          </a:p>
          <a:p>
            <a:pPr marL="0" indent="0">
              <a:buNone/>
            </a:pPr>
            <a:endParaRPr lang="en-US" sz="2400" dirty="0" smtClean="0"/>
          </a:p>
          <a:p>
            <a:pPr marL="0" indent="0">
              <a:buNone/>
            </a:pPr>
            <a:endParaRPr lang="en-US" sz="2400" dirty="0"/>
          </a:p>
          <a:p>
            <a:pPr marL="0" indent="0">
              <a:buNone/>
            </a:pPr>
            <a:r>
              <a:rPr lang="en-US" sz="2400" dirty="0" smtClean="0"/>
              <a:t> </a:t>
            </a:r>
            <a:endParaRPr lang="en-US" sz="2400" dirty="0"/>
          </a:p>
        </p:txBody>
      </p:sp>
      <p:pic>
        <p:nvPicPr>
          <p:cNvPr id="2050" name="Picture 2" descr="C:\Users\r20smith\Downloads\galkana (21 of 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0"/>
            <a:ext cx="5411803" cy="379857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25716B86-0346-4CA3-A324-1E09CE457E30}" type="slidenum">
              <a:rPr lang="en-US" smtClean="0"/>
              <a:pPr>
                <a:defRPr/>
              </a:pPr>
              <a:t>10</a:t>
            </a:fld>
            <a:endParaRPr lang="en-US"/>
          </a:p>
        </p:txBody>
      </p:sp>
    </p:spTree>
    <p:extLst>
      <p:ext uri="{BB962C8B-B14F-4D97-AF65-F5344CB8AC3E}">
        <p14:creationId xmlns:p14="http://schemas.microsoft.com/office/powerpoint/2010/main" val="1607160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“Express” v. “Implied” Reserved Rights </a:t>
            </a:r>
            <a:endParaRPr lang="en-US" sz="3600" dirty="0">
              <a:solidFill>
                <a:srgbClr val="FFC000"/>
              </a:solidFill>
            </a:endParaRPr>
          </a:p>
        </p:txBody>
      </p:sp>
      <p:sp>
        <p:nvSpPr>
          <p:cNvPr id="4" name="Content Placeholder 3"/>
          <p:cNvSpPr>
            <a:spLocks noGrp="1"/>
          </p:cNvSpPr>
          <p:nvPr>
            <p:ph sz="half" idx="1"/>
          </p:nvPr>
        </p:nvSpPr>
        <p:spPr>
          <a:xfrm>
            <a:off x="0" y="990600"/>
            <a:ext cx="4495800" cy="5105400"/>
          </a:xfrm>
        </p:spPr>
        <p:txBody>
          <a:bodyPr/>
          <a:lstStyle/>
          <a:p>
            <a:pPr marL="0" indent="0">
              <a:buNone/>
            </a:pPr>
            <a:r>
              <a:rPr lang="en-US" sz="2400" dirty="0" smtClean="0"/>
              <a:t>Just because land is reserved, it doesn’t always have reserved water rights: </a:t>
            </a:r>
          </a:p>
          <a:p>
            <a:r>
              <a:rPr lang="en-US" sz="2400" dirty="0" smtClean="0"/>
              <a:t>Congress or president can </a:t>
            </a:r>
            <a:r>
              <a:rPr lang="en-US" sz="2400" u="sng" dirty="0" smtClean="0"/>
              <a:t>expressly</a:t>
            </a:r>
            <a:r>
              <a:rPr lang="en-US" sz="2400" dirty="0" smtClean="0"/>
              <a:t> state their intent, and may say reserved rights are or are </a:t>
            </a:r>
            <a:r>
              <a:rPr lang="en-US" sz="2400" u="sng" dirty="0" smtClean="0"/>
              <a:t>not</a:t>
            </a:r>
            <a:r>
              <a:rPr lang="en-US" sz="2400" dirty="0" smtClean="0"/>
              <a:t> created by their action. </a:t>
            </a:r>
          </a:p>
          <a:p>
            <a:r>
              <a:rPr lang="en-US" sz="2400" dirty="0" smtClean="0"/>
              <a:t>Reserved rights are </a:t>
            </a:r>
            <a:r>
              <a:rPr lang="en-US" sz="2400" u="sng" dirty="0" smtClean="0"/>
              <a:t>implied</a:t>
            </a:r>
            <a:r>
              <a:rPr lang="en-US" sz="2400" dirty="0" smtClean="0"/>
              <a:t> when no explicit statement is made and the purpose of the reservation would be entirely defeated without water. </a:t>
            </a:r>
          </a:p>
          <a:p>
            <a:pPr marL="0" indent="0">
              <a:buNone/>
            </a:pPr>
            <a:r>
              <a:rPr lang="en-US" sz="2400" dirty="0" smtClean="0"/>
              <a:t>  </a:t>
            </a:r>
          </a:p>
        </p:txBody>
      </p:sp>
      <p:sp>
        <p:nvSpPr>
          <p:cNvPr id="5" name="Content Placeholder 4"/>
          <p:cNvSpPr>
            <a:spLocks noGrp="1"/>
          </p:cNvSpPr>
          <p:nvPr>
            <p:ph sz="half" idx="2"/>
          </p:nvPr>
        </p:nvSpPr>
        <p:spPr>
          <a:xfrm>
            <a:off x="4343400" y="1371600"/>
            <a:ext cx="4724400" cy="4724400"/>
          </a:xfrm>
        </p:spPr>
        <p:txBody>
          <a:bodyPr/>
          <a:lstStyle/>
          <a:p>
            <a:pPr marL="0" indent="0">
              <a:buNone/>
            </a:pPr>
            <a:endParaRPr lang="en-US" sz="2400" dirty="0" smtClean="0"/>
          </a:p>
          <a:p>
            <a:pPr marL="0" indent="0">
              <a:buNone/>
            </a:pPr>
            <a:endParaRPr lang="en-US" sz="2400" dirty="0"/>
          </a:p>
          <a:p>
            <a:pPr marL="0" indent="0">
              <a:buNone/>
            </a:pPr>
            <a:r>
              <a:rPr lang="en-US" sz="2400" dirty="0" smtClean="0"/>
              <a:t> </a:t>
            </a:r>
            <a:endParaRPr lang="en-US" sz="2400" dirty="0"/>
          </a:p>
        </p:txBody>
      </p:sp>
      <p:pic>
        <p:nvPicPr>
          <p:cNvPr id="3074" name="Picture 2" descr="C:\Users\r20smith\Downloads\galkana (93 of 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272" y="1143000"/>
            <a:ext cx="4547727"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8200" y="4572000"/>
            <a:ext cx="4237057" cy="369332"/>
          </a:xfrm>
          <a:prstGeom prst="rect">
            <a:avLst/>
          </a:prstGeom>
          <a:noFill/>
        </p:spPr>
        <p:txBody>
          <a:bodyPr wrap="none" rtlCol="0">
            <a:spAutoFit/>
          </a:bodyPr>
          <a:lstStyle/>
          <a:p>
            <a:r>
              <a:rPr lang="en-US" dirty="0" smtClean="0"/>
              <a:t>Did Congress reserve this lake for me? </a:t>
            </a:r>
            <a:endParaRPr lang="en-US" dirty="0"/>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11</a:t>
            </a:fld>
            <a:endParaRPr lang="en-US"/>
          </a:p>
        </p:txBody>
      </p:sp>
    </p:spTree>
    <p:extLst>
      <p:ext uri="{BB962C8B-B14F-4D97-AF65-F5344CB8AC3E}">
        <p14:creationId xmlns:p14="http://schemas.microsoft.com/office/powerpoint/2010/main" val="632158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descr="C:\Users\r20smith\Downloads\beaver creek (36 of 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81000"/>
            <a:ext cx="8058654" cy="830997"/>
          </a:xfrm>
          <a:prstGeom prst="rect">
            <a:avLst/>
          </a:prstGeom>
          <a:noFill/>
        </p:spPr>
        <p:txBody>
          <a:bodyPr wrap="square" rtlCol="0">
            <a:spAutoFit/>
          </a:bodyPr>
          <a:lstStyle/>
          <a:p>
            <a:r>
              <a:rPr lang="en-US" sz="2400" dirty="0" smtClean="0">
                <a:solidFill>
                  <a:srgbClr val="C00000"/>
                </a:solidFill>
              </a:rPr>
              <a:t>The Characteristics of a Federal Reserved Water Right:</a:t>
            </a:r>
          </a:p>
          <a:p>
            <a:endParaRPr lang="en-US" sz="2400" dirty="0">
              <a:solidFill>
                <a:srgbClr val="FFC000"/>
              </a:solidFill>
            </a:endParaRPr>
          </a:p>
        </p:txBody>
      </p:sp>
      <p:sp>
        <p:nvSpPr>
          <p:cNvPr id="6" name="TextBox 5"/>
          <p:cNvSpPr txBox="1"/>
          <p:nvPr/>
        </p:nvSpPr>
        <p:spPr>
          <a:xfrm>
            <a:off x="304800" y="3581400"/>
            <a:ext cx="5851923" cy="1938992"/>
          </a:xfrm>
          <a:prstGeom prst="rect">
            <a:avLst/>
          </a:prstGeom>
          <a:noFill/>
        </p:spPr>
        <p:txBody>
          <a:bodyPr wrap="none" rtlCol="0">
            <a:spAutoFit/>
          </a:bodyPr>
          <a:lstStyle/>
          <a:p>
            <a:r>
              <a:rPr lang="en-US" sz="2400" dirty="0" smtClean="0"/>
              <a:t>Are Controlled By Federal Law, Including:</a:t>
            </a:r>
          </a:p>
          <a:p>
            <a:pPr marL="342900" indent="-342900">
              <a:buFont typeface="Arial" panose="020B0604020202020204" pitchFamily="34" charset="0"/>
              <a:buChar char="•"/>
            </a:pPr>
            <a:r>
              <a:rPr lang="en-US" sz="2400" dirty="0" smtClean="0"/>
              <a:t>Priority Date</a:t>
            </a:r>
          </a:p>
          <a:p>
            <a:pPr marL="342900" indent="-342900">
              <a:buFont typeface="Arial" panose="020B0604020202020204" pitchFamily="34" charset="0"/>
              <a:buChar char="•"/>
            </a:pPr>
            <a:r>
              <a:rPr lang="en-US" sz="2400" dirty="0" smtClean="0"/>
              <a:t>Purposes</a:t>
            </a:r>
          </a:p>
          <a:p>
            <a:pPr marL="342900" indent="-342900">
              <a:buFont typeface="Arial" panose="020B0604020202020204" pitchFamily="34" charset="0"/>
              <a:buChar char="•"/>
            </a:pPr>
            <a:r>
              <a:rPr lang="en-US" sz="2400" dirty="0" smtClean="0"/>
              <a:t>Amount </a:t>
            </a:r>
          </a:p>
          <a:p>
            <a:pPr marL="342900" indent="-342900">
              <a:buFont typeface="Arial" panose="020B0604020202020204" pitchFamily="34" charset="0"/>
              <a:buChar char="•"/>
            </a:pPr>
            <a:r>
              <a:rPr lang="en-US" sz="2400" dirty="0" smtClean="0"/>
              <a:t>Location</a:t>
            </a:r>
            <a:endParaRPr lang="en-US" sz="2400" dirty="0"/>
          </a:p>
        </p:txBody>
      </p:sp>
      <p:sp>
        <p:nvSpPr>
          <p:cNvPr id="8" name="TextBox 7"/>
          <p:cNvSpPr txBox="1"/>
          <p:nvPr/>
        </p:nvSpPr>
        <p:spPr>
          <a:xfrm>
            <a:off x="0" y="6553200"/>
            <a:ext cx="4326954" cy="369332"/>
          </a:xfrm>
          <a:prstGeom prst="rect">
            <a:avLst/>
          </a:prstGeom>
          <a:noFill/>
        </p:spPr>
        <p:txBody>
          <a:bodyPr wrap="none" rtlCol="0">
            <a:spAutoFit/>
          </a:bodyPr>
          <a:lstStyle/>
          <a:p>
            <a:r>
              <a:rPr lang="en-US" dirty="0" smtClean="0"/>
              <a:t>Beaver Creek Wild and Scenic River, AK</a:t>
            </a:r>
            <a:endParaRPr lang="en-US" dirty="0"/>
          </a:p>
        </p:txBody>
      </p:sp>
      <p:sp>
        <p:nvSpPr>
          <p:cNvPr id="7" name="Slide Number Placeholder 6"/>
          <p:cNvSpPr>
            <a:spLocks noGrp="1"/>
          </p:cNvSpPr>
          <p:nvPr>
            <p:ph type="sldNum" sz="quarter" idx="12"/>
          </p:nvPr>
        </p:nvSpPr>
        <p:spPr/>
        <p:txBody>
          <a:bodyPr/>
          <a:lstStyle/>
          <a:p>
            <a:pPr>
              <a:defRPr/>
            </a:pPr>
            <a:fld id="{25716B86-0346-4CA3-A324-1E09CE457E30}" type="slidenum">
              <a:rPr lang="en-US" smtClean="0"/>
              <a:pPr>
                <a:defRPr/>
              </a:pPr>
              <a:t>12</a:t>
            </a:fld>
            <a:endParaRPr lang="en-US"/>
          </a:p>
        </p:txBody>
      </p:sp>
    </p:spTree>
    <p:extLst>
      <p:ext uri="{BB962C8B-B14F-4D97-AF65-F5344CB8AC3E}">
        <p14:creationId xmlns:p14="http://schemas.microsoft.com/office/powerpoint/2010/main" val="214114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Reserved Rights: Priority Date </a:t>
            </a:r>
            <a:endParaRPr lang="en-US" sz="3600" dirty="0">
              <a:solidFill>
                <a:srgbClr val="FFC000"/>
              </a:solidFill>
            </a:endParaRPr>
          </a:p>
        </p:txBody>
      </p:sp>
      <p:sp>
        <p:nvSpPr>
          <p:cNvPr id="4" name="Content Placeholder 3"/>
          <p:cNvSpPr>
            <a:spLocks noGrp="1"/>
          </p:cNvSpPr>
          <p:nvPr>
            <p:ph sz="half" idx="1"/>
          </p:nvPr>
        </p:nvSpPr>
        <p:spPr>
          <a:xfrm>
            <a:off x="0" y="1295400"/>
            <a:ext cx="4495800" cy="4800600"/>
          </a:xfrm>
        </p:spPr>
        <p:txBody>
          <a:bodyPr/>
          <a:lstStyle/>
          <a:p>
            <a:r>
              <a:rPr lang="en-US" sz="2400" dirty="0" smtClean="0"/>
              <a:t>Date that the reservation is established by legislation or executive order, </a:t>
            </a:r>
            <a:r>
              <a:rPr lang="en-US" sz="2400" u="sng" dirty="0" smtClean="0"/>
              <a:t>not</a:t>
            </a:r>
            <a:r>
              <a:rPr lang="en-US" sz="2400" dirty="0" smtClean="0"/>
              <a:t> the date when the federal agency submits a claim. </a:t>
            </a:r>
          </a:p>
          <a:p>
            <a:r>
              <a:rPr lang="en-US" sz="2400" dirty="0" smtClean="0"/>
              <a:t>Some reservations may have multiple priority dates, if different portions of the reservation were established at different times.   </a:t>
            </a:r>
          </a:p>
        </p:txBody>
      </p:sp>
      <p:sp>
        <p:nvSpPr>
          <p:cNvPr id="5" name="Content Placeholder 4"/>
          <p:cNvSpPr>
            <a:spLocks noGrp="1"/>
          </p:cNvSpPr>
          <p:nvPr>
            <p:ph sz="half" idx="2"/>
          </p:nvPr>
        </p:nvSpPr>
        <p:spPr>
          <a:xfrm>
            <a:off x="5105400" y="1371600"/>
            <a:ext cx="3962400" cy="4724400"/>
          </a:xfrm>
        </p:spPr>
        <p:txBody>
          <a:bodyPr/>
          <a:lstStyle/>
          <a:p>
            <a:pPr marL="0" indent="0">
              <a:buNone/>
            </a:pPr>
            <a:r>
              <a:rPr lang="en-US" sz="2400" dirty="0" smtClean="0"/>
              <a:t> </a:t>
            </a:r>
            <a:endParaRPr lang="en-US" sz="2400" dirty="0"/>
          </a:p>
          <a:p>
            <a:pPr marL="0" indent="0">
              <a:buNone/>
            </a:pPr>
            <a:endParaRPr lang="en-US" sz="2400" dirty="0"/>
          </a:p>
          <a:p>
            <a:pPr marL="0" indent="0">
              <a:buNone/>
            </a:pPr>
            <a:r>
              <a:rPr lang="en-US" sz="2400" dirty="0" smtClean="0"/>
              <a:t> </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3600" y="1447800"/>
            <a:ext cx="4470400" cy="3352800"/>
          </a:xfrm>
          <a:prstGeom prst="rect">
            <a:avLst/>
          </a:prstGeom>
        </p:spPr>
      </p:pic>
      <p:sp>
        <p:nvSpPr>
          <p:cNvPr id="7" name="TextBox 6"/>
          <p:cNvSpPr txBox="1"/>
          <p:nvPr/>
        </p:nvSpPr>
        <p:spPr>
          <a:xfrm>
            <a:off x="4673600" y="4876800"/>
            <a:ext cx="3480440" cy="369332"/>
          </a:xfrm>
          <a:prstGeom prst="rect">
            <a:avLst/>
          </a:prstGeom>
          <a:noFill/>
        </p:spPr>
        <p:txBody>
          <a:bodyPr wrap="none" rtlCol="0">
            <a:spAutoFit/>
          </a:bodyPr>
          <a:lstStyle/>
          <a:p>
            <a:r>
              <a:rPr lang="en-US" dirty="0" smtClean="0"/>
              <a:t>White River National Forest, CO</a:t>
            </a:r>
            <a:endParaRPr lang="en-US" dirty="0"/>
          </a:p>
        </p:txBody>
      </p:sp>
      <p:sp>
        <p:nvSpPr>
          <p:cNvPr id="2" name="Slide Number Placeholder 1"/>
          <p:cNvSpPr>
            <a:spLocks noGrp="1"/>
          </p:cNvSpPr>
          <p:nvPr>
            <p:ph type="sldNum" sz="quarter" idx="12"/>
          </p:nvPr>
        </p:nvSpPr>
        <p:spPr/>
        <p:txBody>
          <a:bodyPr/>
          <a:lstStyle/>
          <a:p>
            <a:pPr>
              <a:defRPr/>
            </a:pPr>
            <a:fld id="{25716B86-0346-4CA3-A324-1E09CE457E30}" type="slidenum">
              <a:rPr lang="en-US" smtClean="0"/>
              <a:pPr>
                <a:defRPr/>
              </a:pPr>
              <a:t>13</a:t>
            </a:fld>
            <a:endParaRPr lang="en-US"/>
          </a:p>
        </p:txBody>
      </p:sp>
    </p:spTree>
    <p:extLst>
      <p:ext uri="{BB962C8B-B14F-4D97-AF65-F5344CB8AC3E}">
        <p14:creationId xmlns:p14="http://schemas.microsoft.com/office/powerpoint/2010/main" val="3996016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Reserved Rights: Purposes / Water Uses </a:t>
            </a:r>
            <a:endParaRPr lang="en-US" sz="3600" dirty="0">
              <a:solidFill>
                <a:srgbClr val="FFC000"/>
              </a:solidFill>
            </a:endParaRPr>
          </a:p>
        </p:txBody>
      </p:sp>
      <p:sp>
        <p:nvSpPr>
          <p:cNvPr id="4" name="Content Placeholder 3"/>
          <p:cNvSpPr>
            <a:spLocks noGrp="1"/>
          </p:cNvSpPr>
          <p:nvPr>
            <p:ph sz="half" idx="1"/>
          </p:nvPr>
        </p:nvSpPr>
        <p:spPr>
          <a:xfrm>
            <a:off x="0" y="1219200"/>
            <a:ext cx="4495800" cy="4876800"/>
          </a:xfrm>
        </p:spPr>
        <p:txBody>
          <a:bodyPr/>
          <a:lstStyle/>
          <a:p>
            <a:r>
              <a:rPr lang="en-US" sz="2400" u="sng" dirty="0" smtClean="0"/>
              <a:t>Primary</a:t>
            </a:r>
            <a:r>
              <a:rPr lang="en-US" sz="2400" dirty="0" smtClean="0"/>
              <a:t> purposes of the reservation, as stated in legislation or executive order. </a:t>
            </a:r>
          </a:p>
          <a:p>
            <a:r>
              <a:rPr lang="en-US" sz="2400" dirty="0" smtClean="0"/>
              <a:t>If primary purposes are broadly stated, then a legal interpretation may be required to identify water-dependent values and management purposes. </a:t>
            </a:r>
          </a:p>
          <a:p>
            <a:r>
              <a:rPr lang="en-US" sz="2400" dirty="0" smtClean="0"/>
              <a:t>It’s possible that purposes do not match beneficial uses authorized under state law.  </a:t>
            </a:r>
          </a:p>
        </p:txBody>
      </p:sp>
      <p:sp>
        <p:nvSpPr>
          <p:cNvPr id="5" name="Content Placeholder 4"/>
          <p:cNvSpPr>
            <a:spLocks noGrp="1"/>
          </p:cNvSpPr>
          <p:nvPr>
            <p:ph sz="half" idx="2"/>
          </p:nvPr>
        </p:nvSpPr>
        <p:spPr>
          <a:xfrm>
            <a:off x="4572000" y="1371600"/>
            <a:ext cx="4495800" cy="4724400"/>
          </a:xfrm>
        </p:spPr>
        <p:txBody>
          <a:bodyPr/>
          <a:lstStyle/>
          <a:p>
            <a:pPr marL="0" indent="0">
              <a:buNone/>
            </a:pPr>
            <a:endParaRPr lang="en-US" sz="2400" dirty="0" smtClean="0"/>
          </a:p>
          <a:p>
            <a:pPr marL="0" indent="0">
              <a:buNone/>
            </a:pPr>
            <a:endParaRPr lang="en-US" sz="2400" dirty="0"/>
          </a:p>
          <a:p>
            <a:pPr marL="0" indent="0">
              <a:buNone/>
            </a:pPr>
            <a:endParaRPr lang="en-US" sz="2400" dirty="0"/>
          </a:p>
        </p:txBody>
      </p:sp>
      <p:pic>
        <p:nvPicPr>
          <p:cNvPr id="4098" name="Picture 2" descr="C:\Users\r20smith\Downloads\agua fria az-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844" y="1219200"/>
            <a:ext cx="4579772" cy="294570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20smith\Downloads\Archeology-2 she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844" y="4164908"/>
            <a:ext cx="4616348" cy="2693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0" y="3810000"/>
            <a:ext cx="3660041" cy="369332"/>
          </a:xfrm>
          <a:prstGeom prst="rect">
            <a:avLst/>
          </a:prstGeom>
          <a:noFill/>
        </p:spPr>
        <p:txBody>
          <a:bodyPr wrap="none" rtlCol="0">
            <a:spAutoFit/>
          </a:bodyPr>
          <a:lstStyle/>
          <a:p>
            <a:r>
              <a:rPr lang="en-US" dirty="0" smtClean="0"/>
              <a:t>Agua Fria National Monument, AZ</a:t>
            </a:r>
            <a:endParaRPr lang="en-US" dirty="0"/>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14</a:t>
            </a:fld>
            <a:endParaRPr lang="en-US"/>
          </a:p>
        </p:txBody>
      </p:sp>
    </p:spTree>
    <p:extLst>
      <p:ext uri="{BB962C8B-B14F-4D97-AF65-F5344CB8AC3E}">
        <p14:creationId xmlns:p14="http://schemas.microsoft.com/office/powerpoint/2010/main" val="3354992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Reserved Rights: Amounts </a:t>
            </a:r>
            <a:endParaRPr lang="en-US" sz="3600" dirty="0">
              <a:solidFill>
                <a:srgbClr val="FFC000"/>
              </a:solidFill>
            </a:endParaRPr>
          </a:p>
        </p:txBody>
      </p:sp>
      <p:sp>
        <p:nvSpPr>
          <p:cNvPr id="4" name="Content Placeholder 3"/>
          <p:cNvSpPr>
            <a:spLocks noGrp="1"/>
          </p:cNvSpPr>
          <p:nvPr>
            <p:ph sz="half" idx="1"/>
          </p:nvPr>
        </p:nvSpPr>
        <p:spPr>
          <a:xfrm>
            <a:off x="0" y="1143000"/>
            <a:ext cx="4495800" cy="3385066"/>
          </a:xfrm>
        </p:spPr>
        <p:txBody>
          <a:bodyPr/>
          <a:lstStyle/>
          <a:p>
            <a:r>
              <a:rPr lang="en-US" sz="2400" dirty="0" smtClean="0"/>
              <a:t>The minimum amount necessary to effect the primary purposes of the reservation.</a:t>
            </a:r>
          </a:p>
          <a:p>
            <a:r>
              <a:rPr lang="en-US" sz="2400" dirty="0" smtClean="0"/>
              <a:t>Typically established by federal agency studies using scientifically accepted methodologies.</a:t>
            </a:r>
          </a:p>
          <a:p>
            <a:endParaRPr lang="en-US" sz="2400" dirty="0" smtClean="0"/>
          </a:p>
          <a:p>
            <a:pPr marL="0" indent="0">
              <a:buNone/>
            </a:pPr>
            <a:endParaRPr lang="en-US" sz="2400" dirty="0" smtClean="0"/>
          </a:p>
        </p:txBody>
      </p:sp>
      <p:sp>
        <p:nvSpPr>
          <p:cNvPr id="5" name="Content Placeholder 4"/>
          <p:cNvSpPr>
            <a:spLocks noGrp="1"/>
          </p:cNvSpPr>
          <p:nvPr>
            <p:ph sz="half" idx="2"/>
          </p:nvPr>
        </p:nvSpPr>
        <p:spPr>
          <a:xfrm>
            <a:off x="4724400" y="1371600"/>
            <a:ext cx="4343400" cy="4724400"/>
          </a:xfrm>
        </p:spPr>
        <p:txBody>
          <a:bodyPr/>
          <a:lstStyle/>
          <a:p>
            <a:pPr marL="0" indent="0">
              <a:buNone/>
            </a:pPr>
            <a:endParaRPr lang="en-US" sz="2400" dirty="0" smtClean="0"/>
          </a:p>
          <a:p>
            <a:pPr marL="0" indent="0">
              <a:buNone/>
            </a:pPr>
            <a:endParaRPr lang="en-US" sz="2400" dirty="0"/>
          </a:p>
          <a:p>
            <a:pPr marL="0" indent="0">
              <a:buNone/>
            </a:pPr>
            <a:endParaRPr lang="en-US" sz="2400" dirty="0"/>
          </a:p>
        </p:txBody>
      </p:sp>
      <p:pic>
        <p:nvPicPr>
          <p:cNvPr id="4098" name="Picture 2" descr="C:\Users\r20smith\Downloads\missouri mt-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328" y="1143000"/>
            <a:ext cx="4730768"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328" y="4343400"/>
            <a:ext cx="4506426" cy="369332"/>
          </a:xfrm>
          <a:prstGeom prst="rect">
            <a:avLst/>
          </a:prstGeom>
          <a:noFill/>
        </p:spPr>
        <p:txBody>
          <a:bodyPr wrap="none" rtlCol="0">
            <a:spAutoFit/>
          </a:bodyPr>
          <a:lstStyle/>
          <a:p>
            <a:r>
              <a:rPr lang="en-US" dirty="0" smtClean="0"/>
              <a:t>Upper Missouri Wild and Scenic River, MT</a:t>
            </a:r>
            <a:endParaRPr lang="en-US" dirty="0"/>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15</a:t>
            </a:fld>
            <a:endParaRPr lang="en-US"/>
          </a:p>
        </p:txBody>
      </p:sp>
      <p:sp>
        <p:nvSpPr>
          <p:cNvPr id="7" name="TextBox 6"/>
          <p:cNvSpPr txBox="1"/>
          <p:nvPr/>
        </p:nvSpPr>
        <p:spPr>
          <a:xfrm>
            <a:off x="76200" y="4712732"/>
            <a:ext cx="9073896" cy="1200329"/>
          </a:xfrm>
          <a:prstGeom prst="rect">
            <a:avLst/>
          </a:prstGeom>
          <a:noFill/>
        </p:spPr>
        <p:txBody>
          <a:bodyPr wrap="square" rtlCol="0">
            <a:spAutoFit/>
          </a:bodyPr>
          <a:lstStyle/>
          <a:p>
            <a:r>
              <a:rPr lang="en-US" sz="2400" dirty="0">
                <a:solidFill>
                  <a:srgbClr val="FFC000"/>
                </a:solidFill>
              </a:rPr>
              <a:t>Quantification c</a:t>
            </a:r>
            <a:r>
              <a:rPr lang="en-US" sz="2400" dirty="0" smtClean="0">
                <a:solidFill>
                  <a:srgbClr val="FFC000"/>
                </a:solidFill>
              </a:rPr>
              <a:t>an </a:t>
            </a:r>
            <a:r>
              <a:rPr lang="en-US" sz="2400" dirty="0">
                <a:solidFill>
                  <a:srgbClr val="FFC000"/>
                </a:solidFill>
              </a:rPr>
              <a:t>be technically </a:t>
            </a:r>
            <a:r>
              <a:rPr lang="en-US" sz="2400" dirty="0" smtClean="0">
                <a:solidFill>
                  <a:srgbClr val="FFC000"/>
                </a:solidFill>
              </a:rPr>
              <a:t>complex, expensive</a:t>
            </a:r>
            <a:r>
              <a:rPr lang="en-US" sz="2400" dirty="0">
                <a:solidFill>
                  <a:srgbClr val="FFC000"/>
                </a:solidFill>
              </a:rPr>
              <a:t>, </a:t>
            </a:r>
            <a:r>
              <a:rPr lang="en-US" sz="2400" dirty="0" smtClean="0">
                <a:solidFill>
                  <a:srgbClr val="FFC000"/>
                </a:solidFill>
              </a:rPr>
              <a:t>and very lengthy, because </a:t>
            </a:r>
            <a:r>
              <a:rPr lang="en-US" sz="2400" dirty="0">
                <a:solidFill>
                  <a:srgbClr val="FFC000"/>
                </a:solidFill>
              </a:rPr>
              <a:t>it is subject to intensive court or administrative </a:t>
            </a:r>
            <a:r>
              <a:rPr lang="en-US" sz="2400" dirty="0" smtClean="0">
                <a:solidFill>
                  <a:srgbClr val="FFC000"/>
                </a:solidFill>
              </a:rPr>
              <a:t>review!  </a:t>
            </a:r>
            <a:endParaRPr lang="en-US" sz="2400" dirty="0">
              <a:solidFill>
                <a:srgbClr val="FFC000"/>
              </a:solidFill>
            </a:endParaRPr>
          </a:p>
        </p:txBody>
      </p:sp>
    </p:spTree>
    <p:extLst>
      <p:ext uri="{BB962C8B-B14F-4D97-AF65-F5344CB8AC3E}">
        <p14:creationId xmlns:p14="http://schemas.microsoft.com/office/powerpoint/2010/main" val="96395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Reserved Rights: Locations </a:t>
            </a:r>
            <a:endParaRPr lang="en-US" sz="3600" dirty="0">
              <a:solidFill>
                <a:srgbClr val="FFC000"/>
              </a:solidFill>
            </a:endParaRPr>
          </a:p>
        </p:txBody>
      </p:sp>
      <p:sp>
        <p:nvSpPr>
          <p:cNvPr id="4" name="Content Placeholder 3"/>
          <p:cNvSpPr>
            <a:spLocks noGrp="1"/>
          </p:cNvSpPr>
          <p:nvPr>
            <p:ph sz="half" idx="1"/>
          </p:nvPr>
        </p:nvSpPr>
        <p:spPr>
          <a:xfrm>
            <a:off x="0" y="1295400"/>
            <a:ext cx="4495800" cy="4800600"/>
          </a:xfrm>
        </p:spPr>
        <p:txBody>
          <a:bodyPr/>
          <a:lstStyle/>
          <a:p>
            <a:r>
              <a:rPr lang="en-US" sz="2400" dirty="0" smtClean="0"/>
              <a:t>Wherever water is needed to accomplish the primary purposes of the reservation.  </a:t>
            </a:r>
          </a:p>
          <a:p>
            <a:r>
              <a:rPr lang="en-US" sz="2400" dirty="0" smtClean="0"/>
              <a:t>Can include developed sources (wells, reservoirs) undeveloped sources (natural lakes, springs)</a:t>
            </a:r>
          </a:p>
          <a:p>
            <a:r>
              <a:rPr lang="en-US" sz="2400" dirty="0" smtClean="0"/>
              <a:t>Can include entire flowing systems (surface </a:t>
            </a:r>
            <a:r>
              <a:rPr lang="en-US" sz="2400" dirty="0" err="1" smtClean="0"/>
              <a:t>instream</a:t>
            </a:r>
            <a:r>
              <a:rPr lang="en-US" sz="2400" dirty="0" smtClean="0"/>
              <a:t> flows and underground rivers) and groundwater systems (aquifers and caves) </a:t>
            </a:r>
          </a:p>
          <a:p>
            <a:pPr marL="0" indent="0">
              <a:buNone/>
            </a:pPr>
            <a:endParaRPr lang="en-US" sz="2400" dirty="0" smtClean="0"/>
          </a:p>
          <a:p>
            <a:endParaRPr lang="en-US" sz="2400" dirty="0" smtClean="0"/>
          </a:p>
          <a:p>
            <a:endParaRPr lang="en-US" sz="2400" dirty="0" smtClean="0"/>
          </a:p>
        </p:txBody>
      </p:sp>
      <p:pic>
        <p:nvPicPr>
          <p:cNvPr id="2"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1447800"/>
            <a:ext cx="4648200" cy="3374022"/>
          </a:xfrm>
        </p:spPr>
      </p:pic>
      <p:sp>
        <p:nvSpPr>
          <p:cNvPr id="7" name="TextBox 6"/>
          <p:cNvSpPr txBox="1"/>
          <p:nvPr/>
        </p:nvSpPr>
        <p:spPr>
          <a:xfrm>
            <a:off x="4495800" y="4876800"/>
            <a:ext cx="4386778" cy="369332"/>
          </a:xfrm>
          <a:prstGeom prst="rect">
            <a:avLst/>
          </a:prstGeom>
          <a:noFill/>
        </p:spPr>
        <p:txBody>
          <a:bodyPr wrap="none" rtlCol="0">
            <a:spAutoFit/>
          </a:bodyPr>
          <a:lstStyle/>
          <a:p>
            <a:r>
              <a:rPr lang="en-US" dirty="0" smtClean="0"/>
              <a:t>Great Sand Dunes NP and Preserve, CO</a:t>
            </a:r>
            <a:endParaRPr lang="en-US" dirty="0"/>
          </a:p>
        </p:txBody>
      </p:sp>
      <p:sp>
        <p:nvSpPr>
          <p:cNvPr id="5" name="Slide Number Placeholder 4"/>
          <p:cNvSpPr>
            <a:spLocks noGrp="1"/>
          </p:cNvSpPr>
          <p:nvPr>
            <p:ph type="sldNum" sz="quarter" idx="12"/>
          </p:nvPr>
        </p:nvSpPr>
        <p:spPr/>
        <p:txBody>
          <a:bodyPr/>
          <a:lstStyle/>
          <a:p>
            <a:pPr>
              <a:defRPr/>
            </a:pPr>
            <a:fld id="{25716B86-0346-4CA3-A324-1E09CE457E30}" type="slidenum">
              <a:rPr lang="en-US" smtClean="0"/>
              <a:pPr>
                <a:defRPr/>
              </a:pPr>
              <a:t>16</a:t>
            </a:fld>
            <a:endParaRPr lang="en-US"/>
          </a:p>
        </p:txBody>
      </p:sp>
    </p:spTree>
    <p:extLst>
      <p:ext uri="{BB962C8B-B14F-4D97-AF65-F5344CB8AC3E}">
        <p14:creationId xmlns:p14="http://schemas.microsoft.com/office/powerpoint/2010/main" val="401470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 </a:t>
            </a:r>
            <a:endParaRPr lang="en-US" sz="3600" dirty="0">
              <a:solidFill>
                <a:srgbClr val="FFC000"/>
              </a:solidFill>
            </a:endParaRPr>
          </a:p>
        </p:txBody>
      </p:sp>
      <p:sp>
        <p:nvSpPr>
          <p:cNvPr id="4" name="Content Placeholder 3"/>
          <p:cNvSpPr>
            <a:spLocks noGrp="1"/>
          </p:cNvSpPr>
          <p:nvPr>
            <p:ph sz="half" idx="1"/>
          </p:nvPr>
        </p:nvSpPr>
        <p:spPr>
          <a:xfrm>
            <a:off x="0" y="1295400"/>
            <a:ext cx="4495800" cy="4800600"/>
          </a:xfrm>
        </p:spPr>
        <p:txBody>
          <a:bodyPr/>
          <a:lstStyle/>
          <a:p>
            <a:endParaRPr lang="en-US" sz="2400" dirty="0" smtClean="0"/>
          </a:p>
          <a:p>
            <a:endParaRPr lang="en-US" sz="2400" dirty="0" smtClean="0"/>
          </a:p>
          <a:p>
            <a:endParaRPr lang="en-US" sz="2400" dirty="0" smtClean="0"/>
          </a:p>
        </p:txBody>
      </p:sp>
      <p:sp>
        <p:nvSpPr>
          <p:cNvPr id="5" name="Content Placeholder 4"/>
          <p:cNvSpPr>
            <a:spLocks noGrp="1"/>
          </p:cNvSpPr>
          <p:nvPr>
            <p:ph sz="half" idx="2"/>
          </p:nvPr>
        </p:nvSpPr>
        <p:spPr>
          <a:xfrm>
            <a:off x="4724400" y="1371600"/>
            <a:ext cx="4343400" cy="4724400"/>
          </a:xfrm>
        </p:spPr>
        <p:txBody>
          <a:bodyPr/>
          <a:lstStyle/>
          <a:p>
            <a:pPr marL="0" indent="0">
              <a:buNone/>
            </a:pPr>
            <a:endParaRPr lang="en-US" sz="2400" dirty="0" smtClean="0"/>
          </a:p>
          <a:p>
            <a:pPr marL="0" indent="0">
              <a:buNone/>
            </a:pPr>
            <a:endParaRPr lang="en-US" sz="2400" dirty="0"/>
          </a:p>
          <a:p>
            <a:pPr marL="0" indent="0">
              <a:buNone/>
            </a:pPr>
            <a:r>
              <a:rPr lang="en-US" sz="2400" dirty="0" smtClean="0"/>
              <a:t> </a:t>
            </a:r>
            <a:endParaRPr lang="en-US" sz="2400" dirty="0"/>
          </a:p>
        </p:txBody>
      </p:sp>
      <p:pic>
        <p:nvPicPr>
          <p:cNvPr id="3074" name="Picture 2" descr="C:\Users\r20smith\Downloads\galkana (77 of 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0200" y="381000"/>
            <a:ext cx="7748094" cy="954107"/>
          </a:xfrm>
          <a:prstGeom prst="rect">
            <a:avLst/>
          </a:prstGeom>
          <a:noFill/>
        </p:spPr>
        <p:txBody>
          <a:bodyPr wrap="square" rtlCol="0">
            <a:spAutoFit/>
          </a:bodyPr>
          <a:lstStyle/>
          <a:p>
            <a:r>
              <a:rPr lang="en-US" sz="2800" b="1" dirty="0" smtClean="0">
                <a:solidFill>
                  <a:srgbClr val="C00000"/>
                </a:solidFill>
              </a:rPr>
              <a:t>Processes For Claiming and Administering</a:t>
            </a:r>
          </a:p>
          <a:p>
            <a:r>
              <a:rPr lang="en-US" sz="2800" b="1" dirty="0" smtClean="0">
                <a:solidFill>
                  <a:srgbClr val="C00000"/>
                </a:solidFill>
              </a:rPr>
              <a:t>Federal Reserved Water Rights</a:t>
            </a:r>
            <a:endParaRPr lang="en-US" sz="2800" b="1" dirty="0">
              <a:solidFill>
                <a:srgbClr val="C00000"/>
              </a:solidFill>
            </a:endParaRPr>
          </a:p>
        </p:txBody>
      </p:sp>
      <p:sp>
        <p:nvSpPr>
          <p:cNvPr id="7" name="TextBox 6"/>
          <p:cNvSpPr txBox="1"/>
          <p:nvPr/>
        </p:nvSpPr>
        <p:spPr>
          <a:xfrm>
            <a:off x="5105400" y="6553200"/>
            <a:ext cx="3775521" cy="369332"/>
          </a:xfrm>
          <a:prstGeom prst="rect">
            <a:avLst/>
          </a:prstGeom>
          <a:noFill/>
        </p:spPr>
        <p:txBody>
          <a:bodyPr wrap="none" rtlCol="0">
            <a:spAutoFit/>
          </a:bodyPr>
          <a:lstStyle/>
          <a:p>
            <a:r>
              <a:rPr lang="en-US" dirty="0" err="1" smtClean="0">
                <a:solidFill>
                  <a:srgbClr val="002060"/>
                </a:solidFill>
              </a:rPr>
              <a:t>Gulkana</a:t>
            </a:r>
            <a:r>
              <a:rPr lang="en-US" dirty="0" smtClean="0">
                <a:solidFill>
                  <a:srgbClr val="002060"/>
                </a:solidFill>
              </a:rPr>
              <a:t> Wild and Scenic River, AK</a:t>
            </a:r>
            <a:endParaRPr lang="en-US" dirty="0">
              <a:solidFill>
                <a:srgbClr val="002060"/>
              </a:solidFill>
            </a:endParaRPr>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17</a:t>
            </a:fld>
            <a:endParaRPr lang="en-US"/>
          </a:p>
        </p:txBody>
      </p:sp>
    </p:spTree>
    <p:extLst>
      <p:ext uri="{BB962C8B-B14F-4D97-AF65-F5344CB8AC3E}">
        <p14:creationId xmlns:p14="http://schemas.microsoft.com/office/powerpoint/2010/main" val="835876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p:spPr>
        <p:txBody>
          <a:bodyPr/>
          <a:lstStyle/>
          <a:p>
            <a:r>
              <a:rPr lang="en-US" sz="3600" dirty="0" smtClean="0">
                <a:solidFill>
                  <a:srgbClr val="FFC000"/>
                </a:solidFill>
              </a:rPr>
              <a:t>Adjudication of Reserved Rights </a:t>
            </a:r>
            <a:endParaRPr lang="en-US" sz="3600" dirty="0">
              <a:solidFill>
                <a:srgbClr val="FFC000"/>
              </a:solidFill>
            </a:endParaRPr>
          </a:p>
        </p:txBody>
      </p:sp>
      <p:sp>
        <p:nvSpPr>
          <p:cNvPr id="4" name="Content Placeholder 3"/>
          <p:cNvSpPr>
            <a:spLocks noGrp="1"/>
          </p:cNvSpPr>
          <p:nvPr>
            <p:ph sz="half" idx="1"/>
          </p:nvPr>
        </p:nvSpPr>
        <p:spPr>
          <a:xfrm>
            <a:off x="0" y="685800"/>
            <a:ext cx="4495800" cy="5410200"/>
          </a:xfrm>
        </p:spPr>
        <p:txBody>
          <a:bodyPr/>
          <a:lstStyle/>
          <a:p>
            <a:r>
              <a:rPr lang="en-US" sz="2400" dirty="0" smtClean="0"/>
              <a:t>Reserved rights are typically determined by state-run adjudications. </a:t>
            </a:r>
          </a:p>
          <a:p>
            <a:r>
              <a:rPr lang="en-US" sz="2400" dirty="0" smtClean="0"/>
              <a:t>An adjudication is a judicial proceeding that determines water rights on a specific stream system</a:t>
            </a:r>
          </a:p>
          <a:p>
            <a:r>
              <a:rPr lang="en-US" sz="2400" dirty="0" smtClean="0"/>
              <a:t>Typically includes all claims for water rights claimed under state law and all federal reserved water rights.</a:t>
            </a:r>
          </a:p>
          <a:p>
            <a:r>
              <a:rPr lang="en-US" sz="2400" dirty="0" smtClean="0"/>
              <a:t>Alaska law has specific procedures for determining federal reserved water rights.  </a:t>
            </a:r>
          </a:p>
          <a:p>
            <a:pPr marL="0" indent="0">
              <a:buNone/>
            </a:pPr>
            <a:endParaRPr lang="en-US" sz="2400" dirty="0" smtClean="0"/>
          </a:p>
          <a:p>
            <a:endParaRPr lang="en-US" sz="2400" dirty="0" smtClean="0"/>
          </a:p>
          <a:p>
            <a:endParaRPr lang="en-US" sz="2400" dirty="0" smtClean="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55160" y="838200"/>
            <a:ext cx="4673600" cy="3505200"/>
          </a:xfrm>
        </p:spPr>
      </p:pic>
      <p:sp>
        <p:nvSpPr>
          <p:cNvPr id="8" name="TextBox 7"/>
          <p:cNvSpPr txBox="1"/>
          <p:nvPr/>
        </p:nvSpPr>
        <p:spPr>
          <a:xfrm>
            <a:off x="4419600" y="4267200"/>
            <a:ext cx="4876800" cy="369332"/>
          </a:xfrm>
          <a:prstGeom prst="rect">
            <a:avLst/>
          </a:prstGeom>
          <a:noFill/>
        </p:spPr>
        <p:txBody>
          <a:bodyPr wrap="square" rtlCol="0">
            <a:spAutoFit/>
          </a:bodyPr>
          <a:lstStyle/>
          <a:p>
            <a:r>
              <a:rPr lang="en-US" dirty="0" smtClean="0"/>
              <a:t>Example: Snake River Basin Adjudication, ID</a:t>
            </a:r>
            <a:endParaRPr lang="en-US" dirty="0"/>
          </a:p>
        </p:txBody>
      </p:sp>
      <p:sp>
        <p:nvSpPr>
          <p:cNvPr id="2" name="Slide Number Placeholder 1"/>
          <p:cNvSpPr>
            <a:spLocks noGrp="1"/>
          </p:cNvSpPr>
          <p:nvPr>
            <p:ph type="sldNum" sz="quarter" idx="12"/>
          </p:nvPr>
        </p:nvSpPr>
        <p:spPr/>
        <p:txBody>
          <a:bodyPr/>
          <a:lstStyle/>
          <a:p>
            <a:pPr>
              <a:defRPr/>
            </a:pPr>
            <a:fld id="{25716B86-0346-4CA3-A324-1E09CE457E30}" type="slidenum">
              <a:rPr lang="en-US" smtClean="0"/>
              <a:pPr>
                <a:defRPr/>
              </a:pPr>
              <a:t>18</a:t>
            </a:fld>
            <a:endParaRPr lang="en-US"/>
          </a:p>
        </p:txBody>
      </p:sp>
      <p:sp>
        <p:nvSpPr>
          <p:cNvPr id="5" name="TextBox 4"/>
          <p:cNvSpPr txBox="1"/>
          <p:nvPr/>
        </p:nvSpPr>
        <p:spPr>
          <a:xfrm>
            <a:off x="4724400" y="4800600"/>
            <a:ext cx="4343400" cy="1200329"/>
          </a:xfrm>
          <a:prstGeom prst="rect">
            <a:avLst/>
          </a:prstGeom>
          <a:noFill/>
        </p:spPr>
        <p:txBody>
          <a:bodyPr wrap="square" rtlCol="0">
            <a:spAutoFit/>
          </a:bodyPr>
          <a:lstStyle/>
          <a:p>
            <a:r>
              <a:rPr lang="en-US" i="1" dirty="0" smtClean="0">
                <a:solidFill>
                  <a:srgbClr val="FFFF00"/>
                </a:solidFill>
              </a:rPr>
              <a:t>Reaching settlements in adjudications may require approval from state agency directors, federal agency directors, and even Congress! </a:t>
            </a:r>
            <a:endParaRPr lang="en-US" i="1" dirty="0">
              <a:solidFill>
                <a:srgbClr val="FFFF00"/>
              </a:solidFill>
            </a:endParaRPr>
          </a:p>
        </p:txBody>
      </p:sp>
    </p:spTree>
    <p:extLst>
      <p:ext uri="{BB962C8B-B14F-4D97-AF65-F5344CB8AC3E}">
        <p14:creationId xmlns:p14="http://schemas.microsoft.com/office/powerpoint/2010/main" val="602412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600" dirty="0" smtClean="0">
                <a:solidFill>
                  <a:srgbClr val="FFC000"/>
                </a:solidFill>
              </a:rPr>
              <a:t>Administration of Reserved Rights </a:t>
            </a:r>
            <a:endParaRPr lang="en-US" sz="3600" dirty="0">
              <a:solidFill>
                <a:srgbClr val="FFC000"/>
              </a:solidFill>
            </a:endParaRPr>
          </a:p>
        </p:txBody>
      </p:sp>
      <p:sp>
        <p:nvSpPr>
          <p:cNvPr id="4" name="Content Placeholder 3"/>
          <p:cNvSpPr>
            <a:spLocks noGrp="1"/>
          </p:cNvSpPr>
          <p:nvPr>
            <p:ph sz="half" idx="1"/>
          </p:nvPr>
        </p:nvSpPr>
        <p:spPr>
          <a:xfrm>
            <a:off x="0" y="762000"/>
            <a:ext cx="4495800" cy="5334000"/>
          </a:xfrm>
        </p:spPr>
        <p:txBody>
          <a:bodyPr/>
          <a:lstStyle/>
          <a:p>
            <a:r>
              <a:rPr lang="en-US" sz="2400" dirty="0"/>
              <a:t>R</a:t>
            </a:r>
            <a:r>
              <a:rPr lang="en-US" sz="2400" dirty="0" smtClean="0"/>
              <a:t>eserved water rights are not subject to loss through non-use</a:t>
            </a:r>
          </a:p>
          <a:p>
            <a:r>
              <a:rPr lang="en-US" sz="2400" dirty="0" smtClean="0"/>
              <a:t>Reserved water rights include present uses and foreseeable future uses</a:t>
            </a:r>
          </a:p>
          <a:p>
            <a:r>
              <a:rPr lang="en-US" sz="2400" dirty="0" smtClean="0"/>
              <a:t>Federal agencies are subject to priority system and must submit water use reports, just like other users</a:t>
            </a:r>
          </a:p>
          <a:p>
            <a:r>
              <a:rPr lang="en-US" sz="2400" dirty="0" smtClean="0"/>
              <a:t>If a federal right has not been determined, it creates great uncertainty for all users</a:t>
            </a:r>
          </a:p>
          <a:p>
            <a:endParaRPr lang="en-US" sz="2400" dirty="0" smtClean="0"/>
          </a:p>
          <a:p>
            <a:endParaRPr lang="en-US" sz="2400" dirty="0" smtClean="0"/>
          </a:p>
        </p:txBody>
      </p:sp>
      <p:pic>
        <p:nvPicPr>
          <p:cNvPr id="2"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914400"/>
            <a:ext cx="4495800" cy="3257550"/>
          </a:xfrm>
        </p:spPr>
      </p:pic>
      <p:sp>
        <p:nvSpPr>
          <p:cNvPr id="6" name="TextBox 5"/>
          <p:cNvSpPr txBox="1"/>
          <p:nvPr/>
        </p:nvSpPr>
        <p:spPr>
          <a:xfrm>
            <a:off x="4648200" y="4191000"/>
            <a:ext cx="4506362" cy="646331"/>
          </a:xfrm>
          <a:prstGeom prst="rect">
            <a:avLst/>
          </a:prstGeom>
          <a:noFill/>
        </p:spPr>
        <p:txBody>
          <a:bodyPr wrap="none" rtlCol="0">
            <a:spAutoFit/>
          </a:bodyPr>
          <a:lstStyle/>
          <a:p>
            <a:r>
              <a:rPr lang="en-US" dirty="0" smtClean="0"/>
              <a:t>Rio Grande NF, CO – an adjudicated and</a:t>
            </a:r>
          </a:p>
          <a:p>
            <a:r>
              <a:rPr lang="en-US" dirty="0" smtClean="0"/>
              <a:t>administered federal reserved water right. </a:t>
            </a:r>
            <a:endParaRPr lang="en-US" dirty="0"/>
          </a:p>
        </p:txBody>
      </p:sp>
      <p:sp>
        <p:nvSpPr>
          <p:cNvPr id="5" name="Slide Number Placeholder 4"/>
          <p:cNvSpPr>
            <a:spLocks noGrp="1"/>
          </p:cNvSpPr>
          <p:nvPr>
            <p:ph type="sldNum" sz="quarter" idx="12"/>
          </p:nvPr>
        </p:nvSpPr>
        <p:spPr/>
        <p:txBody>
          <a:bodyPr/>
          <a:lstStyle/>
          <a:p>
            <a:pPr>
              <a:defRPr/>
            </a:pPr>
            <a:fld id="{25716B86-0346-4CA3-A324-1E09CE457E30}" type="slidenum">
              <a:rPr lang="en-US" smtClean="0"/>
              <a:pPr>
                <a:defRPr/>
              </a:pPr>
              <a:t>19</a:t>
            </a:fld>
            <a:endParaRPr lang="en-US"/>
          </a:p>
        </p:txBody>
      </p:sp>
    </p:spTree>
    <p:extLst>
      <p:ext uri="{BB962C8B-B14F-4D97-AF65-F5344CB8AC3E}">
        <p14:creationId xmlns:p14="http://schemas.microsoft.com/office/powerpoint/2010/main" val="2772415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What are federal reserved water rights?</a:t>
            </a:r>
            <a:endParaRPr lang="en-US" sz="3600" dirty="0">
              <a:solidFill>
                <a:srgbClr val="FFC000"/>
              </a:solidFill>
            </a:endParaRPr>
          </a:p>
        </p:txBody>
      </p:sp>
      <p:sp>
        <p:nvSpPr>
          <p:cNvPr id="4" name="Content Placeholder 3"/>
          <p:cNvSpPr>
            <a:spLocks noGrp="1"/>
          </p:cNvSpPr>
          <p:nvPr>
            <p:ph sz="half" idx="1"/>
          </p:nvPr>
        </p:nvSpPr>
        <p:spPr>
          <a:xfrm>
            <a:off x="0" y="1295400"/>
            <a:ext cx="4038600" cy="4800600"/>
          </a:xfrm>
        </p:spPr>
        <p:txBody>
          <a:bodyPr/>
          <a:lstStyle/>
          <a:p>
            <a:r>
              <a:rPr lang="en-US" sz="2400" dirty="0" smtClean="0"/>
              <a:t>A special class of water rights that are designed to fulfill and support the purposes of federal reservations of land. </a:t>
            </a:r>
            <a:endParaRPr lang="en-US" sz="2400" dirty="0"/>
          </a:p>
          <a:p>
            <a:r>
              <a:rPr lang="en-US" sz="2400" dirty="0" smtClean="0"/>
              <a:t>The purposes of federal reservations of land are specified in Congressional legislation and Presidential executive orders that create the reservations.  </a:t>
            </a:r>
            <a:endParaRPr lang="en-US" sz="2400" dirty="0"/>
          </a:p>
        </p:txBody>
      </p:sp>
      <p:sp>
        <p:nvSpPr>
          <p:cNvPr id="5" name="Content Placeholder 4"/>
          <p:cNvSpPr>
            <a:spLocks noGrp="1"/>
          </p:cNvSpPr>
          <p:nvPr>
            <p:ph sz="half" idx="2"/>
          </p:nvPr>
        </p:nvSpPr>
        <p:spPr>
          <a:xfrm>
            <a:off x="5486400" y="1524000"/>
            <a:ext cx="1600200" cy="3124200"/>
          </a:xfrm>
        </p:spPr>
        <p:txBody>
          <a:bodyPr/>
          <a:lstStyle/>
          <a:p>
            <a:endParaRPr lang="en-US" dirty="0"/>
          </a:p>
        </p:txBody>
      </p:sp>
      <p:pic>
        <p:nvPicPr>
          <p:cNvPr id="1026" name="Picture 2" descr="C:\Users\r20smith\Downloads\birch creek (7 of 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447800"/>
            <a:ext cx="5029200"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4800" y="4876800"/>
            <a:ext cx="4121769" cy="369332"/>
          </a:xfrm>
          <a:prstGeom prst="rect">
            <a:avLst/>
          </a:prstGeom>
          <a:noFill/>
        </p:spPr>
        <p:txBody>
          <a:bodyPr wrap="none" rtlCol="0">
            <a:spAutoFit/>
          </a:bodyPr>
          <a:lstStyle/>
          <a:p>
            <a:r>
              <a:rPr lang="en-US" dirty="0" smtClean="0"/>
              <a:t>Birch Creek Wild and Scenic River, AK</a:t>
            </a:r>
            <a:endParaRPr lang="en-US" dirty="0"/>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2</a:t>
            </a:fld>
            <a:endParaRPr lang="en-US"/>
          </a:p>
        </p:txBody>
      </p:sp>
    </p:spTree>
    <p:extLst>
      <p:ext uri="{BB962C8B-B14F-4D97-AF65-F5344CB8AC3E}">
        <p14:creationId xmlns:p14="http://schemas.microsoft.com/office/powerpoint/2010/main" val="1152894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0"/>
            <a:ext cx="8229600" cy="609600"/>
          </a:xfrm>
        </p:spPr>
        <p:txBody>
          <a:bodyPr>
            <a:normAutofit fontScale="90000"/>
          </a:bodyPr>
          <a:lstStyle/>
          <a:p>
            <a:pPr eaLnBrk="1" hangingPunct="1">
              <a:defRPr/>
            </a:pPr>
            <a:r>
              <a:rPr lang="en-US" sz="2800" dirty="0" smtClean="0"/>
              <a:t/>
            </a:r>
            <a:br>
              <a:rPr lang="en-US" sz="2800" dirty="0" smtClean="0"/>
            </a:br>
            <a:r>
              <a:rPr lang="en-US" sz="2800" dirty="0" smtClean="0"/>
              <a:t> </a:t>
            </a:r>
            <a:r>
              <a:rPr lang="en-US" sz="3100" dirty="0" smtClean="0"/>
              <a:t>Administering Federal Reserved Water Rights: Example</a:t>
            </a:r>
            <a:endParaRPr lang="en-US" sz="2800" dirty="0" smtClean="0"/>
          </a:p>
        </p:txBody>
      </p:sp>
      <p:sp>
        <p:nvSpPr>
          <p:cNvPr id="60419" name="Rectangle 3"/>
          <p:cNvSpPr>
            <a:spLocks noGrp="1" noChangeArrowheads="1"/>
          </p:cNvSpPr>
          <p:nvPr>
            <p:ph idx="1"/>
          </p:nvPr>
        </p:nvSpPr>
        <p:spPr>
          <a:xfrm>
            <a:off x="457200" y="1312572"/>
            <a:ext cx="8229600" cy="3792828"/>
          </a:xfrm>
        </p:spPr>
        <p:txBody>
          <a:bodyPr anchor="t" anchorCtr="0">
            <a:normAutofit/>
          </a:bodyPr>
          <a:lstStyle/>
          <a:p>
            <a:pPr eaLnBrk="1" hangingPunct="1">
              <a:buFontTx/>
              <a:buNone/>
            </a:pPr>
            <a:endParaRPr lang="en-US" sz="2400" dirty="0" smtClean="0"/>
          </a:p>
        </p:txBody>
      </p:sp>
      <p:sp>
        <p:nvSpPr>
          <p:cNvPr id="3" name="Slide Number Placeholder 2"/>
          <p:cNvSpPr>
            <a:spLocks noGrp="1"/>
          </p:cNvSpPr>
          <p:nvPr>
            <p:ph type="sldNum" sz="quarter" idx="4294967295"/>
          </p:nvPr>
        </p:nvSpPr>
        <p:spPr>
          <a:xfrm>
            <a:off x="0" y="5951538"/>
            <a:ext cx="608013" cy="365125"/>
          </a:xfrm>
          <a:prstGeom prst="rect">
            <a:avLst/>
          </a:prstGeom>
        </p:spPr>
        <p:txBody>
          <a:bodyPr/>
          <a:lstStyle/>
          <a:p>
            <a:fld id="{E9AD0234-6ABF-473F-8F9B-953B7E88D808}" type="slidenum">
              <a:rPr lang="en-US">
                <a:solidFill>
                  <a:srgbClr val="FFFFFF"/>
                </a:solidFill>
              </a:rPr>
              <a:pPr/>
              <a:t>20</a:t>
            </a:fld>
            <a:endParaRPr lang="en-US">
              <a:solidFill>
                <a:srgbClr val="FFFFFF"/>
              </a:solidFill>
            </a:endParaRPr>
          </a:p>
        </p:txBody>
      </p:sp>
      <p:sp>
        <p:nvSpPr>
          <p:cNvPr id="2" name="Hexagon 1"/>
          <p:cNvSpPr/>
          <p:nvPr/>
        </p:nvSpPr>
        <p:spPr>
          <a:xfrm>
            <a:off x="1752600" y="1295400"/>
            <a:ext cx="4724400" cy="3810000"/>
          </a:xfrm>
          <a:prstGeom prst="hexagon">
            <a:avLst/>
          </a:prstGeom>
          <a:solidFill>
            <a:srgbClr val="00B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7F6737"/>
              </a:solidFill>
            </a:endParaRPr>
          </a:p>
          <a:p>
            <a:pPr algn="ctr"/>
            <a:endParaRPr lang="en-US" dirty="0">
              <a:solidFill>
                <a:srgbClr val="7F6737"/>
              </a:solidFill>
            </a:endParaRPr>
          </a:p>
          <a:p>
            <a:pPr algn="ctr"/>
            <a:endParaRPr lang="en-US" dirty="0">
              <a:solidFill>
                <a:srgbClr val="7F6737"/>
              </a:solidFill>
            </a:endParaRPr>
          </a:p>
          <a:p>
            <a:pPr algn="ctr"/>
            <a:endParaRPr lang="en-US" dirty="0">
              <a:solidFill>
                <a:srgbClr val="7F6737"/>
              </a:solidFill>
            </a:endParaRPr>
          </a:p>
          <a:p>
            <a:pPr algn="ctr"/>
            <a:r>
              <a:rPr lang="en-US" sz="2400" b="1" dirty="0">
                <a:solidFill>
                  <a:srgbClr val="FFFFFF"/>
                </a:solidFill>
              </a:rPr>
              <a:t>Hypothetical </a:t>
            </a:r>
          </a:p>
          <a:p>
            <a:pPr algn="ctr"/>
            <a:r>
              <a:rPr lang="en-US" sz="2400" b="1" dirty="0">
                <a:solidFill>
                  <a:srgbClr val="FFFFFF"/>
                </a:solidFill>
              </a:rPr>
              <a:t>National Park:</a:t>
            </a:r>
          </a:p>
          <a:p>
            <a:pPr algn="ctr"/>
            <a:r>
              <a:rPr lang="en-US" sz="2400" b="1" dirty="0">
                <a:solidFill>
                  <a:srgbClr val="FFFFFF"/>
                </a:solidFill>
              </a:rPr>
              <a:t>Established</a:t>
            </a:r>
          </a:p>
          <a:p>
            <a:pPr algn="ctr"/>
            <a:r>
              <a:rPr lang="en-US" sz="2400" b="1" dirty="0">
                <a:solidFill>
                  <a:srgbClr val="FFFFFF"/>
                </a:solidFill>
              </a:rPr>
              <a:t>1910</a:t>
            </a:r>
          </a:p>
          <a:p>
            <a:pPr algn="ctr"/>
            <a:r>
              <a:rPr lang="en-US" sz="2400" b="1" dirty="0">
                <a:solidFill>
                  <a:srgbClr val="FFFFFF"/>
                </a:solidFill>
              </a:rPr>
              <a:t>(Amount ???)</a:t>
            </a:r>
          </a:p>
        </p:txBody>
      </p:sp>
      <p:sp>
        <p:nvSpPr>
          <p:cNvPr id="5" name="Rounded Rectangle 4"/>
          <p:cNvSpPr/>
          <p:nvPr/>
        </p:nvSpPr>
        <p:spPr>
          <a:xfrm>
            <a:off x="6962752" y="2971800"/>
            <a:ext cx="1038247" cy="12967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solidFill>
                  <a:srgbClr val="7F6737"/>
                </a:solidFill>
              </a:rPr>
              <a:t>1970 Right:</a:t>
            </a:r>
            <a:endParaRPr lang="en-US" sz="2000" dirty="0">
              <a:solidFill>
                <a:srgbClr val="7F6737"/>
              </a:solidFill>
            </a:endParaRPr>
          </a:p>
          <a:p>
            <a:pPr algn="ctr"/>
            <a:r>
              <a:rPr lang="en-US" sz="2000" dirty="0">
                <a:solidFill>
                  <a:srgbClr val="7F6737"/>
                </a:solidFill>
              </a:rPr>
              <a:t>5 </a:t>
            </a:r>
            <a:r>
              <a:rPr lang="en-US" sz="2000" dirty="0" err="1">
                <a:solidFill>
                  <a:srgbClr val="7F6737"/>
                </a:solidFill>
              </a:rPr>
              <a:t>cfs</a:t>
            </a:r>
            <a:endParaRPr lang="en-US" sz="2000" dirty="0">
              <a:solidFill>
                <a:srgbClr val="7F6737"/>
              </a:solidFill>
            </a:endParaRPr>
          </a:p>
          <a:p>
            <a:pPr algn="ctr"/>
            <a:endParaRPr lang="en-US" dirty="0">
              <a:solidFill>
                <a:srgbClr val="7F6737"/>
              </a:solidFill>
            </a:endParaRPr>
          </a:p>
        </p:txBody>
      </p:sp>
      <p:sp>
        <p:nvSpPr>
          <p:cNvPr id="6" name="Rounded Rectangle 5"/>
          <p:cNvSpPr/>
          <p:nvPr/>
        </p:nvSpPr>
        <p:spPr>
          <a:xfrm>
            <a:off x="6858000" y="5029200"/>
            <a:ext cx="1066800" cy="1181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solidFill>
                  <a:srgbClr val="7F6737"/>
                </a:solidFill>
              </a:rPr>
              <a:t>1905 Right:</a:t>
            </a:r>
            <a:endParaRPr lang="en-US" sz="2000" dirty="0">
              <a:solidFill>
                <a:srgbClr val="7F6737"/>
              </a:solidFill>
            </a:endParaRPr>
          </a:p>
          <a:p>
            <a:pPr algn="ctr"/>
            <a:r>
              <a:rPr lang="en-US" sz="2000" dirty="0">
                <a:solidFill>
                  <a:srgbClr val="7F6737"/>
                </a:solidFill>
              </a:rPr>
              <a:t>10 </a:t>
            </a:r>
            <a:r>
              <a:rPr lang="en-US" sz="2000" dirty="0" err="1">
                <a:solidFill>
                  <a:srgbClr val="7F6737"/>
                </a:solidFill>
              </a:rPr>
              <a:t>cfs</a:t>
            </a:r>
            <a:endParaRPr lang="en-US" sz="2000" dirty="0">
              <a:solidFill>
                <a:srgbClr val="7F6737"/>
              </a:solidFill>
            </a:endParaRPr>
          </a:p>
        </p:txBody>
      </p:sp>
      <p:cxnSp>
        <p:nvCxnSpPr>
          <p:cNvPr id="8" name="Straight Connector 7"/>
          <p:cNvCxnSpPr/>
          <p:nvPr/>
        </p:nvCxnSpPr>
        <p:spPr>
          <a:xfrm>
            <a:off x="6324600" y="4038600"/>
            <a:ext cx="638153" cy="0"/>
          </a:xfrm>
          <a:prstGeom prst="line">
            <a:avLst/>
          </a:prstGeom>
          <a:ln w="285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62753" y="4419600"/>
            <a:ext cx="123847" cy="914400"/>
          </a:xfrm>
          <a:prstGeom prst="line">
            <a:avLst/>
          </a:prstGeom>
          <a:ln w="28575">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4724399"/>
            <a:ext cx="228599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solidFill>
                  <a:srgbClr val="7F6737"/>
                </a:solidFill>
              </a:rPr>
              <a:t>Streamflow</a:t>
            </a:r>
            <a:r>
              <a:rPr lang="en-US" dirty="0">
                <a:solidFill>
                  <a:srgbClr val="7F6737"/>
                </a:solidFill>
              </a:rPr>
              <a:t> </a:t>
            </a:r>
            <a:r>
              <a:rPr lang="en-US" dirty="0" smtClean="0">
                <a:solidFill>
                  <a:srgbClr val="7F6737"/>
                </a:solidFill>
              </a:rPr>
              <a:t>= 25 </a:t>
            </a:r>
            <a:r>
              <a:rPr lang="en-US" dirty="0" err="1">
                <a:solidFill>
                  <a:srgbClr val="7F6737"/>
                </a:solidFill>
              </a:rPr>
              <a:t>cfs</a:t>
            </a:r>
            <a:endParaRPr lang="en-US" dirty="0">
              <a:solidFill>
                <a:srgbClr val="7F6737"/>
              </a:solidFill>
            </a:endParaRPr>
          </a:p>
          <a:p>
            <a:endParaRPr lang="en-US" dirty="0">
              <a:solidFill>
                <a:srgbClr val="7F6737"/>
              </a:solidFill>
            </a:endParaRPr>
          </a:p>
          <a:p>
            <a:r>
              <a:rPr lang="en-US" dirty="0" smtClean="0">
                <a:solidFill>
                  <a:srgbClr val="7F6737"/>
                </a:solidFill>
              </a:rPr>
              <a:t>What if Park right </a:t>
            </a:r>
            <a:r>
              <a:rPr lang="en-US" dirty="0">
                <a:solidFill>
                  <a:srgbClr val="7F6737"/>
                </a:solidFill>
              </a:rPr>
              <a:t>is 5 </a:t>
            </a:r>
            <a:r>
              <a:rPr lang="en-US" dirty="0" err="1">
                <a:solidFill>
                  <a:srgbClr val="7F6737"/>
                </a:solidFill>
              </a:rPr>
              <a:t>cfs</a:t>
            </a:r>
            <a:r>
              <a:rPr lang="en-US" dirty="0">
                <a:solidFill>
                  <a:srgbClr val="7F6737"/>
                </a:solidFill>
              </a:rPr>
              <a:t>? </a:t>
            </a:r>
            <a:r>
              <a:rPr lang="en-US" dirty="0" smtClean="0">
                <a:solidFill>
                  <a:srgbClr val="7F6737"/>
                </a:solidFill>
              </a:rPr>
              <a:t>20 </a:t>
            </a:r>
            <a:r>
              <a:rPr lang="en-US" dirty="0" err="1">
                <a:solidFill>
                  <a:srgbClr val="7F6737"/>
                </a:solidFill>
              </a:rPr>
              <a:t>cfs</a:t>
            </a:r>
            <a:r>
              <a:rPr lang="en-US" dirty="0">
                <a:solidFill>
                  <a:srgbClr val="7F6737"/>
                </a:solidFill>
              </a:rPr>
              <a:t>?</a:t>
            </a:r>
          </a:p>
        </p:txBody>
      </p:sp>
      <p:sp>
        <p:nvSpPr>
          <p:cNvPr id="7" name="Freeform 6"/>
          <p:cNvSpPr/>
          <p:nvPr/>
        </p:nvSpPr>
        <p:spPr>
          <a:xfrm>
            <a:off x="3130410" y="1813560"/>
            <a:ext cx="5327790" cy="3108960"/>
          </a:xfrm>
          <a:custGeom>
            <a:avLst/>
            <a:gdLst>
              <a:gd name="connsiteX0" fmla="*/ 24270 w 5327790"/>
              <a:gd name="connsiteY0" fmla="*/ 0 h 3108960"/>
              <a:gd name="connsiteX1" fmla="*/ 24270 w 5327790"/>
              <a:gd name="connsiteY1" fmla="*/ 76200 h 3108960"/>
              <a:gd name="connsiteX2" fmla="*/ 69990 w 5327790"/>
              <a:gd name="connsiteY2" fmla="*/ 426720 h 3108960"/>
              <a:gd name="connsiteX3" fmla="*/ 801510 w 5327790"/>
              <a:gd name="connsiteY3" fmla="*/ 502920 h 3108960"/>
              <a:gd name="connsiteX4" fmla="*/ 1426350 w 5327790"/>
              <a:gd name="connsiteY4" fmla="*/ 670560 h 3108960"/>
              <a:gd name="connsiteX5" fmla="*/ 1761630 w 5327790"/>
              <a:gd name="connsiteY5" fmla="*/ 914400 h 3108960"/>
              <a:gd name="connsiteX6" fmla="*/ 2127390 w 5327790"/>
              <a:gd name="connsiteY6" fmla="*/ 1417320 h 3108960"/>
              <a:gd name="connsiteX7" fmla="*/ 2493150 w 5327790"/>
              <a:gd name="connsiteY7" fmla="*/ 1950720 h 3108960"/>
              <a:gd name="connsiteX8" fmla="*/ 3163710 w 5327790"/>
              <a:gd name="connsiteY8" fmla="*/ 2240280 h 3108960"/>
              <a:gd name="connsiteX9" fmla="*/ 3224670 w 5327790"/>
              <a:gd name="connsiteY9" fmla="*/ 2499360 h 3108960"/>
              <a:gd name="connsiteX10" fmla="*/ 3453270 w 5327790"/>
              <a:gd name="connsiteY10" fmla="*/ 2560320 h 3108960"/>
              <a:gd name="connsiteX11" fmla="*/ 3819030 w 5327790"/>
              <a:gd name="connsiteY11" fmla="*/ 2606040 h 3108960"/>
              <a:gd name="connsiteX12" fmla="*/ 4184790 w 5327790"/>
              <a:gd name="connsiteY12" fmla="*/ 2651760 h 3108960"/>
              <a:gd name="connsiteX13" fmla="*/ 4779150 w 5327790"/>
              <a:gd name="connsiteY13" fmla="*/ 2941320 h 3108960"/>
              <a:gd name="connsiteX14" fmla="*/ 5327790 w 5327790"/>
              <a:gd name="connsiteY14" fmla="*/ 3108960 h 3108960"/>
              <a:gd name="connsiteX15" fmla="*/ 5327790 w 5327790"/>
              <a:gd name="connsiteY15" fmla="*/ 310896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7790" h="3108960">
                <a:moveTo>
                  <a:pt x="24270" y="0"/>
                </a:moveTo>
                <a:cubicBezTo>
                  <a:pt x="20460" y="2540"/>
                  <a:pt x="16650" y="5080"/>
                  <a:pt x="24270" y="76200"/>
                </a:cubicBezTo>
                <a:cubicBezTo>
                  <a:pt x="31890" y="147320"/>
                  <a:pt x="-59550" y="355600"/>
                  <a:pt x="69990" y="426720"/>
                </a:cubicBezTo>
                <a:cubicBezTo>
                  <a:pt x="199530" y="497840"/>
                  <a:pt x="575450" y="462280"/>
                  <a:pt x="801510" y="502920"/>
                </a:cubicBezTo>
                <a:cubicBezTo>
                  <a:pt x="1027570" y="543560"/>
                  <a:pt x="1266330" y="601980"/>
                  <a:pt x="1426350" y="670560"/>
                </a:cubicBezTo>
                <a:cubicBezTo>
                  <a:pt x="1586370" y="739140"/>
                  <a:pt x="1644790" y="789940"/>
                  <a:pt x="1761630" y="914400"/>
                </a:cubicBezTo>
                <a:cubicBezTo>
                  <a:pt x="1878470" y="1038860"/>
                  <a:pt x="2005470" y="1244600"/>
                  <a:pt x="2127390" y="1417320"/>
                </a:cubicBezTo>
                <a:cubicBezTo>
                  <a:pt x="2249310" y="1590040"/>
                  <a:pt x="2320430" y="1813560"/>
                  <a:pt x="2493150" y="1950720"/>
                </a:cubicBezTo>
                <a:cubicBezTo>
                  <a:pt x="2665870" y="2087880"/>
                  <a:pt x="3041790" y="2148840"/>
                  <a:pt x="3163710" y="2240280"/>
                </a:cubicBezTo>
                <a:cubicBezTo>
                  <a:pt x="3285630" y="2331720"/>
                  <a:pt x="3176410" y="2446020"/>
                  <a:pt x="3224670" y="2499360"/>
                </a:cubicBezTo>
                <a:cubicBezTo>
                  <a:pt x="3272930" y="2552700"/>
                  <a:pt x="3354210" y="2542540"/>
                  <a:pt x="3453270" y="2560320"/>
                </a:cubicBezTo>
                <a:cubicBezTo>
                  <a:pt x="3552330" y="2578100"/>
                  <a:pt x="3819030" y="2606040"/>
                  <a:pt x="3819030" y="2606040"/>
                </a:cubicBezTo>
                <a:cubicBezTo>
                  <a:pt x="3940950" y="2621280"/>
                  <a:pt x="4024770" y="2595880"/>
                  <a:pt x="4184790" y="2651760"/>
                </a:cubicBezTo>
                <a:cubicBezTo>
                  <a:pt x="4344810" y="2707640"/>
                  <a:pt x="4588650" y="2865120"/>
                  <a:pt x="4779150" y="2941320"/>
                </a:cubicBezTo>
                <a:cubicBezTo>
                  <a:pt x="4969650" y="3017520"/>
                  <a:pt x="5327790" y="3108960"/>
                  <a:pt x="5327790" y="3108960"/>
                </a:cubicBezTo>
                <a:lnTo>
                  <a:pt x="5327790" y="3108960"/>
                </a:lnTo>
              </a:path>
            </a:pathLst>
          </a:custGeom>
          <a:noFill/>
          <a:ln w="76200">
            <a:solidFill>
              <a:schemeClr val="tx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20473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4244"/>
            <a:ext cx="8229600" cy="966356"/>
          </a:xfrm>
        </p:spPr>
        <p:txBody>
          <a:bodyPr>
            <a:noAutofit/>
          </a:bodyPr>
          <a:lstStyle/>
          <a:p>
            <a:pPr eaLnBrk="1" hangingPunct="1">
              <a:defRPr/>
            </a:pPr>
            <a:r>
              <a:rPr lang="en-US" sz="2800" dirty="0" smtClean="0"/>
              <a:t>Example Reserved Water Right Claim:</a:t>
            </a:r>
            <a:br>
              <a:rPr lang="en-US" sz="2800" dirty="0" smtClean="0"/>
            </a:br>
            <a:r>
              <a:rPr lang="en-US" sz="2800" dirty="0" smtClean="0"/>
              <a:t>Zion National Park 1996 Settlement Agreement</a:t>
            </a:r>
            <a:endParaRPr lang="en-US" sz="2800" u="sng" dirty="0" smtClean="0"/>
          </a:p>
        </p:txBody>
      </p:sp>
      <p:sp>
        <p:nvSpPr>
          <p:cNvPr id="3" name="Content Placeholder 2"/>
          <p:cNvSpPr>
            <a:spLocks noGrp="1"/>
          </p:cNvSpPr>
          <p:nvPr>
            <p:ph idx="1"/>
          </p:nvPr>
        </p:nvSpPr>
        <p:spPr>
          <a:xfrm>
            <a:off x="5029200" y="767443"/>
            <a:ext cx="3962400" cy="5410200"/>
          </a:xfrm>
        </p:spPr>
        <p:txBody>
          <a:bodyPr/>
          <a:lstStyle/>
          <a:p>
            <a:pPr marL="0" indent="0" algn="ctr">
              <a:buNone/>
            </a:pPr>
            <a:r>
              <a:rPr lang="en-US" dirty="0" smtClean="0"/>
              <a:t> </a:t>
            </a:r>
            <a:endParaRPr lang="en-US" sz="1000" dirty="0"/>
          </a:p>
          <a:p>
            <a:pPr marL="0" indent="0" algn="ctr">
              <a:buNone/>
            </a:pPr>
            <a:r>
              <a:rPr lang="en-US" dirty="0" smtClean="0"/>
              <a:t> </a:t>
            </a:r>
            <a:endParaRPr lang="en-US" b="1" i="1" dirty="0" smtClean="0"/>
          </a:p>
          <a:p>
            <a:pPr marL="0" indent="0" algn="ctr">
              <a:buClr>
                <a:schemeClr val="tx1"/>
              </a:buClr>
              <a:buNone/>
            </a:pPr>
            <a:endParaRPr lang="en-US" dirty="0" smtClean="0"/>
          </a:p>
          <a:p>
            <a:pPr marL="0" indent="0" algn="ctr">
              <a:buNone/>
            </a:pPr>
            <a:endParaRPr lang="en-US" dirty="0" smtClean="0"/>
          </a:p>
          <a:p>
            <a:pPr marL="0" indent="0" algn="ctr">
              <a:buNone/>
            </a:pPr>
            <a:endParaRPr lang="en-US" dirty="0"/>
          </a:p>
          <a:p>
            <a:pPr marL="0" indent="0" algn="ctr">
              <a:buNone/>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067560"/>
            <a:ext cx="7315200" cy="4870705"/>
          </a:xfrm>
          <a:prstGeom prst="rect">
            <a:avLst/>
          </a:prstGeom>
        </p:spPr>
      </p:pic>
      <p:sp>
        <p:nvSpPr>
          <p:cNvPr id="4" name="Slide Number Placeholder 3"/>
          <p:cNvSpPr>
            <a:spLocks noGrp="1"/>
          </p:cNvSpPr>
          <p:nvPr>
            <p:ph type="sldNum" sz="quarter" idx="12"/>
          </p:nvPr>
        </p:nvSpPr>
        <p:spPr/>
        <p:txBody>
          <a:bodyPr/>
          <a:lstStyle/>
          <a:p>
            <a:pPr>
              <a:defRPr/>
            </a:pPr>
            <a:fld id="{D82471C7-C493-43CF-8D95-74BF0898D71C}" type="slidenum">
              <a:rPr lang="en-US" smtClean="0"/>
              <a:pPr>
                <a:defRPr/>
              </a:pPr>
              <a:t>21</a:t>
            </a:fld>
            <a:endParaRPr lang="en-US"/>
          </a:p>
        </p:txBody>
      </p:sp>
    </p:spTree>
    <p:extLst>
      <p:ext uri="{BB962C8B-B14F-4D97-AF65-F5344CB8AC3E}">
        <p14:creationId xmlns:p14="http://schemas.microsoft.com/office/powerpoint/2010/main" val="1923413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4244"/>
            <a:ext cx="8229600" cy="737755"/>
          </a:xfrm>
        </p:spPr>
        <p:txBody>
          <a:bodyPr>
            <a:noAutofit/>
          </a:bodyPr>
          <a:lstStyle/>
          <a:p>
            <a:pPr eaLnBrk="1" hangingPunct="1">
              <a:defRPr/>
            </a:pPr>
            <a:r>
              <a:rPr lang="en-US" sz="3200" b="1" dirty="0" smtClean="0"/>
              <a:t>Zion NP Settlement Agreement</a:t>
            </a:r>
            <a:endParaRPr lang="en-US" sz="3200" b="1" u="sng" dirty="0" smtClean="0"/>
          </a:p>
        </p:txBody>
      </p:sp>
      <p:sp>
        <p:nvSpPr>
          <p:cNvPr id="3" name="Content Placeholder 2"/>
          <p:cNvSpPr>
            <a:spLocks noGrp="1"/>
          </p:cNvSpPr>
          <p:nvPr>
            <p:ph idx="1"/>
          </p:nvPr>
        </p:nvSpPr>
        <p:spPr>
          <a:xfrm>
            <a:off x="0" y="800100"/>
            <a:ext cx="9144000" cy="5410200"/>
          </a:xfrm>
        </p:spPr>
        <p:txBody>
          <a:bodyPr/>
          <a:lstStyle/>
          <a:p>
            <a:pPr>
              <a:buClr>
                <a:schemeClr val="tx1"/>
              </a:buClr>
            </a:pPr>
            <a:r>
              <a:rPr lang="en-US" sz="2400" dirty="0"/>
              <a:t>1996 </a:t>
            </a:r>
            <a:r>
              <a:rPr lang="en-US" sz="2400" dirty="0" smtClean="0"/>
              <a:t>agreement </a:t>
            </a:r>
            <a:r>
              <a:rPr lang="en-US" sz="2400" dirty="0"/>
              <a:t>between NPS, the State of Utah, and two water </a:t>
            </a:r>
            <a:r>
              <a:rPr lang="en-US" sz="2400" dirty="0" smtClean="0"/>
              <a:t>districts.</a:t>
            </a:r>
            <a:endParaRPr lang="en-US" sz="2400" dirty="0"/>
          </a:p>
          <a:p>
            <a:pPr marL="0" indent="0">
              <a:buClr>
                <a:schemeClr val="tx1"/>
              </a:buClr>
              <a:buNone/>
            </a:pPr>
            <a:endParaRPr lang="en-US" sz="800" dirty="0" smtClean="0"/>
          </a:p>
          <a:p>
            <a:pPr>
              <a:buClr>
                <a:schemeClr val="tx1"/>
              </a:buClr>
            </a:pPr>
            <a:r>
              <a:rPr lang="en-US" sz="2400" dirty="0" smtClean="0"/>
              <a:t>In context of a </a:t>
            </a:r>
            <a:r>
              <a:rPr lang="en-US" sz="2400" dirty="0"/>
              <a:t>state adjudication of Virgin River </a:t>
            </a:r>
            <a:r>
              <a:rPr lang="en-US" sz="2400" dirty="0" smtClean="0"/>
              <a:t>watershed</a:t>
            </a:r>
          </a:p>
          <a:p>
            <a:pPr marL="0" indent="0">
              <a:buClr>
                <a:schemeClr val="tx1"/>
              </a:buClr>
              <a:buNone/>
            </a:pPr>
            <a:endParaRPr lang="en-US" sz="800" dirty="0"/>
          </a:p>
          <a:p>
            <a:pPr>
              <a:buClr>
                <a:schemeClr val="tx1"/>
              </a:buClr>
            </a:pPr>
            <a:r>
              <a:rPr lang="en-US" sz="2400" dirty="0" smtClean="0"/>
              <a:t>Surface and groundwater administered together</a:t>
            </a:r>
          </a:p>
          <a:p>
            <a:pPr marL="0" indent="0">
              <a:buClr>
                <a:schemeClr val="tx1"/>
              </a:buClr>
              <a:buNone/>
            </a:pPr>
            <a:endParaRPr lang="en-US" sz="800" dirty="0"/>
          </a:p>
          <a:p>
            <a:pPr>
              <a:buClr>
                <a:schemeClr val="tx1"/>
              </a:buClr>
            </a:pPr>
            <a:r>
              <a:rPr lang="en-US" sz="2400" dirty="0" smtClean="0"/>
              <a:t>Avoided a very long, very expensive litigation</a:t>
            </a:r>
            <a:endParaRPr lang="en-US" sz="800" dirty="0" smtClean="0"/>
          </a:p>
          <a:p>
            <a:pPr marL="0" indent="0">
              <a:buClr>
                <a:schemeClr val="tx1"/>
              </a:buClr>
              <a:buNone/>
            </a:pPr>
            <a:endParaRPr lang="en-US" sz="800" dirty="0"/>
          </a:p>
          <a:p>
            <a:pPr>
              <a:buClr>
                <a:schemeClr val="tx1"/>
              </a:buClr>
            </a:pPr>
            <a:r>
              <a:rPr lang="en-US" sz="2400" b="1" dirty="0" smtClean="0"/>
              <a:t>Recognized and quantified federal reserved right </a:t>
            </a:r>
            <a:r>
              <a:rPr lang="en-US" sz="2400" dirty="0" smtClean="0"/>
              <a:t>for Zion NP for both surface and groundwater</a:t>
            </a:r>
          </a:p>
          <a:p>
            <a:pPr marL="0" indent="0">
              <a:buClr>
                <a:schemeClr val="tx1"/>
              </a:buClr>
              <a:buNone/>
            </a:pPr>
            <a:endParaRPr lang="en-US" sz="900" dirty="0"/>
          </a:p>
          <a:p>
            <a:pPr marL="0" indent="0" algn="ctr">
              <a:buClr>
                <a:schemeClr val="tx1"/>
              </a:buClr>
              <a:buNone/>
            </a:pPr>
            <a:endParaRPr lang="en-US" dirty="0"/>
          </a:p>
          <a:p>
            <a:pPr marL="0" indent="0" algn="ctr">
              <a:buClr>
                <a:schemeClr val="tx1"/>
              </a:buClr>
              <a:buNone/>
            </a:pPr>
            <a:endParaRPr lang="en-US" dirty="0"/>
          </a:p>
          <a:p>
            <a:pPr marL="0" indent="0" algn="ctr">
              <a:buClr>
                <a:schemeClr val="tx1"/>
              </a:buClr>
              <a:buNone/>
            </a:pPr>
            <a:endParaRPr lang="en-US" dirty="0" smtClean="0"/>
          </a:p>
          <a:p>
            <a:pPr marL="0" indent="0" algn="ctr">
              <a:buNone/>
            </a:pPr>
            <a:endParaRPr lang="en-US" dirty="0" smtClean="0"/>
          </a:p>
          <a:p>
            <a:pPr marL="0" indent="0" algn="ctr">
              <a:buNone/>
            </a:pPr>
            <a:endParaRPr lang="en-US" dirty="0"/>
          </a:p>
          <a:p>
            <a:pPr marL="0" indent="0" algn="ctr">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1432" y="4347769"/>
            <a:ext cx="3779520" cy="2510231"/>
          </a:xfrm>
          <a:prstGeom prst="rect">
            <a:avLst/>
          </a:prstGeom>
        </p:spPr>
      </p:pic>
      <p:sp>
        <p:nvSpPr>
          <p:cNvPr id="2" name="Slide Number Placeholder 1"/>
          <p:cNvSpPr>
            <a:spLocks noGrp="1"/>
          </p:cNvSpPr>
          <p:nvPr>
            <p:ph type="sldNum" sz="quarter" idx="12"/>
          </p:nvPr>
        </p:nvSpPr>
        <p:spPr/>
        <p:txBody>
          <a:bodyPr/>
          <a:lstStyle/>
          <a:p>
            <a:pPr>
              <a:defRPr/>
            </a:pPr>
            <a:fld id="{D82471C7-C493-43CF-8D95-74BF0898D71C}" type="slidenum">
              <a:rPr lang="en-US" smtClean="0"/>
              <a:pPr>
                <a:defRPr/>
              </a:pPr>
              <a:t>22</a:t>
            </a:fld>
            <a:endParaRPr lang="en-US"/>
          </a:p>
        </p:txBody>
      </p:sp>
    </p:spTree>
    <p:extLst>
      <p:ext uri="{BB962C8B-B14F-4D97-AF65-F5344CB8AC3E}">
        <p14:creationId xmlns:p14="http://schemas.microsoft.com/office/powerpoint/2010/main" val="142965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4244"/>
            <a:ext cx="8229600" cy="737755"/>
          </a:xfrm>
        </p:spPr>
        <p:txBody>
          <a:bodyPr>
            <a:noAutofit/>
          </a:bodyPr>
          <a:lstStyle/>
          <a:p>
            <a:pPr eaLnBrk="1" hangingPunct="1">
              <a:defRPr/>
            </a:pPr>
            <a:r>
              <a:rPr lang="en-US" sz="3200" b="1" dirty="0" smtClean="0"/>
              <a:t>Zion NP Settlement Agreement</a:t>
            </a:r>
            <a:endParaRPr lang="en-US" sz="3200" b="1" u="sng" dirty="0" smtClean="0"/>
          </a:p>
        </p:txBody>
      </p:sp>
      <p:sp>
        <p:nvSpPr>
          <p:cNvPr id="3" name="Content Placeholder 2"/>
          <p:cNvSpPr>
            <a:spLocks noGrp="1"/>
          </p:cNvSpPr>
          <p:nvPr>
            <p:ph idx="1"/>
          </p:nvPr>
        </p:nvSpPr>
        <p:spPr>
          <a:xfrm>
            <a:off x="457200" y="800100"/>
            <a:ext cx="8077200" cy="5410200"/>
          </a:xfrm>
        </p:spPr>
        <p:txBody>
          <a:bodyPr/>
          <a:lstStyle/>
          <a:p>
            <a:pPr>
              <a:buNone/>
            </a:pPr>
            <a:r>
              <a:rPr lang="en-US" sz="2400" dirty="0" smtClean="0"/>
              <a:t>What does the Agreement do?</a:t>
            </a:r>
          </a:p>
          <a:p>
            <a:pPr>
              <a:buClr>
                <a:schemeClr val="tx1"/>
              </a:buClr>
              <a:buFont typeface="Arial" panose="020B0604020202020204" pitchFamily="34" charset="0"/>
              <a:buChar char="•"/>
            </a:pPr>
            <a:r>
              <a:rPr lang="en-US" sz="2400" b="1" i="1" dirty="0" smtClean="0"/>
              <a:t>Recognizes and quantifies </a:t>
            </a:r>
            <a:r>
              <a:rPr lang="en-US" sz="2400" dirty="0" smtClean="0"/>
              <a:t>federal reserved rights</a:t>
            </a:r>
          </a:p>
          <a:p>
            <a:pPr>
              <a:buClr>
                <a:schemeClr val="tx1"/>
              </a:buClr>
              <a:buFont typeface="Arial" panose="020B0604020202020204" pitchFamily="34" charset="0"/>
              <a:buChar char="•"/>
            </a:pPr>
            <a:r>
              <a:rPr lang="en-US" sz="2400" dirty="0" smtClean="0"/>
              <a:t>Contains </a:t>
            </a:r>
            <a:r>
              <a:rPr lang="en-US" sz="2400" b="1" i="1" dirty="0" smtClean="0"/>
              <a:t>volumetric limits</a:t>
            </a:r>
            <a:r>
              <a:rPr lang="en-US" sz="2400" i="1" dirty="0" smtClean="0"/>
              <a:t> </a:t>
            </a:r>
            <a:r>
              <a:rPr lang="en-US" sz="2400" dirty="0" smtClean="0"/>
              <a:t>on park and private water use</a:t>
            </a:r>
          </a:p>
          <a:p>
            <a:pPr>
              <a:buClr>
                <a:schemeClr val="tx1"/>
              </a:buClr>
              <a:buFont typeface="Arial" panose="020B0604020202020204" pitchFamily="34" charset="0"/>
              <a:buChar char="•"/>
            </a:pPr>
            <a:r>
              <a:rPr lang="en-US" sz="2400" b="1" i="1" dirty="0" smtClean="0"/>
              <a:t>Recognizes Zion NP purposes </a:t>
            </a:r>
            <a:r>
              <a:rPr lang="en-US" sz="2400" dirty="0" smtClean="0"/>
              <a:t>in reserved right</a:t>
            </a:r>
          </a:p>
          <a:p>
            <a:pPr lvl="1">
              <a:buClr>
                <a:schemeClr val="tx1"/>
              </a:buClr>
              <a:buFont typeface="Arial" panose="020B0604020202020204" pitchFamily="34" charset="0"/>
              <a:buChar char="•"/>
            </a:pPr>
            <a:r>
              <a:rPr lang="en-US" sz="2000" dirty="0" smtClean="0"/>
              <a:t>Preserve canyon erosion, preserve for scientific interest, protect scenery, preserve natural and historic objects</a:t>
            </a:r>
          </a:p>
          <a:p>
            <a:pPr marL="400050">
              <a:buClr>
                <a:schemeClr val="tx1"/>
              </a:buClr>
              <a:buFont typeface="Arial" panose="020B0604020202020204" pitchFamily="34" charset="0"/>
              <a:buChar char="•"/>
            </a:pPr>
            <a:r>
              <a:rPr lang="en-US" sz="2400" dirty="0" smtClean="0"/>
              <a:t>Allows limited additional water for development </a:t>
            </a:r>
            <a:r>
              <a:rPr lang="en-US" sz="2400" b="1" i="1" dirty="0" smtClean="0"/>
              <a:t>outside park</a:t>
            </a:r>
          </a:p>
          <a:p>
            <a:pPr marL="400050">
              <a:buClr>
                <a:schemeClr val="tx1"/>
              </a:buClr>
              <a:buFont typeface="Arial" panose="020B0604020202020204" pitchFamily="34" charset="0"/>
              <a:buChar char="•"/>
            </a:pPr>
            <a:r>
              <a:rPr lang="en-US" sz="2400" dirty="0" smtClean="0"/>
              <a:t>Establishes GW protection zones </a:t>
            </a:r>
            <a:r>
              <a:rPr lang="en-US" sz="2400" b="1" i="1" dirty="0" smtClean="0"/>
              <a:t>outside park</a:t>
            </a:r>
          </a:p>
          <a:p>
            <a:pPr marL="400050">
              <a:buClr>
                <a:schemeClr val="tx1"/>
              </a:buClr>
              <a:buFont typeface="Arial" panose="020B0604020202020204" pitchFamily="34" charset="0"/>
              <a:buChar char="•"/>
            </a:pPr>
            <a:r>
              <a:rPr lang="en-US" sz="2400" dirty="0" smtClean="0"/>
              <a:t>Agreement has been issued as a partial decree and is being enforced by the State</a:t>
            </a:r>
          </a:p>
        </p:txBody>
      </p:sp>
      <p:sp>
        <p:nvSpPr>
          <p:cNvPr id="2" name="Slide Number Placeholder 1"/>
          <p:cNvSpPr>
            <a:spLocks noGrp="1"/>
          </p:cNvSpPr>
          <p:nvPr>
            <p:ph type="sldNum" sz="quarter" idx="12"/>
          </p:nvPr>
        </p:nvSpPr>
        <p:spPr/>
        <p:txBody>
          <a:bodyPr/>
          <a:lstStyle/>
          <a:p>
            <a:pPr>
              <a:defRPr/>
            </a:pPr>
            <a:fld id="{D82471C7-C493-43CF-8D95-74BF0898D71C}" type="slidenum">
              <a:rPr lang="en-US" smtClean="0"/>
              <a:pPr>
                <a:defRPr/>
              </a:pPr>
              <a:t>23</a:t>
            </a:fld>
            <a:endParaRPr lang="en-US"/>
          </a:p>
        </p:txBody>
      </p:sp>
    </p:spTree>
    <p:extLst>
      <p:ext uri="{BB962C8B-B14F-4D97-AF65-F5344CB8AC3E}">
        <p14:creationId xmlns:p14="http://schemas.microsoft.com/office/powerpoint/2010/main" val="3124584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 </a:t>
            </a:r>
            <a:endParaRPr lang="en-US" sz="3600" dirty="0">
              <a:solidFill>
                <a:srgbClr val="FFC000"/>
              </a:solidFill>
            </a:endParaRPr>
          </a:p>
        </p:txBody>
      </p:sp>
      <p:sp>
        <p:nvSpPr>
          <p:cNvPr id="4" name="Content Placeholder 3"/>
          <p:cNvSpPr>
            <a:spLocks noGrp="1"/>
          </p:cNvSpPr>
          <p:nvPr>
            <p:ph sz="half" idx="1"/>
          </p:nvPr>
        </p:nvSpPr>
        <p:spPr>
          <a:xfrm>
            <a:off x="3048" y="1143000"/>
            <a:ext cx="4495800" cy="4953000"/>
          </a:xfrm>
        </p:spPr>
        <p:txBody>
          <a:bodyPr/>
          <a:lstStyle/>
          <a:p>
            <a:pPr marL="0" indent="0">
              <a:buNone/>
            </a:pPr>
            <a:r>
              <a:rPr lang="en-US" sz="2400" dirty="0" smtClean="0"/>
              <a:t> </a:t>
            </a:r>
          </a:p>
        </p:txBody>
      </p:sp>
      <p:sp>
        <p:nvSpPr>
          <p:cNvPr id="5" name="Content Placeholder 4"/>
          <p:cNvSpPr>
            <a:spLocks noGrp="1"/>
          </p:cNvSpPr>
          <p:nvPr>
            <p:ph sz="half" idx="2"/>
          </p:nvPr>
        </p:nvSpPr>
        <p:spPr>
          <a:xfrm>
            <a:off x="4343400" y="1371600"/>
            <a:ext cx="4724400" cy="4724400"/>
          </a:xfrm>
        </p:spPr>
        <p:txBody>
          <a:bodyPr/>
          <a:lstStyle/>
          <a:p>
            <a:pPr marL="0" indent="0">
              <a:buNone/>
            </a:pPr>
            <a:r>
              <a:rPr lang="en-US" sz="2400" dirty="0" smtClean="0"/>
              <a:t> </a:t>
            </a:r>
          </a:p>
          <a:p>
            <a:pPr marL="0" indent="0">
              <a:buNone/>
            </a:pPr>
            <a:endParaRPr lang="en-US" sz="2400" dirty="0"/>
          </a:p>
          <a:p>
            <a:pPr marL="0" indent="0">
              <a:buNone/>
            </a:pPr>
            <a:r>
              <a:rPr lang="en-US" sz="2400" dirty="0" smtClean="0"/>
              <a:t> </a:t>
            </a:r>
            <a:endParaRPr lang="en-US" sz="2400" dirty="0"/>
          </a:p>
        </p:txBody>
      </p:sp>
      <p:pic>
        <p:nvPicPr>
          <p:cNvPr id="4098" name="Picture 2" descr="C:\Users\r20smith\Downloads\beaver creek (5 of 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 y="0"/>
            <a:ext cx="594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9800" y="304800"/>
            <a:ext cx="3124200" cy="1938992"/>
          </a:xfrm>
          <a:prstGeom prst="rect">
            <a:avLst/>
          </a:prstGeom>
          <a:noFill/>
        </p:spPr>
        <p:txBody>
          <a:bodyPr wrap="square" rtlCol="0">
            <a:spAutoFit/>
          </a:bodyPr>
          <a:lstStyle/>
          <a:p>
            <a:r>
              <a:rPr lang="en-US" sz="2800" dirty="0" smtClean="0"/>
              <a:t>Federal Reserved Water Rights </a:t>
            </a:r>
          </a:p>
          <a:p>
            <a:r>
              <a:rPr lang="en-US" sz="2800" dirty="0" smtClean="0"/>
              <a:t>in Alaska</a:t>
            </a:r>
          </a:p>
          <a:p>
            <a:endParaRPr lang="en-US" dirty="0"/>
          </a:p>
          <a:p>
            <a:endParaRPr lang="en-US" dirty="0"/>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24</a:t>
            </a:fld>
            <a:endParaRPr lang="en-US"/>
          </a:p>
        </p:txBody>
      </p:sp>
    </p:spTree>
    <p:extLst>
      <p:ext uri="{BB962C8B-B14F-4D97-AF65-F5344CB8AC3E}">
        <p14:creationId xmlns:p14="http://schemas.microsoft.com/office/powerpoint/2010/main" val="3996863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066800"/>
          </a:xfrm>
        </p:spPr>
        <p:txBody>
          <a:bodyPr/>
          <a:lstStyle/>
          <a:p>
            <a:r>
              <a:rPr lang="en-US" sz="3200" dirty="0" smtClean="0">
                <a:solidFill>
                  <a:srgbClr val="FFC000"/>
                </a:solidFill>
              </a:rPr>
              <a:t>Many Federal Reserved Rights </a:t>
            </a:r>
            <a:br>
              <a:rPr lang="en-US" sz="3200" dirty="0" smtClean="0">
                <a:solidFill>
                  <a:srgbClr val="FFC000"/>
                </a:solidFill>
              </a:rPr>
            </a:br>
            <a:r>
              <a:rPr lang="en-US" sz="3200" dirty="0" smtClean="0">
                <a:solidFill>
                  <a:srgbClr val="FFC000"/>
                </a:solidFill>
              </a:rPr>
              <a:t>Were Established Before ANILCA </a:t>
            </a:r>
            <a:endParaRPr lang="en-US" sz="3200" dirty="0">
              <a:solidFill>
                <a:srgbClr val="FFC000"/>
              </a:solidFill>
            </a:endParaRPr>
          </a:p>
        </p:txBody>
      </p:sp>
      <p:sp>
        <p:nvSpPr>
          <p:cNvPr id="4" name="Content Placeholder 3"/>
          <p:cNvSpPr>
            <a:spLocks noGrp="1"/>
          </p:cNvSpPr>
          <p:nvPr>
            <p:ph sz="half" idx="1"/>
          </p:nvPr>
        </p:nvSpPr>
        <p:spPr>
          <a:xfrm>
            <a:off x="0" y="1066800"/>
            <a:ext cx="4495800" cy="5029200"/>
          </a:xfrm>
        </p:spPr>
        <p:txBody>
          <a:bodyPr/>
          <a:lstStyle/>
          <a:p>
            <a:pPr marL="0" indent="0">
              <a:buNone/>
            </a:pPr>
            <a:r>
              <a:rPr lang="en-US" sz="2400" dirty="0" smtClean="0"/>
              <a:t> </a:t>
            </a:r>
          </a:p>
          <a:p>
            <a:endParaRPr lang="en-US" sz="2400" dirty="0" smtClean="0"/>
          </a:p>
          <a:p>
            <a:pPr marL="0" indent="0">
              <a:buNone/>
            </a:pPr>
            <a:endParaRPr lang="en-US" sz="2400" dirty="0" smtClean="0"/>
          </a:p>
          <a:p>
            <a:endParaRPr lang="en-US" sz="2400" dirty="0" smtClean="0"/>
          </a:p>
        </p:txBody>
      </p:sp>
      <p:sp>
        <p:nvSpPr>
          <p:cNvPr id="5" name="Content Placeholder 4"/>
          <p:cNvSpPr>
            <a:spLocks noGrp="1"/>
          </p:cNvSpPr>
          <p:nvPr>
            <p:ph sz="half" idx="2"/>
          </p:nvPr>
        </p:nvSpPr>
        <p:spPr>
          <a:xfrm>
            <a:off x="5791200" y="1143000"/>
            <a:ext cx="3276600" cy="4953000"/>
          </a:xfrm>
        </p:spPr>
        <p:txBody>
          <a:bodyPr/>
          <a:lstStyle/>
          <a:p>
            <a:r>
              <a:rPr lang="en-US" sz="2400" dirty="0" smtClean="0"/>
              <a:t>Existing National Forests – </a:t>
            </a:r>
            <a:r>
              <a:rPr lang="en-US" sz="2400" dirty="0" err="1" smtClean="0"/>
              <a:t>Tongass</a:t>
            </a:r>
            <a:r>
              <a:rPr lang="en-US" sz="2400" dirty="0" smtClean="0"/>
              <a:t> and Chugach</a:t>
            </a:r>
          </a:p>
          <a:p>
            <a:r>
              <a:rPr lang="en-US" sz="2400" dirty="0" smtClean="0"/>
              <a:t>Existing National Parks – Denali, Katmai, Glacier Bay</a:t>
            </a:r>
          </a:p>
          <a:p>
            <a:r>
              <a:rPr lang="en-US" sz="2400" dirty="0" smtClean="0"/>
              <a:t>Existing National Wildlife Refuges – Alaska Maritime, Arctic, </a:t>
            </a:r>
            <a:r>
              <a:rPr lang="en-US" sz="2400" dirty="0" err="1" smtClean="0"/>
              <a:t>Izembek</a:t>
            </a:r>
            <a:r>
              <a:rPr lang="en-US" sz="2400" dirty="0" smtClean="0"/>
              <a:t>, Kenai, Kodiak, </a:t>
            </a:r>
            <a:r>
              <a:rPr lang="en-US" sz="2400" dirty="0" err="1" smtClean="0"/>
              <a:t>Togiak</a:t>
            </a:r>
            <a:r>
              <a:rPr lang="en-US" sz="2400" dirty="0" smtClean="0"/>
              <a:t>, Yukon Delta</a:t>
            </a:r>
          </a:p>
          <a:p>
            <a:pPr marL="0" indent="0">
              <a:buNone/>
            </a:pPr>
            <a:endParaRPr lang="en-US" sz="2400" dirty="0"/>
          </a:p>
          <a:p>
            <a:pPr marL="0" indent="0">
              <a:buNone/>
            </a:pPr>
            <a:endParaRPr lang="en-US" sz="2400" dirty="0"/>
          </a:p>
        </p:txBody>
      </p:sp>
      <p:pic>
        <p:nvPicPr>
          <p:cNvPr id="5122" name="Picture 2" descr="U:\My Documents\digital photos\Denali Pi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791200" cy="38505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4993532"/>
            <a:ext cx="2719655" cy="369332"/>
          </a:xfrm>
          <a:prstGeom prst="rect">
            <a:avLst/>
          </a:prstGeom>
          <a:noFill/>
        </p:spPr>
        <p:txBody>
          <a:bodyPr wrap="none" rtlCol="0">
            <a:spAutoFit/>
          </a:bodyPr>
          <a:lstStyle/>
          <a:p>
            <a:r>
              <a:rPr lang="en-US" dirty="0" smtClean="0"/>
              <a:t>Wonder Lake, Denali NP</a:t>
            </a:r>
            <a:endParaRPr lang="en-US" dirty="0"/>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25</a:t>
            </a:fld>
            <a:endParaRPr lang="en-US"/>
          </a:p>
        </p:txBody>
      </p:sp>
    </p:spTree>
    <p:extLst>
      <p:ext uri="{BB962C8B-B14F-4D97-AF65-F5344CB8AC3E}">
        <p14:creationId xmlns:p14="http://schemas.microsoft.com/office/powerpoint/2010/main" val="2678340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600" dirty="0" smtClean="0">
                <a:solidFill>
                  <a:srgbClr val="FFC000"/>
                </a:solidFill>
              </a:rPr>
              <a:t>ANILCA Created New Reserved Rights </a:t>
            </a:r>
            <a:endParaRPr lang="en-US" sz="3600" dirty="0">
              <a:solidFill>
                <a:srgbClr val="FFC000"/>
              </a:solidFill>
            </a:endParaRPr>
          </a:p>
        </p:txBody>
      </p:sp>
      <p:sp>
        <p:nvSpPr>
          <p:cNvPr id="4" name="Content Placeholder 3"/>
          <p:cNvSpPr>
            <a:spLocks noGrp="1"/>
          </p:cNvSpPr>
          <p:nvPr>
            <p:ph sz="half" idx="1"/>
          </p:nvPr>
        </p:nvSpPr>
        <p:spPr>
          <a:xfrm>
            <a:off x="0" y="3212592"/>
            <a:ext cx="9144000" cy="2883408"/>
          </a:xfrm>
        </p:spPr>
        <p:txBody>
          <a:bodyPr/>
          <a:lstStyle/>
          <a:p>
            <a:pPr algn="ctr"/>
            <a:r>
              <a:rPr lang="en-US" sz="2400" dirty="0" smtClean="0"/>
              <a:t>Section 101(d) (Purposes) specifies that Conservation Systems Units (CSUs) are reserved lands</a:t>
            </a:r>
          </a:p>
          <a:p>
            <a:pPr algn="ctr"/>
            <a:r>
              <a:rPr lang="en-US" sz="2400" dirty="0" smtClean="0"/>
              <a:t>Section 102(4) (Definitions) specifies that CSUs are NPS units, FWS units, Wild &amp; Scenic Rivers, National Trails, Wilderness Areas, and USFS monuments.</a:t>
            </a:r>
          </a:p>
          <a:p>
            <a:pPr algn="ctr"/>
            <a:r>
              <a:rPr lang="en-US" sz="2400" dirty="0" smtClean="0"/>
              <a:t>Title V specifies that </a:t>
            </a:r>
            <a:r>
              <a:rPr lang="en-US" sz="2400" dirty="0" err="1" smtClean="0"/>
              <a:t>Steese</a:t>
            </a:r>
            <a:r>
              <a:rPr lang="en-US" sz="2400" dirty="0" smtClean="0"/>
              <a:t> NCA and White Mountains NRA are managed under FLPMA (no reserved rights)</a:t>
            </a:r>
          </a:p>
          <a:p>
            <a:pPr algn="ctr"/>
            <a:endParaRPr lang="en-US" sz="2400" dirty="0" smtClean="0"/>
          </a:p>
          <a:p>
            <a:pPr marL="0" indent="0">
              <a:buNone/>
            </a:pPr>
            <a:endParaRPr lang="en-US" sz="2400" dirty="0" smtClean="0"/>
          </a:p>
          <a:p>
            <a:endParaRPr lang="en-US" sz="2400" dirty="0" smtClean="0"/>
          </a:p>
        </p:txBody>
      </p:sp>
      <p:sp>
        <p:nvSpPr>
          <p:cNvPr id="5" name="Content Placeholder 4"/>
          <p:cNvSpPr>
            <a:spLocks noGrp="1"/>
          </p:cNvSpPr>
          <p:nvPr>
            <p:ph sz="half" idx="2"/>
          </p:nvPr>
        </p:nvSpPr>
        <p:spPr>
          <a:xfrm>
            <a:off x="4724400" y="1371600"/>
            <a:ext cx="4343400" cy="4724400"/>
          </a:xfrm>
        </p:spPr>
        <p:txBody>
          <a:bodyPr/>
          <a:lstStyle/>
          <a:p>
            <a:pPr marL="0" indent="0">
              <a:buNone/>
            </a:pPr>
            <a:endParaRPr lang="en-US" sz="2400" dirty="0" smtClean="0"/>
          </a:p>
          <a:p>
            <a:pPr marL="0" indent="0">
              <a:buNone/>
            </a:pPr>
            <a:endParaRPr lang="en-US" sz="2400" dirty="0"/>
          </a:p>
          <a:p>
            <a:pPr marL="0" indent="0">
              <a:buNone/>
            </a:pPr>
            <a:endParaRPr lang="en-US" sz="2400" dirty="0"/>
          </a:p>
        </p:txBody>
      </p:sp>
      <p:pic>
        <p:nvPicPr>
          <p:cNvPr id="6146" name="Picture 2" descr="U:\My Documents\digital photos\Arctic NW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797157"/>
            <a:ext cx="5181600" cy="24154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800" y="2819400"/>
            <a:ext cx="1377300" cy="369332"/>
          </a:xfrm>
          <a:prstGeom prst="rect">
            <a:avLst/>
          </a:prstGeom>
          <a:noFill/>
        </p:spPr>
        <p:txBody>
          <a:bodyPr wrap="none" rtlCol="0">
            <a:spAutoFit/>
          </a:bodyPr>
          <a:lstStyle/>
          <a:p>
            <a:r>
              <a:rPr lang="en-US" dirty="0" smtClean="0"/>
              <a:t>Arctic NWR</a:t>
            </a:r>
            <a:endParaRPr lang="en-US" dirty="0"/>
          </a:p>
        </p:txBody>
      </p:sp>
      <p:sp>
        <p:nvSpPr>
          <p:cNvPr id="2" name="Slide Number Placeholder 1"/>
          <p:cNvSpPr>
            <a:spLocks noGrp="1"/>
          </p:cNvSpPr>
          <p:nvPr>
            <p:ph type="sldNum" sz="quarter" idx="12"/>
          </p:nvPr>
        </p:nvSpPr>
        <p:spPr/>
        <p:txBody>
          <a:bodyPr/>
          <a:lstStyle/>
          <a:p>
            <a:pPr>
              <a:defRPr/>
            </a:pPr>
            <a:fld id="{25716B86-0346-4CA3-A324-1E09CE457E30}" type="slidenum">
              <a:rPr lang="en-US" smtClean="0"/>
              <a:pPr>
                <a:defRPr/>
              </a:pPr>
              <a:t>26</a:t>
            </a:fld>
            <a:endParaRPr lang="en-US"/>
          </a:p>
        </p:txBody>
      </p:sp>
    </p:spTree>
    <p:extLst>
      <p:ext uri="{BB962C8B-B14F-4D97-AF65-F5344CB8AC3E}">
        <p14:creationId xmlns:p14="http://schemas.microsoft.com/office/powerpoint/2010/main" val="2307310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solidFill>
                  <a:srgbClr val="FFC000"/>
                </a:solidFill>
              </a:rPr>
              <a:t>Alaska Statutory Procedures For</a:t>
            </a:r>
            <a:br>
              <a:rPr lang="en-US" sz="3200" dirty="0" smtClean="0">
                <a:solidFill>
                  <a:srgbClr val="FFC000"/>
                </a:solidFill>
              </a:rPr>
            </a:br>
            <a:r>
              <a:rPr lang="en-US" sz="3200" dirty="0" smtClean="0">
                <a:solidFill>
                  <a:srgbClr val="FFC000"/>
                </a:solidFill>
              </a:rPr>
              <a:t>Adjudicating Federal Reserved Water Rights </a:t>
            </a:r>
            <a:endParaRPr lang="en-US" sz="3200" dirty="0">
              <a:solidFill>
                <a:srgbClr val="FFC000"/>
              </a:solidFill>
            </a:endParaRPr>
          </a:p>
        </p:txBody>
      </p:sp>
      <p:sp>
        <p:nvSpPr>
          <p:cNvPr id="4" name="Content Placeholder 3"/>
          <p:cNvSpPr>
            <a:spLocks noGrp="1"/>
          </p:cNvSpPr>
          <p:nvPr>
            <p:ph sz="quarter" idx="1"/>
          </p:nvPr>
        </p:nvSpPr>
        <p:spPr/>
        <p:txBody>
          <a:bodyPr/>
          <a:lstStyle/>
          <a:p>
            <a:pPr marL="0" indent="0">
              <a:buNone/>
            </a:pPr>
            <a:r>
              <a:rPr lang="en-US" sz="2400" dirty="0" smtClean="0"/>
              <a:t> </a:t>
            </a:r>
          </a:p>
        </p:txBody>
      </p:sp>
      <p:sp>
        <p:nvSpPr>
          <p:cNvPr id="5" name="Content Placeholder 4"/>
          <p:cNvSpPr>
            <a:spLocks noGrp="1"/>
          </p:cNvSpPr>
          <p:nvPr>
            <p:ph sz="quarter" idx="2"/>
          </p:nvPr>
        </p:nvSpPr>
        <p:spPr>
          <a:xfrm>
            <a:off x="4114800" y="1295400"/>
            <a:ext cx="5029200" cy="2590800"/>
          </a:xfrm>
        </p:spPr>
        <p:txBody>
          <a:bodyPr/>
          <a:lstStyle/>
          <a:p>
            <a:pPr marL="0" indent="0">
              <a:buNone/>
            </a:pPr>
            <a:r>
              <a:rPr lang="en-US" sz="2400" dirty="0" smtClean="0"/>
              <a:t>Two options:</a:t>
            </a:r>
          </a:p>
          <a:p>
            <a:r>
              <a:rPr lang="en-US" sz="2400" dirty="0" smtClean="0"/>
              <a:t>Conduct a judicial adjudication using the Alaska Superior Court</a:t>
            </a:r>
          </a:p>
          <a:p>
            <a:r>
              <a:rPr lang="en-US" sz="2400" dirty="0" smtClean="0"/>
              <a:t>Conduct an administrative adjudication, run by AK DNR; a special master can be appointed</a:t>
            </a:r>
          </a:p>
          <a:p>
            <a:pPr marL="0" indent="0">
              <a:buNone/>
            </a:pPr>
            <a:endParaRPr lang="en-US" sz="2400" dirty="0"/>
          </a:p>
        </p:txBody>
      </p:sp>
      <p:sp>
        <p:nvSpPr>
          <p:cNvPr id="2" name="Text Placeholder 1"/>
          <p:cNvSpPr>
            <a:spLocks noGrp="1"/>
          </p:cNvSpPr>
          <p:nvPr>
            <p:ph type="body" sz="half" idx="3"/>
          </p:nvPr>
        </p:nvSpPr>
        <p:spPr>
          <a:xfrm>
            <a:off x="0" y="4267200"/>
            <a:ext cx="9144000" cy="1828800"/>
          </a:xfrm>
        </p:spPr>
        <p:txBody>
          <a:bodyPr/>
          <a:lstStyle/>
          <a:p>
            <a:r>
              <a:rPr lang="en-US" sz="2400" dirty="0"/>
              <a:t>Federal agencies </a:t>
            </a:r>
            <a:r>
              <a:rPr lang="en-US" sz="2400" dirty="0" smtClean="0"/>
              <a:t>are required </a:t>
            </a:r>
            <a:r>
              <a:rPr lang="en-US" sz="2400" dirty="0"/>
              <a:t>to participate in either </a:t>
            </a:r>
            <a:r>
              <a:rPr lang="en-US" sz="2400" dirty="0" smtClean="0"/>
              <a:t>process, if served formal notice under the federal McCarran Amendment </a:t>
            </a:r>
            <a:endParaRPr lang="en-US" sz="2400" dirty="0"/>
          </a:p>
          <a:p>
            <a:r>
              <a:rPr lang="en-US" sz="2400" dirty="0"/>
              <a:t>Both processes involve notice to water users, submission of claims, investigation of claims, hearings, and </a:t>
            </a:r>
            <a:r>
              <a:rPr lang="en-US" sz="2400" dirty="0" smtClean="0"/>
              <a:t>final order/decree</a:t>
            </a:r>
            <a:endParaRPr lang="en-US" sz="2400" dirty="0"/>
          </a:p>
          <a:p>
            <a:endParaRPr lang="en-US" dirty="0"/>
          </a:p>
        </p:txBody>
      </p:sp>
      <p:pic>
        <p:nvPicPr>
          <p:cNvPr id="7170" name="Picture 2" descr="C:\Users\r20smith\Downloads\fortymile (42 of 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4114800" cy="26804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9849B96B-11EE-4460-9ED4-6A63FA99CA57}" type="slidenum">
              <a:rPr lang="en-US" smtClean="0"/>
              <a:pPr>
                <a:defRPr/>
              </a:pPr>
              <a:t>27</a:t>
            </a:fld>
            <a:endParaRPr lang="en-US"/>
          </a:p>
        </p:txBody>
      </p:sp>
    </p:spTree>
    <p:extLst>
      <p:ext uri="{BB962C8B-B14F-4D97-AF65-F5344CB8AC3E}">
        <p14:creationId xmlns:p14="http://schemas.microsoft.com/office/powerpoint/2010/main" val="2186013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lstStyle/>
          <a:p>
            <a:r>
              <a:rPr lang="en-US" sz="3200" dirty="0" smtClean="0">
                <a:solidFill>
                  <a:srgbClr val="FFC000"/>
                </a:solidFill>
              </a:rPr>
              <a:t>How do I protect federal reserved water rights before an adjudication occurs? </a:t>
            </a:r>
            <a:endParaRPr lang="en-US" sz="3200" dirty="0">
              <a:solidFill>
                <a:srgbClr val="FFC000"/>
              </a:solidFill>
            </a:endParaRPr>
          </a:p>
        </p:txBody>
      </p:sp>
      <p:sp>
        <p:nvSpPr>
          <p:cNvPr id="4" name="Content Placeholder 3"/>
          <p:cNvSpPr>
            <a:spLocks noGrp="1"/>
          </p:cNvSpPr>
          <p:nvPr>
            <p:ph sz="quarter" idx="1"/>
          </p:nvPr>
        </p:nvSpPr>
        <p:spPr/>
        <p:txBody>
          <a:bodyPr/>
          <a:lstStyle/>
          <a:p>
            <a:pPr marL="0" indent="0">
              <a:buNone/>
            </a:pPr>
            <a:r>
              <a:rPr lang="en-US" sz="2400" dirty="0" smtClean="0"/>
              <a:t> </a:t>
            </a:r>
          </a:p>
        </p:txBody>
      </p:sp>
      <p:sp>
        <p:nvSpPr>
          <p:cNvPr id="5" name="Content Placeholder 4"/>
          <p:cNvSpPr>
            <a:spLocks noGrp="1"/>
          </p:cNvSpPr>
          <p:nvPr>
            <p:ph sz="quarter" idx="2"/>
          </p:nvPr>
        </p:nvSpPr>
        <p:spPr>
          <a:xfrm>
            <a:off x="4114800" y="1295400"/>
            <a:ext cx="5029200" cy="2590800"/>
          </a:xfrm>
        </p:spPr>
        <p:txBody>
          <a:bodyPr/>
          <a:lstStyle/>
          <a:p>
            <a:pPr marL="0" indent="0">
              <a:buNone/>
            </a:pPr>
            <a:r>
              <a:rPr lang="en-US" sz="2400" dirty="0" smtClean="0"/>
              <a:t>Three steps (more on these in later modules):</a:t>
            </a:r>
          </a:p>
          <a:p>
            <a:r>
              <a:rPr lang="en-US" sz="2400" dirty="0" smtClean="0"/>
              <a:t>Conduct studies to determine the likely location, amount, and timing of your reserved right</a:t>
            </a:r>
          </a:p>
          <a:p>
            <a:r>
              <a:rPr lang="en-US" sz="2400" dirty="0" smtClean="0"/>
              <a:t>Carefully monitor public notices of water right applications in your watersheds</a:t>
            </a:r>
          </a:p>
          <a:p>
            <a:r>
              <a:rPr lang="en-US" sz="2400" dirty="0" smtClean="0"/>
              <a:t>File a comment or protest letter with AK DNR if you believe the application would injure the reserved water right</a:t>
            </a:r>
          </a:p>
          <a:p>
            <a:pPr marL="0" indent="0">
              <a:buNone/>
            </a:pPr>
            <a:endParaRPr lang="en-US" sz="2400" dirty="0"/>
          </a:p>
        </p:txBody>
      </p:sp>
      <p:sp>
        <p:nvSpPr>
          <p:cNvPr id="2" name="Text Placeholder 1"/>
          <p:cNvSpPr>
            <a:spLocks noGrp="1"/>
          </p:cNvSpPr>
          <p:nvPr>
            <p:ph type="body" sz="half" idx="3"/>
          </p:nvPr>
        </p:nvSpPr>
        <p:spPr>
          <a:xfrm>
            <a:off x="0" y="4267200"/>
            <a:ext cx="9144000" cy="1828800"/>
          </a:xfrm>
        </p:spPr>
        <p:txBody>
          <a:bodyPr/>
          <a:lstStyle/>
          <a:p>
            <a:pPr marL="0" indent="0">
              <a:buNone/>
            </a:pPr>
            <a:endParaRPr lang="en-US" sz="2400" dirty="0"/>
          </a:p>
          <a:p>
            <a:endParaRPr lang="en-US" dirty="0"/>
          </a:p>
        </p:txBody>
      </p:sp>
      <p:sp>
        <p:nvSpPr>
          <p:cNvPr id="6" name="Slide Number Placeholder 5"/>
          <p:cNvSpPr>
            <a:spLocks noGrp="1"/>
          </p:cNvSpPr>
          <p:nvPr>
            <p:ph type="sldNum" sz="quarter" idx="12"/>
          </p:nvPr>
        </p:nvSpPr>
        <p:spPr/>
        <p:txBody>
          <a:bodyPr/>
          <a:lstStyle/>
          <a:p>
            <a:pPr>
              <a:defRPr/>
            </a:pPr>
            <a:fld id="{9849B96B-11EE-4460-9ED4-6A63FA99CA57}" type="slidenum">
              <a:rPr lang="en-US" smtClean="0"/>
              <a:pPr>
                <a:defRPr/>
              </a:pPr>
              <a:t>28</a:t>
            </a:fld>
            <a:endParaRPr lang="en-US"/>
          </a:p>
        </p:txBody>
      </p:sp>
      <p:pic>
        <p:nvPicPr>
          <p:cNvPr id="1026" name="Picture 2" descr="C:\Users\r20smith\Downloads\galkana (10 of 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 y="1371600"/>
            <a:ext cx="3886200" cy="28664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16" y="4238074"/>
            <a:ext cx="2749535" cy="369332"/>
          </a:xfrm>
          <a:prstGeom prst="rect">
            <a:avLst/>
          </a:prstGeom>
          <a:noFill/>
        </p:spPr>
        <p:txBody>
          <a:bodyPr wrap="none" rtlCol="0">
            <a:spAutoFit/>
          </a:bodyPr>
          <a:lstStyle/>
          <a:p>
            <a:r>
              <a:rPr lang="en-US" dirty="0" smtClean="0"/>
              <a:t>Watch what’s happening!</a:t>
            </a:r>
            <a:endParaRPr lang="en-US" dirty="0"/>
          </a:p>
        </p:txBody>
      </p:sp>
    </p:spTree>
    <p:extLst>
      <p:ext uri="{BB962C8B-B14F-4D97-AF65-F5344CB8AC3E}">
        <p14:creationId xmlns:p14="http://schemas.microsoft.com/office/powerpoint/2010/main" val="3601400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219200"/>
          </a:xfrm>
        </p:spPr>
        <p:txBody>
          <a:bodyPr/>
          <a:lstStyle/>
          <a:p>
            <a:r>
              <a:rPr lang="en-US" sz="3600" dirty="0" smtClean="0">
                <a:solidFill>
                  <a:srgbClr val="FFC000"/>
                </a:solidFill>
              </a:rPr>
              <a:t>Reserved Water Rights Case Study in AK:</a:t>
            </a:r>
            <a:br>
              <a:rPr lang="en-US" sz="3600" dirty="0" smtClean="0">
                <a:solidFill>
                  <a:srgbClr val="FFC000"/>
                </a:solidFill>
              </a:rPr>
            </a:br>
            <a:r>
              <a:rPr lang="en-US" sz="3600" dirty="0" smtClean="0">
                <a:solidFill>
                  <a:srgbClr val="FFC000"/>
                </a:solidFill>
              </a:rPr>
              <a:t>Indian River and Sitka NHP </a:t>
            </a:r>
            <a:endParaRPr lang="en-US" sz="3600" dirty="0">
              <a:solidFill>
                <a:srgbClr val="FFC000"/>
              </a:solidFill>
            </a:endParaRPr>
          </a:p>
        </p:txBody>
      </p:sp>
      <p:sp>
        <p:nvSpPr>
          <p:cNvPr id="4" name="Content Placeholder 3"/>
          <p:cNvSpPr>
            <a:spLocks noGrp="1"/>
          </p:cNvSpPr>
          <p:nvPr>
            <p:ph sz="half" idx="1"/>
          </p:nvPr>
        </p:nvSpPr>
        <p:spPr>
          <a:xfrm>
            <a:off x="0" y="1447800"/>
            <a:ext cx="5562600" cy="4648200"/>
          </a:xfrm>
        </p:spPr>
        <p:txBody>
          <a:bodyPr/>
          <a:lstStyle/>
          <a:p>
            <a:r>
              <a:rPr lang="en-US" sz="2400" dirty="0" smtClean="0"/>
              <a:t>Park established in 1890 to preserve battle site between Russian settlers and Alaska Natives</a:t>
            </a:r>
          </a:p>
          <a:p>
            <a:r>
              <a:rPr lang="en-US" sz="2400" dirty="0" smtClean="0"/>
              <a:t>Located along mouth of Indian River</a:t>
            </a:r>
          </a:p>
          <a:p>
            <a:r>
              <a:rPr lang="en-US" sz="2400" dirty="0" smtClean="0"/>
              <a:t>Other users of river water include</a:t>
            </a:r>
            <a:r>
              <a:rPr lang="en-US" sz="2400" dirty="0" smtClean="0"/>
              <a:t>:</a:t>
            </a:r>
          </a:p>
          <a:p>
            <a:pPr lvl="1"/>
            <a:r>
              <a:rPr lang="en-US" sz="2000" dirty="0" smtClean="0"/>
              <a:t>City and Borough of Sitka</a:t>
            </a:r>
          </a:p>
          <a:p>
            <a:pPr lvl="1"/>
            <a:r>
              <a:rPr lang="en-US" sz="2000" dirty="0" smtClean="0"/>
              <a:t>Sitka Science Center (Sheldon Jackson College)</a:t>
            </a:r>
          </a:p>
          <a:p>
            <a:pPr lvl="1"/>
            <a:r>
              <a:rPr lang="en-US" sz="2000" dirty="0" smtClean="0"/>
              <a:t>Alaska Dept. of Fish &amp; Game</a:t>
            </a:r>
          </a:p>
          <a:p>
            <a:pPr lvl="1"/>
            <a:r>
              <a:rPr lang="en-US" sz="2000" dirty="0" smtClean="0"/>
              <a:t>Small domestic users on private lands</a:t>
            </a:r>
            <a:endParaRPr lang="en-US" sz="2000" dirty="0" smtClean="0"/>
          </a:p>
          <a:p>
            <a:endParaRPr lang="en-US" sz="2400" dirty="0" smtClean="0"/>
          </a:p>
          <a:p>
            <a:pPr marL="0" indent="0">
              <a:buNone/>
            </a:pPr>
            <a:endParaRPr lang="en-US" sz="2400" dirty="0" smtClean="0"/>
          </a:p>
          <a:p>
            <a:endParaRPr lang="en-US" sz="2400" dirty="0" smtClean="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62600" y="1454280"/>
            <a:ext cx="3600450" cy="2272624"/>
          </a:xfrm>
        </p:spPr>
      </p:pic>
      <p:pic>
        <p:nvPicPr>
          <p:cNvPr id="9218" name="Picture 2" descr="U:\My Documents\digital photos\Sitka NHP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751288"/>
            <a:ext cx="3581400" cy="31067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25716B86-0346-4CA3-A324-1E09CE457E30}" type="slidenum">
              <a:rPr lang="en-US" smtClean="0"/>
              <a:pPr>
                <a:defRPr/>
              </a:pPr>
              <a:t>29</a:t>
            </a:fld>
            <a:endParaRPr lang="en-US"/>
          </a:p>
        </p:txBody>
      </p:sp>
    </p:spTree>
    <p:extLst>
      <p:ext uri="{BB962C8B-B14F-4D97-AF65-F5344CB8AC3E}">
        <p14:creationId xmlns:p14="http://schemas.microsoft.com/office/powerpoint/2010/main" val="1410445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Federal Reserved Water Rights </a:t>
            </a:r>
            <a:r>
              <a:rPr lang="en-US" sz="4800" dirty="0" smtClean="0">
                <a:solidFill>
                  <a:srgbClr val="FFC000"/>
                </a:solidFill>
              </a:rPr>
              <a:t>- </a:t>
            </a:r>
            <a:r>
              <a:rPr lang="en-US" sz="3600" dirty="0" smtClean="0">
                <a:solidFill>
                  <a:srgbClr val="FFC000"/>
                </a:solidFill>
              </a:rPr>
              <a:t>Origins</a:t>
            </a:r>
            <a:endParaRPr lang="en-US" sz="3600" dirty="0">
              <a:solidFill>
                <a:srgbClr val="FFC000"/>
              </a:solidFill>
            </a:endParaRPr>
          </a:p>
        </p:txBody>
      </p:sp>
      <p:sp>
        <p:nvSpPr>
          <p:cNvPr id="4" name="Content Placeholder 3"/>
          <p:cNvSpPr>
            <a:spLocks noGrp="1"/>
          </p:cNvSpPr>
          <p:nvPr>
            <p:ph sz="half" idx="1"/>
          </p:nvPr>
        </p:nvSpPr>
        <p:spPr>
          <a:xfrm>
            <a:off x="0" y="914400"/>
            <a:ext cx="4648200" cy="5181600"/>
          </a:xfrm>
        </p:spPr>
        <p:txBody>
          <a:bodyPr/>
          <a:lstStyle/>
          <a:p>
            <a:pPr marL="0" indent="0">
              <a:buNone/>
            </a:pPr>
            <a:r>
              <a:rPr lang="en-US" sz="2400" dirty="0" smtClean="0"/>
              <a:t>Reserved rights were created by U.S. Supreme Court rulings: </a:t>
            </a:r>
          </a:p>
          <a:p>
            <a:r>
              <a:rPr lang="en-US" sz="2000" dirty="0" smtClean="0"/>
              <a:t>Winters v. U.S. (1908) – Congress reserved sufficient water to effect the purpose of Indian reservations.</a:t>
            </a:r>
          </a:p>
          <a:p>
            <a:r>
              <a:rPr lang="en-US" sz="2000" dirty="0" smtClean="0"/>
              <a:t>AZ v. CA (1963) – Extended doctrine to all federal land reservations of land.  </a:t>
            </a:r>
          </a:p>
          <a:p>
            <a:r>
              <a:rPr lang="en-US" sz="2000" dirty="0" err="1" smtClean="0"/>
              <a:t>Cappaert</a:t>
            </a:r>
            <a:r>
              <a:rPr lang="en-US" sz="2000" dirty="0" smtClean="0"/>
              <a:t> v. U.S. (1976) – Reserved rights also apply to groundwater.</a:t>
            </a:r>
          </a:p>
          <a:p>
            <a:r>
              <a:rPr lang="en-US" sz="2000" dirty="0" smtClean="0"/>
              <a:t>U.S. v. NM – Reserved rights are limited to the </a:t>
            </a:r>
            <a:r>
              <a:rPr lang="en-US" sz="2000" u="sng" dirty="0" smtClean="0"/>
              <a:t>primary</a:t>
            </a:r>
            <a:r>
              <a:rPr lang="en-US" sz="2000" dirty="0" smtClean="0"/>
              <a:t> purposes of reservation specified by Congress, and to the </a:t>
            </a:r>
            <a:r>
              <a:rPr lang="en-US" sz="2000" u="sng" dirty="0" smtClean="0"/>
              <a:t>minimum amount</a:t>
            </a:r>
            <a:r>
              <a:rPr lang="en-US" sz="2000" dirty="0" smtClean="0"/>
              <a:t> necessary to satisfy purposes.</a:t>
            </a:r>
          </a:p>
        </p:txBody>
      </p:sp>
      <p:sp>
        <p:nvSpPr>
          <p:cNvPr id="5" name="Content Placeholder 4"/>
          <p:cNvSpPr>
            <a:spLocks noGrp="1"/>
          </p:cNvSpPr>
          <p:nvPr>
            <p:ph sz="half" idx="2"/>
          </p:nvPr>
        </p:nvSpPr>
        <p:spPr/>
        <p:txBody>
          <a:bodyPr/>
          <a:lstStyle/>
          <a:p>
            <a:endParaRPr lang="en-US" dirty="0"/>
          </a:p>
        </p:txBody>
      </p:sp>
      <p:pic>
        <p:nvPicPr>
          <p:cNvPr id="1026" name="Picture 2" descr="C:\Users\r20smith\Downloads\owyhee or-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1" y="1009418"/>
            <a:ext cx="4572000" cy="30672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20smith\Downloads\owyhee-put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76700"/>
            <a:ext cx="4572000"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9800" y="4076700"/>
            <a:ext cx="2667000" cy="584775"/>
          </a:xfrm>
          <a:prstGeom prst="rect">
            <a:avLst/>
          </a:prstGeom>
          <a:noFill/>
        </p:spPr>
        <p:txBody>
          <a:bodyPr wrap="square" rtlCol="0">
            <a:spAutoFit/>
          </a:bodyPr>
          <a:lstStyle/>
          <a:p>
            <a:r>
              <a:rPr lang="en-US" sz="1600" dirty="0" smtClean="0">
                <a:solidFill>
                  <a:srgbClr val="C00000"/>
                </a:solidFill>
              </a:rPr>
              <a:t>Owyhee Wild and Scenic </a:t>
            </a:r>
          </a:p>
          <a:p>
            <a:r>
              <a:rPr lang="en-US" sz="1600" dirty="0" smtClean="0">
                <a:solidFill>
                  <a:srgbClr val="C00000"/>
                </a:solidFill>
              </a:rPr>
              <a:t>River, OR</a:t>
            </a:r>
            <a:endParaRPr lang="en-US" sz="1600" dirty="0">
              <a:solidFill>
                <a:srgbClr val="C00000"/>
              </a:solidFill>
            </a:endParaRPr>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3</a:t>
            </a:fld>
            <a:endParaRPr lang="en-US"/>
          </a:p>
        </p:txBody>
      </p:sp>
    </p:spTree>
    <p:extLst>
      <p:ext uri="{BB962C8B-B14F-4D97-AF65-F5344CB8AC3E}">
        <p14:creationId xmlns:p14="http://schemas.microsoft.com/office/powerpoint/2010/main" val="172392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219200"/>
          </a:xfrm>
        </p:spPr>
        <p:txBody>
          <a:bodyPr/>
          <a:lstStyle/>
          <a:p>
            <a:r>
              <a:rPr lang="en-US" sz="3600" dirty="0" smtClean="0">
                <a:solidFill>
                  <a:srgbClr val="FFC000"/>
                </a:solidFill>
              </a:rPr>
              <a:t>Reserved Water Rights Case Study in AK:</a:t>
            </a:r>
            <a:br>
              <a:rPr lang="en-US" sz="3600" dirty="0" smtClean="0">
                <a:solidFill>
                  <a:srgbClr val="FFC000"/>
                </a:solidFill>
              </a:rPr>
            </a:br>
            <a:r>
              <a:rPr lang="en-US" sz="3600" dirty="0" smtClean="0">
                <a:solidFill>
                  <a:srgbClr val="FFC000"/>
                </a:solidFill>
              </a:rPr>
              <a:t>Indian River and Sitka NHP </a:t>
            </a:r>
            <a:endParaRPr lang="en-US" sz="3600" dirty="0">
              <a:solidFill>
                <a:srgbClr val="FFC000"/>
              </a:solidFill>
            </a:endParaRPr>
          </a:p>
        </p:txBody>
      </p:sp>
      <p:sp>
        <p:nvSpPr>
          <p:cNvPr id="4" name="Content Placeholder 3"/>
          <p:cNvSpPr>
            <a:spLocks noGrp="1"/>
          </p:cNvSpPr>
          <p:nvPr>
            <p:ph sz="half" idx="1"/>
          </p:nvPr>
        </p:nvSpPr>
        <p:spPr>
          <a:xfrm>
            <a:off x="0" y="1371600"/>
            <a:ext cx="4495800" cy="4724400"/>
          </a:xfrm>
        </p:spPr>
        <p:txBody>
          <a:bodyPr/>
          <a:lstStyle/>
          <a:p>
            <a:r>
              <a:rPr lang="en-US" sz="2400" dirty="0" smtClean="0"/>
              <a:t>1984: DNR decides to initiate basin-wide adjudication; completes hydrology report</a:t>
            </a:r>
          </a:p>
          <a:p>
            <a:r>
              <a:rPr lang="en-US" sz="2400" dirty="0" smtClean="0"/>
              <a:t>1985: DNR IDs water users and landowners</a:t>
            </a:r>
          </a:p>
          <a:p>
            <a:r>
              <a:rPr lang="en-US" sz="2400" dirty="0" smtClean="0"/>
              <a:t>1987: NPS willing to enter negotiations if result is binding on all water users; NPS completes quantification reports</a:t>
            </a:r>
          </a:p>
          <a:p>
            <a:pPr marL="0" indent="0">
              <a:buNone/>
            </a:pPr>
            <a:endParaRPr lang="en-US" sz="2400" dirty="0" smtClean="0"/>
          </a:p>
          <a:p>
            <a:endParaRPr lang="en-US" sz="2400" dirty="0" smtClean="0"/>
          </a:p>
          <a:p>
            <a:pPr marL="0" indent="0">
              <a:buNone/>
            </a:pPr>
            <a:endParaRPr lang="en-US" sz="2400" dirty="0" smtClean="0"/>
          </a:p>
          <a:p>
            <a:endParaRPr lang="en-US" sz="2400" dirty="0" smtClean="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68563" y="1371600"/>
            <a:ext cx="4566293" cy="3048000"/>
          </a:xfrm>
        </p:spPr>
      </p:pic>
      <p:sp>
        <p:nvSpPr>
          <p:cNvPr id="2" name="Slide Number Placeholder 1"/>
          <p:cNvSpPr>
            <a:spLocks noGrp="1"/>
          </p:cNvSpPr>
          <p:nvPr>
            <p:ph type="sldNum" sz="quarter" idx="12"/>
          </p:nvPr>
        </p:nvSpPr>
        <p:spPr/>
        <p:txBody>
          <a:bodyPr/>
          <a:lstStyle/>
          <a:p>
            <a:pPr>
              <a:defRPr/>
            </a:pPr>
            <a:fld id="{25716B86-0346-4CA3-A324-1E09CE457E30}" type="slidenum">
              <a:rPr lang="en-US" smtClean="0"/>
              <a:pPr>
                <a:defRPr/>
              </a:pPr>
              <a:t>30</a:t>
            </a:fld>
            <a:endParaRPr lang="en-US"/>
          </a:p>
        </p:txBody>
      </p:sp>
    </p:spTree>
    <p:extLst>
      <p:ext uri="{BB962C8B-B14F-4D97-AF65-F5344CB8AC3E}">
        <p14:creationId xmlns:p14="http://schemas.microsoft.com/office/powerpoint/2010/main" val="1052184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219200"/>
          </a:xfrm>
        </p:spPr>
        <p:txBody>
          <a:bodyPr/>
          <a:lstStyle/>
          <a:p>
            <a:r>
              <a:rPr lang="en-US" sz="3600" dirty="0" smtClean="0">
                <a:solidFill>
                  <a:srgbClr val="FFC000"/>
                </a:solidFill>
              </a:rPr>
              <a:t>Reserved Water Rights Case Study in AK:</a:t>
            </a:r>
            <a:br>
              <a:rPr lang="en-US" sz="3600" dirty="0" smtClean="0">
                <a:solidFill>
                  <a:srgbClr val="FFC000"/>
                </a:solidFill>
              </a:rPr>
            </a:br>
            <a:r>
              <a:rPr lang="en-US" sz="3600" dirty="0" smtClean="0">
                <a:solidFill>
                  <a:srgbClr val="FFC000"/>
                </a:solidFill>
              </a:rPr>
              <a:t>Indian River and Sitka NHP </a:t>
            </a:r>
            <a:endParaRPr lang="en-US" sz="3600" dirty="0">
              <a:solidFill>
                <a:srgbClr val="FFC000"/>
              </a:solidFill>
            </a:endParaRPr>
          </a:p>
        </p:txBody>
      </p:sp>
      <p:sp>
        <p:nvSpPr>
          <p:cNvPr id="4" name="Content Placeholder 3"/>
          <p:cNvSpPr>
            <a:spLocks noGrp="1"/>
          </p:cNvSpPr>
          <p:nvPr>
            <p:ph sz="half" idx="1"/>
          </p:nvPr>
        </p:nvSpPr>
        <p:spPr>
          <a:xfrm>
            <a:off x="0" y="1295400"/>
            <a:ext cx="5410200" cy="4800600"/>
          </a:xfrm>
        </p:spPr>
        <p:txBody>
          <a:bodyPr/>
          <a:lstStyle/>
          <a:p>
            <a:r>
              <a:rPr lang="en-US" sz="2400" dirty="0" smtClean="0"/>
              <a:t>1988: DNR asks ADF&amp;G to complete </a:t>
            </a:r>
            <a:r>
              <a:rPr lang="en-US" sz="2400" dirty="0" err="1" smtClean="0"/>
              <a:t>instream</a:t>
            </a:r>
            <a:r>
              <a:rPr lang="en-US" sz="2400" dirty="0" smtClean="0"/>
              <a:t> flow analysis for state reservation of water</a:t>
            </a:r>
          </a:p>
          <a:p>
            <a:r>
              <a:rPr lang="en-US" sz="2400" dirty="0" smtClean="0"/>
              <a:t>1989: ADF&amp;G files reservation of water application</a:t>
            </a:r>
          </a:p>
          <a:p>
            <a:r>
              <a:rPr lang="en-US" sz="2400" dirty="0" smtClean="0"/>
              <a:t>1990: DNR grants certificate for reservation of water</a:t>
            </a:r>
          </a:p>
          <a:p>
            <a:r>
              <a:rPr lang="en-US" sz="2400" dirty="0" smtClean="0"/>
              <a:t>1990: DNR abandons adjudication effort with change in administration</a:t>
            </a:r>
          </a:p>
          <a:p>
            <a:r>
              <a:rPr lang="en-US" sz="2400" dirty="0" smtClean="0"/>
              <a:t>Now: NPS and others reviewing reservation to ensure all needs met</a:t>
            </a:r>
          </a:p>
          <a:p>
            <a:pPr marL="0" indent="0">
              <a:buNone/>
            </a:pPr>
            <a:endParaRPr lang="en-US" sz="2400" dirty="0" smtClean="0"/>
          </a:p>
          <a:p>
            <a:endParaRPr lang="en-US" sz="2400" dirty="0" smtClean="0"/>
          </a:p>
          <a:p>
            <a:pPr marL="0" indent="0">
              <a:buNone/>
            </a:pPr>
            <a:endParaRPr lang="en-US" sz="2400" dirty="0" smtClean="0"/>
          </a:p>
          <a:p>
            <a:endParaRPr lang="en-US" sz="2400" dirty="0" smtClean="0"/>
          </a:p>
        </p:txBody>
      </p:sp>
      <p:pic>
        <p:nvPicPr>
          <p:cNvPr id="2"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57800" y="1447800"/>
            <a:ext cx="3886200" cy="2590800"/>
          </a:xfrm>
        </p:spPr>
      </p:pic>
      <p:sp>
        <p:nvSpPr>
          <p:cNvPr id="5" name="Slide Number Placeholder 4"/>
          <p:cNvSpPr>
            <a:spLocks noGrp="1"/>
          </p:cNvSpPr>
          <p:nvPr>
            <p:ph type="sldNum" sz="quarter" idx="12"/>
          </p:nvPr>
        </p:nvSpPr>
        <p:spPr/>
        <p:txBody>
          <a:bodyPr/>
          <a:lstStyle/>
          <a:p>
            <a:pPr>
              <a:defRPr/>
            </a:pPr>
            <a:fld id="{25716B86-0346-4CA3-A324-1E09CE457E30}" type="slidenum">
              <a:rPr lang="en-US" smtClean="0"/>
              <a:pPr>
                <a:defRPr/>
              </a:pPr>
              <a:t>31</a:t>
            </a:fld>
            <a:endParaRPr lang="en-US"/>
          </a:p>
        </p:txBody>
      </p:sp>
    </p:spTree>
    <p:extLst>
      <p:ext uri="{BB962C8B-B14F-4D97-AF65-F5344CB8AC3E}">
        <p14:creationId xmlns:p14="http://schemas.microsoft.com/office/powerpoint/2010/main" val="1932362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solidFill>
                  <a:srgbClr val="FFC000"/>
                </a:solidFill>
              </a:rPr>
              <a:t>Reserved Rights in AK: Looking Forward</a:t>
            </a:r>
            <a:endParaRPr lang="en-US" sz="3200" dirty="0"/>
          </a:p>
        </p:txBody>
      </p:sp>
      <p:sp>
        <p:nvSpPr>
          <p:cNvPr id="3" name="Content Placeholder 2"/>
          <p:cNvSpPr>
            <a:spLocks noGrp="1"/>
          </p:cNvSpPr>
          <p:nvPr>
            <p:ph idx="1"/>
          </p:nvPr>
        </p:nvSpPr>
        <p:spPr>
          <a:xfrm>
            <a:off x="533400" y="1143000"/>
            <a:ext cx="8001000" cy="4953000"/>
          </a:xfrm>
        </p:spPr>
        <p:txBody>
          <a:bodyPr/>
          <a:lstStyle/>
          <a:p>
            <a:r>
              <a:rPr lang="en-US" sz="2400" dirty="0" smtClean="0"/>
              <a:t>State of AK Policy: “For DNR to efficiently manage and allocate the state’s water and to adjudicate water rights, it is necessary to have federal reserved water rights in AK inventoried and quantified by the federal land management agencies in cooperation with the State of Alaska.”</a:t>
            </a:r>
          </a:p>
          <a:p>
            <a:r>
              <a:rPr lang="en-US" sz="2400" dirty="0" smtClean="0"/>
              <a:t>General federal land management agency policy: </a:t>
            </a:r>
            <a:r>
              <a:rPr lang="en-US" sz="2400" dirty="0"/>
              <a:t>A</a:t>
            </a:r>
            <a:r>
              <a:rPr lang="en-US" sz="2400" dirty="0" smtClean="0"/>
              <a:t>djudicate and rely upon federal reserved water rights whenever it is legally, technically, and operationally feasible to do so. </a:t>
            </a:r>
          </a:p>
          <a:p>
            <a:pPr marL="0" indent="0">
              <a:buNone/>
            </a:pPr>
            <a:endParaRPr lang="en-US" sz="2400" dirty="0"/>
          </a:p>
        </p:txBody>
      </p:sp>
      <p:sp>
        <p:nvSpPr>
          <p:cNvPr id="4" name="Slide Number Placeholder 3"/>
          <p:cNvSpPr>
            <a:spLocks noGrp="1"/>
          </p:cNvSpPr>
          <p:nvPr>
            <p:ph type="sldNum" sz="quarter" idx="12"/>
          </p:nvPr>
        </p:nvSpPr>
        <p:spPr/>
        <p:txBody>
          <a:bodyPr/>
          <a:lstStyle/>
          <a:p>
            <a:pPr>
              <a:defRPr/>
            </a:pPr>
            <a:fld id="{D82471C7-C493-43CF-8D95-74BF0898D71C}" type="slidenum">
              <a:rPr lang="en-US" smtClean="0"/>
              <a:pPr>
                <a:defRPr/>
              </a:pPr>
              <a:t>32</a:t>
            </a:fld>
            <a:endParaRPr lang="en-US"/>
          </a:p>
        </p:txBody>
      </p:sp>
    </p:spTree>
    <p:extLst>
      <p:ext uri="{BB962C8B-B14F-4D97-AF65-F5344CB8AC3E}">
        <p14:creationId xmlns:p14="http://schemas.microsoft.com/office/powerpoint/2010/main" val="1828785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solidFill>
                  <a:srgbClr val="FFC000"/>
                </a:solidFill>
              </a:rPr>
              <a:t>Reserved Rights in AK: Looking Forward</a:t>
            </a:r>
            <a:endParaRPr lang="en-US" sz="3200" dirty="0"/>
          </a:p>
        </p:txBody>
      </p:sp>
      <p:sp>
        <p:nvSpPr>
          <p:cNvPr id="3" name="Content Placeholder 2"/>
          <p:cNvSpPr>
            <a:spLocks noGrp="1"/>
          </p:cNvSpPr>
          <p:nvPr>
            <p:ph idx="1"/>
          </p:nvPr>
        </p:nvSpPr>
        <p:spPr>
          <a:xfrm>
            <a:off x="0" y="685800"/>
            <a:ext cx="9144000" cy="5410200"/>
          </a:xfrm>
        </p:spPr>
        <p:txBody>
          <a:bodyPr/>
          <a:lstStyle/>
          <a:p>
            <a:pPr marL="0" indent="0">
              <a:buNone/>
            </a:pPr>
            <a:endParaRPr lang="en-US" sz="2400" dirty="0" smtClean="0"/>
          </a:p>
          <a:p>
            <a:r>
              <a:rPr lang="en-US" sz="2400" dirty="0" smtClean="0"/>
              <a:t>State and federal policy do </a:t>
            </a:r>
            <a:r>
              <a:rPr lang="en-US" sz="2400" u="sng" dirty="0" smtClean="0"/>
              <a:t>not</a:t>
            </a:r>
            <a:r>
              <a:rPr lang="en-US" sz="2400" dirty="0" smtClean="0"/>
              <a:t> prohibit federal agencies from participating in other water right processes that can protect their water uses until an adjudication of federal reserved water rights occurs.  These processes might include state-based </a:t>
            </a:r>
            <a:r>
              <a:rPr lang="en-US" sz="2400" dirty="0" err="1" smtClean="0"/>
              <a:t>instream</a:t>
            </a:r>
            <a:r>
              <a:rPr lang="en-US" sz="2400" dirty="0" smtClean="0"/>
              <a:t> flow reservations, requesting a state engineer to shut down illegal diversions, or reaching operational agreements with water rights owners.</a:t>
            </a:r>
          </a:p>
          <a:p>
            <a:pPr marL="0" indent="0">
              <a:buNone/>
            </a:pPr>
            <a:endParaRPr lang="en-US" sz="2400" dirty="0" smtClean="0"/>
          </a:p>
          <a:p>
            <a:r>
              <a:rPr lang="en-US" sz="2400" dirty="0" smtClean="0"/>
              <a:t>Obtaining protection of federal water uses through processes other than adjudicating federal reserved rights may significantly reduce cost, time, and controversy.  </a:t>
            </a:r>
            <a:endParaRPr lang="en-US" sz="2400" dirty="0"/>
          </a:p>
        </p:txBody>
      </p:sp>
      <p:sp>
        <p:nvSpPr>
          <p:cNvPr id="4" name="Slide Number Placeholder 3"/>
          <p:cNvSpPr>
            <a:spLocks noGrp="1"/>
          </p:cNvSpPr>
          <p:nvPr>
            <p:ph type="sldNum" sz="quarter" idx="12"/>
          </p:nvPr>
        </p:nvSpPr>
        <p:spPr/>
        <p:txBody>
          <a:bodyPr/>
          <a:lstStyle/>
          <a:p>
            <a:pPr>
              <a:defRPr/>
            </a:pPr>
            <a:fld id="{D82471C7-C493-43CF-8D95-74BF0898D71C}" type="slidenum">
              <a:rPr lang="en-US" smtClean="0"/>
              <a:pPr>
                <a:defRPr/>
              </a:pPr>
              <a:t>33</a:t>
            </a:fld>
            <a:endParaRPr lang="en-US"/>
          </a:p>
        </p:txBody>
      </p:sp>
    </p:spTree>
    <p:extLst>
      <p:ext uri="{BB962C8B-B14F-4D97-AF65-F5344CB8AC3E}">
        <p14:creationId xmlns:p14="http://schemas.microsoft.com/office/powerpoint/2010/main" val="541104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304800"/>
            <a:ext cx="9144000" cy="1524000"/>
          </a:xfrm>
        </p:spPr>
        <p:txBody>
          <a:bodyPr/>
          <a:lstStyle/>
          <a:p>
            <a:pPr eaLnBrk="1" hangingPunct="1">
              <a:defRPr/>
            </a:pPr>
            <a:r>
              <a:rPr lang="en-US" sz="3200" dirty="0" smtClean="0">
                <a:solidFill>
                  <a:srgbClr val="FFC000"/>
                </a:solidFill>
              </a:rPr>
              <a:t>Federal Reserved Water Rights: Questions?</a:t>
            </a:r>
            <a:br>
              <a:rPr lang="en-US" sz="3200" dirty="0" smtClean="0">
                <a:solidFill>
                  <a:srgbClr val="FFC000"/>
                </a:solidFill>
              </a:rPr>
            </a:br>
            <a:r>
              <a:rPr lang="en-US" sz="2000" dirty="0" smtClean="0">
                <a:solidFill>
                  <a:srgbClr val="FFC000"/>
                </a:solidFill>
              </a:rPr>
              <a:t>Roy Smith, BLM Colorado/Utah</a:t>
            </a:r>
            <a:endParaRPr lang="en-US" sz="3600" dirty="0" smtClean="0">
              <a:solidFill>
                <a:srgbClr val="FFC000"/>
              </a:solidFill>
            </a:endParaRPr>
          </a:p>
        </p:txBody>
      </p:sp>
      <p:sp>
        <p:nvSpPr>
          <p:cNvPr id="46083" name="Rectangle 3"/>
          <p:cNvSpPr>
            <a:spLocks noGrp="1" noChangeArrowheads="1"/>
          </p:cNvSpPr>
          <p:nvPr>
            <p:ph type="body" sz="half" idx="4294967295"/>
          </p:nvPr>
        </p:nvSpPr>
        <p:spPr>
          <a:xfrm>
            <a:off x="5257800" y="2514600"/>
            <a:ext cx="3886200" cy="3581400"/>
          </a:xfrm>
        </p:spPr>
        <p:txBody>
          <a:bodyPr/>
          <a:lstStyle/>
          <a:p>
            <a:pPr eaLnBrk="1" hangingPunct="1">
              <a:lnSpc>
                <a:spcPct val="90000"/>
              </a:lnSpc>
              <a:buFontTx/>
              <a:buNone/>
            </a:pPr>
            <a:endParaRPr lang="en-US" sz="2800" dirty="0" smtClean="0"/>
          </a:p>
          <a:p>
            <a:pPr eaLnBrk="1" hangingPunct="1">
              <a:lnSpc>
                <a:spcPct val="90000"/>
              </a:lnSpc>
              <a:buFontTx/>
              <a:buNone/>
            </a:pPr>
            <a:endParaRPr lang="en-US" sz="2800" dirty="0" smtClean="0"/>
          </a:p>
        </p:txBody>
      </p:sp>
      <p:pic>
        <p:nvPicPr>
          <p:cNvPr id="8194" name="Picture 2" descr="C:\Users\r20smith\Downloads\fortymile (16 of 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 y="990600"/>
            <a:ext cx="9171432" cy="58850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6477000"/>
            <a:ext cx="3962400" cy="369332"/>
          </a:xfrm>
          <a:prstGeom prst="rect">
            <a:avLst/>
          </a:prstGeom>
          <a:noFill/>
        </p:spPr>
        <p:txBody>
          <a:bodyPr wrap="square" rtlCol="0">
            <a:spAutoFit/>
          </a:bodyPr>
          <a:lstStyle/>
          <a:p>
            <a:r>
              <a:rPr lang="en-US" dirty="0" err="1" smtClean="0"/>
              <a:t>Fortymile</a:t>
            </a:r>
            <a:r>
              <a:rPr lang="en-US" dirty="0" smtClean="0"/>
              <a:t> Wild and Scenic River, AK</a:t>
            </a:r>
            <a:endParaRPr lang="en-US" dirty="0"/>
          </a:p>
        </p:txBody>
      </p:sp>
      <p:sp>
        <p:nvSpPr>
          <p:cNvPr id="2" name="Slide Number Placeholder 1"/>
          <p:cNvSpPr>
            <a:spLocks noGrp="1"/>
          </p:cNvSpPr>
          <p:nvPr>
            <p:ph type="sldNum" sz="quarter" idx="12"/>
          </p:nvPr>
        </p:nvSpPr>
        <p:spPr/>
        <p:txBody>
          <a:bodyPr/>
          <a:lstStyle/>
          <a:p>
            <a:pPr>
              <a:defRPr/>
            </a:pPr>
            <a:fld id="{8EFB000C-540C-4EFE-820C-BD6A14FB53AC}" type="slidenum">
              <a:rPr lang="en-US" smtClean="0"/>
              <a:pPr>
                <a:defRPr/>
              </a:pPr>
              <a:t>34</a:t>
            </a:fld>
            <a:endParaRPr lang="en-US"/>
          </a:p>
        </p:txBody>
      </p:sp>
    </p:spTree>
    <p:extLst>
      <p:ext uri="{BB962C8B-B14F-4D97-AF65-F5344CB8AC3E}">
        <p14:creationId xmlns:p14="http://schemas.microsoft.com/office/powerpoint/2010/main" val="3831688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Federal Reserved Water Rights </a:t>
            </a:r>
            <a:r>
              <a:rPr lang="en-US" sz="4800" dirty="0" smtClean="0">
                <a:solidFill>
                  <a:srgbClr val="FFC000"/>
                </a:solidFill>
              </a:rPr>
              <a:t>- </a:t>
            </a:r>
            <a:r>
              <a:rPr lang="en-US" sz="3600" dirty="0" smtClean="0">
                <a:solidFill>
                  <a:srgbClr val="FFC000"/>
                </a:solidFill>
              </a:rPr>
              <a:t>Origins</a:t>
            </a:r>
            <a:endParaRPr lang="en-US" sz="3600" dirty="0">
              <a:solidFill>
                <a:srgbClr val="FFC000"/>
              </a:solidFill>
            </a:endParaRPr>
          </a:p>
        </p:txBody>
      </p:sp>
      <p:sp>
        <p:nvSpPr>
          <p:cNvPr id="4" name="Content Placeholder 3"/>
          <p:cNvSpPr>
            <a:spLocks noGrp="1"/>
          </p:cNvSpPr>
          <p:nvPr>
            <p:ph sz="half" idx="1"/>
          </p:nvPr>
        </p:nvSpPr>
        <p:spPr>
          <a:xfrm>
            <a:off x="0" y="990600"/>
            <a:ext cx="5410200" cy="5105400"/>
          </a:xfrm>
        </p:spPr>
        <p:txBody>
          <a:bodyPr/>
          <a:lstStyle/>
          <a:p>
            <a:r>
              <a:rPr lang="en-US" sz="2400" dirty="0" smtClean="0"/>
              <a:t>Congress has generally delegated the allocation of water to state governments.</a:t>
            </a:r>
          </a:p>
          <a:p>
            <a:r>
              <a:rPr lang="en-US" sz="2400" dirty="0" smtClean="0"/>
              <a:t>The Supreme Court has ruled that federal reserved water rights are an exception.</a:t>
            </a:r>
          </a:p>
          <a:p>
            <a:r>
              <a:rPr lang="en-US" sz="2400" dirty="0" smtClean="0"/>
              <a:t>Congress has created processes to fit this exception into state water allocation processes.</a:t>
            </a:r>
          </a:p>
          <a:p>
            <a:r>
              <a:rPr lang="en-US" sz="2400" dirty="0"/>
              <a:t>Via </a:t>
            </a:r>
            <a:r>
              <a:rPr lang="en-US" sz="2400" dirty="0" smtClean="0"/>
              <a:t>the </a:t>
            </a:r>
            <a:r>
              <a:rPr lang="en-US" sz="2400" dirty="0"/>
              <a:t>“McCarran Amendment,” 43 USC </a:t>
            </a:r>
            <a:r>
              <a:rPr lang="en-US" sz="2400" dirty="0" smtClean="0"/>
              <a:t>666 (1952), Congress allowed states to require the U.S. to participate in stream adjudications.  </a:t>
            </a:r>
            <a:endParaRPr lang="en-US" sz="2400" dirty="0"/>
          </a:p>
          <a:p>
            <a:r>
              <a:rPr lang="en-US" dirty="0" smtClean="0"/>
              <a:t> </a:t>
            </a:r>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0201" y="1143000"/>
            <a:ext cx="3718560" cy="2977811"/>
          </a:xfrm>
        </p:spPr>
      </p:pic>
      <p:sp>
        <p:nvSpPr>
          <p:cNvPr id="5" name="Slide Number Placeholder 4"/>
          <p:cNvSpPr>
            <a:spLocks noGrp="1"/>
          </p:cNvSpPr>
          <p:nvPr>
            <p:ph type="sldNum" sz="quarter" idx="12"/>
          </p:nvPr>
        </p:nvSpPr>
        <p:spPr/>
        <p:txBody>
          <a:bodyPr/>
          <a:lstStyle/>
          <a:p>
            <a:pPr>
              <a:defRPr/>
            </a:pPr>
            <a:fld id="{25716B86-0346-4CA3-A324-1E09CE457E30}" type="slidenum">
              <a:rPr lang="en-US" smtClean="0"/>
              <a:pPr>
                <a:defRPr/>
              </a:pPr>
              <a:t>4</a:t>
            </a:fld>
            <a:endParaRPr lang="en-US"/>
          </a:p>
        </p:txBody>
      </p:sp>
    </p:spTree>
    <p:extLst>
      <p:ext uri="{BB962C8B-B14F-4D97-AF65-F5344CB8AC3E}">
        <p14:creationId xmlns:p14="http://schemas.microsoft.com/office/powerpoint/2010/main" val="3103171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What federal lands qualify as reservations? </a:t>
            </a:r>
            <a:endParaRPr lang="en-US" sz="3600" dirty="0">
              <a:solidFill>
                <a:srgbClr val="FFC000"/>
              </a:solidFill>
            </a:endParaRPr>
          </a:p>
        </p:txBody>
      </p:sp>
      <p:sp>
        <p:nvSpPr>
          <p:cNvPr id="4" name="Content Placeholder 3"/>
          <p:cNvSpPr>
            <a:spLocks noGrp="1"/>
          </p:cNvSpPr>
          <p:nvPr>
            <p:ph sz="half" idx="1"/>
          </p:nvPr>
        </p:nvSpPr>
        <p:spPr>
          <a:xfrm>
            <a:off x="0" y="1143000"/>
            <a:ext cx="4495800" cy="4953000"/>
          </a:xfrm>
        </p:spPr>
        <p:txBody>
          <a:bodyPr/>
          <a:lstStyle/>
          <a:p>
            <a:pPr marL="0" indent="0">
              <a:buNone/>
            </a:pPr>
            <a:r>
              <a:rPr lang="en-US" sz="2400" dirty="0" smtClean="0"/>
              <a:t> </a:t>
            </a:r>
          </a:p>
        </p:txBody>
      </p:sp>
      <p:sp>
        <p:nvSpPr>
          <p:cNvPr id="5" name="Content Placeholder 4"/>
          <p:cNvSpPr>
            <a:spLocks noGrp="1"/>
          </p:cNvSpPr>
          <p:nvPr>
            <p:ph sz="half" idx="2"/>
          </p:nvPr>
        </p:nvSpPr>
        <p:spPr>
          <a:xfrm>
            <a:off x="304800" y="838200"/>
            <a:ext cx="8763000" cy="5257800"/>
          </a:xfrm>
        </p:spPr>
        <p:txBody>
          <a:bodyPr/>
          <a:lstStyle/>
          <a:p>
            <a:pPr marL="0" indent="0" algn="ctr">
              <a:buNone/>
            </a:pPr>
            <a:r>
              <a:rPr lang="en-US" sz="2400" dirty="0" smtClean="0"/>
              <a:t>Lands withdrawn from the public domain by legislation or by presidential executive order for a specific federal purpose.</a:t>
            </a:r>
          </a:p>
          <a:p>
            <a:pPr marL="0" indent="0" algn="ctr">
              <a:buNone/>
            </a:pPr>
            <a:endParaRPr lang="en-US" sz="2400" dirty="0"/>
          </a:p>
          <a:p>
            <a:pPr marL="0" indent="0">
              <a:buNone/>
            </a:pPr>
            <a:endParaRPr lang="en-US" sz="2400" dirty="0"/>
          </a:p>
          <a:p>
            <a:pPr marL="0" lvl="8" indent="0" eaLnBrk="0" hangingPunct="0">
              <a:buNone/>
            </a:pPr>
            <a:r>
              <a:rPr lang="en-US" sz="2400" dirty="0"/>
              <a:t> </a:t>
            </a:r>
          </a:p>
        </p:txBody>
      </p:sp>
      <p:pic>
        <p:nvPicPr>
          <p:cNvPr id="2050" name="Picture 2" descr="C:\Users\r20smith\Downloads\delores c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738884"/>
            <a:ext cx="4705933" cy="3137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876800"/>
            <a:ext cx="7924800" cy="1200329"/>
          </a:xfrm>
          <a:prstGeom prst="rect">
            <a:avLst/>
          </a:prstGeom>
          <a:noFill/>
        </p:spPr>
        <p:txBody>
          <a:bodyPr wrap="square" rtlCol="0">
            <a:spAutoFit/>
          </a:bodyPr>
          <a:lstStyle/>
          <a:p>
            <a:pPr marL="0" lvl="8" indent="0" algn="ctr" eaLnBrk="0" hangingPunct="0">
              <a:buNone/>
            </a:pPr>
            <a:r>
              <a:rPr lang="en-US" dirty="0"/>
              <a:t>Unreserved BLM lands have no federal reserved water rights because they remain within the public domain.  Their specific management purpose may be changed by future Congressional action, Presidential orders, or by BLM management actions. </a:t>
            </a:r>
          </a:p>
        </p:txBody>
      </p:sp>
      <p:sp>
        <p:nvSpPr>
          <p:cNvPr id="6" name="TextBox 5"/>
          <p:cNvSpPr txBox="1"/>
          <p:nvPr/>
        </p:nvSpPr>
        <p:spPr>
          <a:xfrm>
            <a:off x="2438400" y="4572000"/>
            <a:ext cx="2044214" cy="369332"/>
          </a:xfrm>
          <a:prstGeom prst="rect">
            <a:avLst/>
          </a:prstGeom>
          <a:noFill/>
        </p:spPr>
        <p:txBody>
          <a:bodyPr wrap="none" rtlCol="0">
            <a:spAutoFit/>
          </a:bodyPr>
          <a:lstStyle/>
          <a:p>
            <a:r>
              <a:rPr lang="en-US" dirty="0" smtClean="0">
                <a:solidFill>
                  <a:srgbClr val="C00000"/>
                </a:solidFill>
              </a:rPr>
              <a:t>Dolores River, CO</a:t>
            </a:r>
            <a:endParaRPr lang="en-US" dirty="0">
              <a:solidFill>
                <a:srgbClr val="C00000"/>
              </a:solidFill>
            </a:endParaRPr>
          </a:p>
        </p:txBody>
      </p:sp>
      <p:sp>
        <p:nvSpPr>
          <p:cNvPr id="7" name="Slide Number Placeholder 6"/>
          <p:cNvSpPr>
            <a:spLocks noGrp="1"/>
          </p:cNvSpPr>
          <p:nvPr>
            <p:ph type="sldNum" sz="quarter" idx="12"/>
          </p:nvPr>
        </p:nvSpPr>
        <p:spPr/>
        <p:txBody>
          <a:bodyPr/>
          <a:lstStyle/>
          <a:p>
            <a:pPr>
              <a:defRPr/>
            </a:pPr>
            <a:fld id="{25716B86-0346-4CA3-A324-1E09CE457E30}" type="slidenum">
              <a:rPr lang="en-US" smtClean="0"/>
              <a:pPr>
                <a:defRPr/>
              </a:pPr>
              <a:t>5</a:t>
            </a:fld>
            <a:endParaRPr lang="en-US"/>
          </a:p>
        </p:txBody>
      </p:sp>
    </p:spTree>
    <p:extLst>
      <p:ext uri="{BB962C8B-B14F-4D97-AF65-F5344CB8AC3E}">
        <p14:creationId xmlns:p14="http://schemas.microsoft.com/office/powerpoint/2010/main" val="1694488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Examples of USFS Reserved Water Rights </a:t>
            </a:r>
            <a:endParaRPr lang="en-US" sz="3600" dirty="0">
              <a:solidFill>
                <a:srgbClr val="FFC000"/>
              </a:solidFill>
            </a:endParaRPr>
          </a:p>
        </p:txBody>
      </p:sp>
      <p:sp>
        <p:nvSpPr>
          <p:cNvPr id="4" name="Content Placeholder 3"/>
          <p:cNvSpPr>
            <a:spLocks noGrp="1"/>
          </p:cNvSpPr>
          <p:nvPr>
            <p:ph sz="half" idx="1"/>
          </p:nvPr>
        </p:nvSpPr>
        <p:spPr>
          <a:xfrm>
            <a:off x="0" y="1143000"/>
            <a:ext cx="4495800" cy="4953000"/>
          </a:xfrm>
        </p:spPr>
        <p:txBody>
          <a:bodyPr/>
          <a:lstStyle/>
          <a:p>
            <a:pPr marL="0" indent="0">
              <a:buNone/>
            </a:pPr>
            <a:r>
              <a:rPr lang="en-US" sz="2400" dirty="0" smtClean="0"/>
              <a:t> </a:t>
            </a:r>
          </a:p>
        </p:txBody>
      </p:sp>
      <p:sp>
        <p:nvSpPr>
          <p:cNvPr id="5" name="Content Placeholder 4"/>
          <p:cNvSpPr>
            <a:spLocks noGrp="1"/>
          </p:cNvSpPr>
          <p:nvPr>
            <p:ph sz="half" idx="2"/>
          </p:nvPr>
        </p:nvSpPr>
        <p:spPr>
          <a:xfrm>
            <a:off x="6172200" y="1333500"/>
            <a:ext cx="2895600" cy="4762500"/>
          </a:xfrm>
        </p:spPr>
        <p:txBody>
          <a:bodyPr/>
          <a:lstStyle/>
          <a:p>
            <a:pPr marL="0" indent="0">
              <a:buNone/>
            </a:pPr>
            <a:r>
              <a:rPr lang="en-US" sz="2400" dirty="0" smtClean="0"/>
              <a:t>National Forests</a:t>
            </a:r>
          </a:p>
          <a:p>
            <a:pPr marL="0" indent="0">
              <a:buNone/>
            </a:pPr>
            <a:r>
              <a:rPr lang="en-US" sz="2400" dirty="0" smtClean="0"/>
              <a:t>National Monuments</a:t>
            </a:r>
          </a:p>
          <a:p>
            <a:pPr marL="0" indent="0">
              <a:buNone/>
            </a:pPr>
            <a:r>
              <a:rPr lang="en-US" sz="2400" dirty="0" smtClean="0"/>
              <a:t>National Recreation Areas</a:t>
            </a:r>
          </a:p>
          <a:p>
            <a:pPr marL="0" indent="0">
              <a:buNone/>
            </a:pPr>
            <a:r>
              <a:rPr lang="en-US" sz="2400" dirty="0" smtClean="0"/>
              <a:t>Wilderness Areas</a:t>
            </a:r>
          </a:p>
          <a:p>
            <a:pPr marL="0" indent="0">
              <a:buNone/>
            </a:pPr>
            <a:r>
              <a:rPr lang="en-US" sz="2400" dirty="0" smtClean="0"/>
              <a:t>Wild and Scenic Rivers</a:t>
            </a:r>
          </a:p>
          <a:p>
            <a:pPr marL="0" indent="0">
              <a:buNone/>
            </a:pPr>
            <a:endParaRPr lang="en-US" sz="2400" dirty="0"/>
          </a:p>
          <a:p>
            <a:pPr marL="0" indent="0">
              <a:buNone/>
            </a:pPr>
            <a:r>
              <a:rPr lang="en-US" sz="2400" dirty="0" smtClean="0"/>
              <a:t> </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3500"/>
            <a:ext cx="5994400" cy="3371850"/>
          </a:xfrm>
          <a:prstGeom prst="rect">
            <a:avLst/>
          </a:prstGeom>
        </p:spPr>
      </p:pic>
      <p:sp>
        <p:nvSpPr>
          <p:cNvPr id="6" name="TextBox 5"/>
          <p:cNvSpPr txBox="1"/>
          <p:nvPr/>
        </p:nvSpPr>
        <p:spPr>
          <a:xfrm>
            <a:off x="76200" y="4800600"/>
            <a:ext cx="6068905" cy="369332"/>
          </a:xfrm>
          <a:prstGeom prst="rect">
            <a:avLst/>
          </a:prstGeom>
          <a:noFill/>
        </p:spPr>
        <p:txBody>
          <a:bodyPr wrap="none" rtlCol="0">
            <a:spAutoFit/>
          </a:bodyPr>
          <a:lstStyle/>
          <a:p>
            <a:r>
              <a:rPr lang="en-US" dirty="0" smtClean="0"/>
              <a:t>Chain Lakes, Wind River Range, Shoshone NF, Wyoming</a:t>
            </a:r>
            <a:endParaRPr lang="en-US" dirty="0"/>
          </a:p>
        </p:txBody>
      </p:sp>
      <p:sp>
        <p:nvSpPr>
          <p:cNvPr id="7" name="Slide Number Placeholder 6"/>
          <p:cNvSpPr>
            <a:spLocks noGrp="1"/>
          </p:cNvSpPr>
          <p:nvPr>
            <p:ph type="sldNum" sz="quarter" idx="12"/>
          </p:nvPr>
        </p:nvSpPr>
        <p:spPr/>
        <p:txBody>
          <a:bodyPr/>
          <a:lstStyle/>
          <a:p>
            <a:pPr>
              <a:defRPr/>
            </a:pPr>
            <a:fld id="{25716B86-0346-4CA3-A324-1E09CE457E30}" type="slidenum">
              <a:rPr lang="en-US" smtClean="0"/>
              <a:pPr>
                <a:defRPr/>
              </a:pPr>
              <a:t>6</a:t>
            </a:fld>
            <a:endParaRPr lang="en-US"/>
          </a:p>
        </p:txBody>
      </p:sp>
    </p:spTree>
    <p:extLst>
      <p:ext uri="{BB962C8B-B14F-4D97-AF65-F5344CB8AC3E}">
        <p14:creationId xmlns:p14="http://schemas.microsoft.com/office/powerpoint/2010/main" val="1969415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8200"/>
          </a:xfrm>
        </p:spPr>
        <p:txBody>
          <a:bodyPr/>
          <a:lstStyle/>
          <a:p>
            <a:r>
              <a:rPr lang="en-US" sz="3600" dirty="0" smtClean="0">
                <a:solidFill>
                  <a:srgbClr val="FFC000"/>
                </a:solidFill>
              </a:rPr>
              <a:t>Examples of NPS Reserved Water Rights </a:t>
            </a:r>
            <a:endParaRPr lang="en-US" sz="3600" dirty="0">
              <a:solidFill>
                <a:srgbClr val="FFC000"/>
              </a:solidFill>
            </a:endParaRPr>
          </a:p>
        </p:txBody>
      </p:sp>
      <p:sp>
        <p:nvSpPr>
          <p:cNvPr id="4" name="Content Placeholder 3"/>
          <p:cNvSpPr>
            <a:spLocks noGrp="1"/>
          </p:cNvSpPr>
          <p:nvPr>
            <p:ph sz="half" idx="1"/>
          </p:nvPr>
        </p:nvSpPr>
        <p:spPr>
          <a:xfrm>
            <a:off x="0" y="1143000"/>
            <a:ext cx="4495800" cy="4953000"/>
          </a:xfrm>
        </p:spPr>
        <p:txBody>
          <a:bodyPr/>
          <a:lstStyle/>
          <a:p>
            <a:pPr marL="0" indent="0">
              <a:buNone/>
            </a:pPr>
            <a:r>
              <a:rPr lang="en-US" sz="2400" dirty="0" smtClean="0"/>
              <a:t> </a:t>
            </a:r>
          </a:p>
        </p:txBody>
      </p:sp>
      <p:sp>
        <p:nvSpPr>
          <p:cNvPr id="5" name="Content Placeholder 4"/>
          <p:cNvSpPr>
            <a:spLocks noGrp="1"/>
          </p:cNvSpPr>
          <p:nvPr>
            <p:ph sz="half" idx="2"/>
          </p:nvPr>
        </p:nvSpPr>
        <p:spPr>
          <a:xfrm>
            <a:off x="5562600" y="838200"/>
            <a:ext cx="3505200" cy="5257800"/>
          </a:xfrm>
        </p:spPr>
        <p:txBody>
          <a:bodyPr/>
          <a:lstStyle/>
          <a:p>
            <a:pPr marL="0" indent="0">
              <a:buNone/>
            </a:pPr>
            <a:r>
              <a:rPr lang="en-US" sz="2400" dirty="0" smtClean="0"/>
              <a:t>National Parks</a:t>
            </a:r>
          </a:p>
          <a:p>
            <a:pPr marL="0" indent="0">
              <a:buNone/>
            </a:pPr>
            <a:r>
              <a:rPr lang="en-US" sz="2400" dirty="0" smtClean="0"/>
              <a:t>National Preserves</a:t>
            </a:r>
          </a:p>
          <a:p>
            <a:pPr marL="0" indent="0">
              <a:buNone/>
            </a:pPr>
            <a:r>
              <a:rPr lang="en-US" sz="2400" dirty="0" smtClean="0"/>
              <a:t>National Monuments</a:t>
            </a:r>
          </a:p>
          <a:p>
            <a:pPr marL="0" indent="0">
              <a:buNone/>
            </a:pPr>
            <a:r>
              <a:rPr lang="en-US" sz="2400" dirty="0" smtClean="0"/>
              <a:t>National Seashore</a:t>
            </a:r>
          </a:p>
          <a:p>
            <a:pPr marL="0" indent="0">
              <a:buNone/>
            </a:pPr>
            <a:r>
              <a:rPr lang="en-US" sz="2400" dirty="0" smtClean="0"/>
              <a:t>National Historic Parks and Sites</a:t>
            </a:r>
          </a:p>
          <a:p>
            <a:pPr marL="0" indent="0">
              <a:buNone/>
            </a:pPr>
            <a:r>
              <a:rPr lang="en-US" sz="2400" dirty="0" smtClean="0"/>
              <a:t>National Military Parks and Battlefields</a:t>
            </a:r>
          </a:p>
          <a:p>
            <a:pPr marL="0" indent="0">
              <a:buNone/>
            </a:pPr>
            <a:r>
              <a:rPr lang="en-US" sz="2400" dirty="0" smtClean="0"/>
              <a:t>National Recreation Areas</a:t>
            </a:r>
          </a:p>
          <a:p>
            <a:pPr marL="0" indent="0">
              <a:buNone/>
            </a:pPr>
            <a:r>
              <a:rPr lang="en-US" sz="2400" dirty="0" smtClean="0"/>
              <a:t>Wilderness Areas</a:t>
            </a:r>
          </a:p>
          <a:p>
            <a:pPr marL="0" indent="0">
              <a:buNone/>
            </a:pPr>
            <a:r>
              <a:rPr lang="en-US" sz="2400" dirty="0" smtClean="0"/>
              <a:t>Wild and Scenic Rivers</a:t>
            </a:r>
          </a:p>
          <a:p>
            <a:pPr marL="0" indent="0">
              <a:buNone/>
            </a:pPr>
            <a:endParaRPr lang="en-US" sz="2400" dirty="0"/>
          </a:p>
          <a:p>
            <a:pPr marL="0" indent="0">
              <a:buNone/>
            </a:pPr>
            <a:r>
              <a:rPr lang="en-US" sz="2400" dirty="0" smtClean="0"/>
              <a:t> </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8200"/>
            <a:ext cx="5562600" cy="4171950"/>
          </a:xfrm>
          <a:prstGeom prst="rect">
            <a:avLst/>
          </a:prstGeom>
        </p:spPr>
      </p:pic>
      <p:sp>
        <p:nvSpPr>
          <p:cNvPr id="6" name="TextBox 5"/>
          <p:cNvSpPr txBox="1"/>
          <p:nvPr/>
        </p:nvSpPr>
        <p:spPr>
          <a:xfrm>
            <a:off x="0" y="5010150"/>
            <a:ext cx="4232274" cy="369332"/>
          </a:xfrm>
          <a:prstGeom prst="rect">
            <a:avLst/>
          </a:prstGeom>
          <a:noFill/>
        </p:spPr>
        <p:txBody>
          <a:bodyPr wrap="square" rtlCol="0">
            <a:spAutoFit/>
          </a:bodyPr>
          <a:lstStyle/>
          <a:p>
            <a:r>
              <a:rPr lang="en-US" dirty="0" smtClean="0"/>
              <a:t>Colorado River, Canyonlands NP, UT</a:t>
            </a:r>
            <a:endParaRPr lang="en-US" dirty="0"/>
          </a:p>
        </p:txBody>
      </p:sp>
      <p:sp>
        <p:nvSpPr>
          <p:cNvPr id="7" name="Slide Number Placeholder 6"/>
          <p:cNvSpPr>
            <a:spLocks noGrp="1"/>
          </p:cNvSpPr>
          <p:nvPr>
            <p:ph type="sldNum" sz="quarter" idx="12"/>
          </p:nvPr>
        </p:nvSpPr>
        <p:spPr/>
        <p:txBody>
          <a:bodyPr/>
          <a:lstStyle/>
          <a:p>
            <a:pPr>
              <a:defRPr/>
            </a:pPr>
            <a:fld id="{25716B86-0346-4CA3-A324-1E09CE457E30}" type="slidenum">
              <a:rPr lang="en-US" smtClean="0"/>
              <a:pPr>
                <a:defRPr/>
              </a:pPr>
              <a:t>7</a:t>
            </a:fld>
            <a:endParaRPr lang="en-US"/>
          </a:p>
        </p:txBody>
      </p:sp>
    </p:spTree>
    <p:extLst>
      <p:ext uri="{BB962C8B-B14F-4D97-AF65-F5344CB8AC3E}">
        <p14:creationId xmlns:p14="http://schemas.microsoft.com/office/powerpoint/2010/main" val="964704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Examples of FWS Reserved Water Rights </a:t>
            </a:r>
            <a:endParaRPr lang="en-US" sz="3600" dirty="0">
              <a:solidFill>
                <a:srgbClr val="FFC000"/>
              </a:solidFill>
            </a:endParaRPr>
          </a:p>
        </p:txBody>
      </p:sp>
      <p:sp>
        <p:nvSpPr>
          <p:cNvPr id="4" name="Content Placeholder 3"/>
          <p:cNvSpPr>
            <a:spLocks noGrp="1"/>
          </p:cNvSpPr>
          <p:nvPr>
            <p:ph sz="half" idx="1"/>
          </p:nvPr>
        </p:nvSpPr>
        <p:spPr>
          <a:xfrm>
            <a:off x="0" y="1143000"/>
            <a:ext cx="4495800" cy="4953000"/>
          </a:xfrm>
        </p:spPr>
        <p:txBody>
          <a:bodyPr/>
          <a:lstStyle/>
          <a:p>
            <a:pPr marL="0" indent="0">
              <a:buNone/>
            </a:pPr>
            <a:r>
              <a:rPr lang="en-US" sz="2400" dirty="0" smtClean="0"/>
              <a:t> </a:t>
            </a:r>
          </a:p>
        </p:txBody>
      </p:sp>
      <p:sp>
        <p:nvSpPr>
          <p:cNvPr id="5" name="Content Placeholder 4"/>
          <p:cNvSpPr>
            <a:spLocks noGrp="1"/>
          </p:cNvSpPr>
          <p:nvPr>
            <p:ph sz="half" idx="2"/>
          </p:nvPr>
        </p:nvSpPr>
        <p:spPr>
          <a:xfrm>
            <a:off x="6553200" y="990600"/>
            <a:ext cx="2514600" cy="5105400"/>
          </a:xfrm>
        </p:spPr>
        <p:txBody>
          <a:bodyPr/>
          <a:lstStyle/>
          <a:p>
            <a:pPr marL="0" indent="0">
              <a:buNone/>
            </a:pPr>
            <a:r>
              <a:rPr lang="en-US" sz="2400" dirty="0" smtClean="0"/>
              <a:t>National Wildlife Refuges</a:t>
            </a:r>
          </a:p>
          <a:p>
            <a:pPr marL="0" indent="0">
              <a:buNone/>
            </a:pPr>
            <a:r>
              <a:rPr lang="en-US" sz="2400" dirty="0" smtClean="0"/>
              <a:t>Wilderness Areas</a:t>
            </a:r>
          </a:p>
          <a:p>
            <a:pPr marL="0" indent="0">
              <a:buNone/>
            </a:pPr>
            <a:r>
              <a:rPr lang="en-US" sz="2400" dirty="0" smtClean="0"/>
              <a:t>Wild and Scenic Rivers</a:t>
            </a:r>
          </a:p>
          <a:p>
            <a:pPr marL="0" indent="0">
              <a:buNone/>
            </a:pPr>
            <a:r>
              <a:rPr lang="en-US" sz="2400" dirty="0" smtClean="0"/>
              <a:t>National Fish Hatcheries</a:t>
            </a:r>
          </a:p>
          <a:p>
            <a:pPr marL="0" indent="0">
              <a:buNone/>
            </a:pPr>
            <a:endParaRPr lang="en-US" sz="2400" dirty="0"/>
          </a:p>
          <a:p>
            <a:pPr marL="0" indent="0">
              <a:buNone/>
            </a:pPr>
            <a:r>
              <a:rPr lang="en-US" sz="2400" dirty="0" smtClean="0"/>
              <a:t> </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 y="990600"/>
            <a:ext cx="6470904" cy="4724400"/>
          </a:xfrm>
          <a:prstGeom prst="rect">
            <a:avLst/>
          </a:prstGeom>
        </p:spPr>
      </p:pic>
      <p:sp>
        <p:nvSpPr>
          <p:cNvPr id="9" name="TextBox 8"/>
          <p:cNvSpPr txBox="1"/>
          <p:nvPr/>
        </p:nvSpPr>
        <p:spPr>
          <a:xfrm>
            <a:off x="6096" y="5715000"/>
            <a:ext cx="2629887" cy="369332"/>
          </a:xfrm>
          <a:prstGeom prst="rect">
            <a:avLst/>
          </a:prstGeom>
          <a:noFill/>
        </p:spPr>
        <p:txBody>
          <a:bodyPr wrap="none" rtlCol="0">
            <a:spAutoFit/>
          </a:bodyPr>
          <a:lstStyle/>
          <a:p>
            <a:r>
              <a:rPr lang="en-US" dirty="0" smtClean="0"/>
              <a:t>Brown’s Park NWR, CO</a:t>
            </a:r>
            <a:endParaRPr lang="en-US" dirty="0"/>
          </a:p>
        </p:txBody>
      </p:sp>
      <p:sp>
        <p:nvSpPr>
          <p:cNvPr id="2" name="Slide Number Placeholder 1"/>
          <p:cNvSpPr>
            <a:spLocks noGrp="1"/>
          </p:cNvSpPr>
          <p:nvPr>
            <p:ph type="sldNum" sz="quarter" idx="12"/>
          </p:nvPr>
        </p:nvSpPr>
        <p:spPr/>
        <p:txBody>
          <a:bodyPr/>
          <a:lstStyle/>
          <a:p>
            <a:pPr>
              <a:defRPr/>
            </a:pPr>
            <a:fld id="{25716B86-0346-4CA3-A324-1E09CE457E30}" type="slidenum">
              <a:rPr lang="en-US" smtClean="0"/>
              <a:pPr>
                <a:defRPr/>
              </a:pPr>
              <a:t>8</a:t>
            </a:fld>
            <a:endParaRPr lang="en-US"/>
          </a:p>
        </p:txBody>
      </p:sp>
    </p:spTree>
    <p:extLst>
      <p:ext uri="{BB962C8B-B14F-4D97-AF65-F5344CB8AC3E}">
        <p14:creationId xmlns:p14="http://schemas.microsoft.com/office/powerpoint/2010/main" val="2777307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lstStyle/>
          <a:p>
            <a:r>
              <a:rPr lang="en-US" sz="3600" dirty="0" smtClean="0">
                <a:solidFill>
                  <a:srgbClr val="FFC000"/>
                </a:solidFill>
              </a:rPr>
              <a:t>Examples of BLM Reserved Water Rights </a:t>
            </a:r>
            <a:endParaRPr lang="en-US" sz="3600" dirty="0">
              <a:solidFill>
                <a:srgbClr val="FFC000"/>
              </a:solidFill>
            </a:endParaRPr>
          </a:p>
        </p:txBody>
      </p:sp>
      <p:sp>
        <p:nvSpPr>
          <p:cNvPr id="4" name="Content Placeholder 3"/>
          <p:cNvSpPr>
            <a:spLocks noGrp="1"/>
          </p:cNvSpPr>
          <p:nvPr>
            <p:ph sz="half" idx="1"/>
          </p:nvPr>
        </p:nvSpPr>
        <p:spPr>
          <a:xfrm>
            <a:off x="3962400" y="1143000"/>
            <a:ext cx="533400" cy="4953000"/>
          </a:xfrm>
        </p:spPr>
        <p:txBody>
          <a:bodyPr/>
          <a:lstStyle/>
          <a:p>
            <a:pPr marL="0" indent="0">
              <a:buNone/>
            </a:pPr>
            <a:r>
              <a:rPr lang="en-US" sz="2400" dirty="0" smtClean="0"/>
              <a:t> </a:t>
            </a:r>
          </a:p>
        </p:txBody>
      </p:sp>
      <p:sp>
        <p:nvSpPr>
          <p:cNvPr id="5" name="Content Placeholder 4"/>
          <p:cNvSpPr>
            <a:spLocks noGrp="1"/>
          </p:cNvSpPr>
          <p:nvPr>
            <p:ph sz="half" idx="2"/>
          </p:nvPr>
        </p:nvSpPr>
        <p:spPr>
          <a:xfrm>
            <a:off x="5562600" y="1066800"/>
            <a:ext cx="3505200" cy="5029200"/>
          </a:xfrm>
        </p:spPr>
        <p:txBody>
          <a:bodyPr/>
          <a:lstStyle/>
          <a:p>
            <a:pPr marL="0" indent="0">
              <a:buNone/>
            </a:pPr>
            <a:r>
              <a:rPr lang="en-US" sz="2400" dirty="0" smtClean="0"/>
              <a:t>National Conservation Areas</a:t>
            </a:r>
          </a:p>
          <a:p>
            <a:pPr marL="0" indent="0">
              <a:buNone/>
            </a:pPr>
            <a:r>
              <a:rPr lang="en-US" sz="2400" dirty="0" smtClean="0"/>
              <a:t>Riparian National Conservation Areas</a:t>
            </a:r>
          </a:p>
          <a:p>
            <a:pPr marL="0" indent="0">
              <a:buNone/>
            </a:pPr>
            <a:r>
              <a:rPr lang="en-US" sz="2400" dirty="0" smtClean="0"/>
              <a:t>National Monuments</a:t>
            </a:r>
          </a:p>
          <a:p>
            <a:pPr marL="0" indent="0">
              <a:buNone/>
            </a:pPr>
            <a:r>
              <a:rPr lang="en-US" sz="2400" dirty="0" smtClean="0"/>
              <a:t>Wild and Scenic Rivers</a:t>
            </a:r>
          </a:p>
          <a:p>
            <a:pPr marL="0" indent="0">
              <a:buNone/>
            </a:pPr>
            <a:r>
              <a:rPr lang="en-US" sz="2400" dirty="0" smtClean="0"/>
              <a:t>Wilderness Areas</a:t>
            </a:r>
          </a:p>
          <a:p>
            <a:pPr marL="0" indent="0">
              <a:buNone/>
            </a:pPr>
            <a:r>
              <a:rPr lang="en-US" sz="2400" dirty="0" smtClean="0"/>
              <a:t>Public Water Reserves</a:t>
            </a:r>
          </a:p>
          <a:p>
            <a:pPr marL="0" indent="0">
              <a:buNone/>
            </a:pPr>
            <a:endParaRPr lang="en-US" sz="2400" dirty="0"/>
          </a:p>
          <a:p>
            <a:pPr marL="0" indent="0">
              <a:buNone/>
            </a:pPr>
            <a:r>
              <a:rPr lang="en-US" sz="2400" dirty="0" smtClean="0"/>
              <a:t> </a:t>
            </a:r>
            <a:endParaRPr lang="en-US" sz="2400" dirty="0"/>
          </a:p>
        </p:txBody>
      </p:sp>
      <p:pic>
        <p:nvPicPr>
          <p:cNvPr id="3074" name="Picture 2" descr="C:\Users\r20smith\Downloads\san pedro a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5524157" cy="36835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4750308"/>
            <a:ext cx="5481116" cy="369332"/>
          </a:xfrm>
          <a:prstGeom prst="rect">
            <a:avLst/>
          </a:prstGeom>
          <a:noFill/>
        </p:spPr>
        <p:txBody>
          <a:bodyPr wrap="none" rtlCol="0">
            <a:spAutoFit/>
          </a:bodyPr>
          <a:lstStyle/>
          <a:p>
            <a:r>
              <a:rPr lang="en-US" dirty="0" smtClean="0"/>
              <a:t>San Pedro Riparian National Conservation Area, AZ</a:t>
            </a:r>
            <a:endParaRPr lang="en-US" dirty="0"/>
          </a:p>
        </p:txBody>
      </p:sp>
      <p:sp>
        <p:nvSpPr>
          <p:cNvPr id="6" name="Slide Number Placeholder 5"/>
          <p:cNvSpPr>
            <a:spLocks noGrp="1"/>
          </p:cNvSpPr>
          <p:nvPr>
            <p:ph type="sldNum" sz="quarter" idx="12"/>
          </p:nvPr>
        </p:nvSpPr>
        <p:spPr/>
        <p:txBody>
          <a:bodyPr/>
          <a:lstStyle/>
          <a:p>
            <a:pPr>
              <a:defRPr/>
            </a:pPr>
            <a:fld id="{25716B86-0346-4CA3-A324-1E09CE457E30}" type="slidenum">
              <a:rPr lang="en-US" smtClean="0"/>
              <a:pPr>
                <a:defRPr/>
              </a:pPr>
              <a:t>9</a:t>
            </a:fld>
            <a:endParaRPr lang="en-US"/>
          </a:p>
        </p:txBody>
      </p:sp>
    </p:spTree>
    <p:extLst>
      <p:ext uri="{BB962C8B-B14F-4D97-AF65-F5344CB8AC3E}">
        <p14:creationId xmlns:p14="http://schemas.microsoft.com/office/powerpoint/2010/main" val="1780084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2937</TotalTime>
  <Words>1912</Words>
  <Application>Microsoft Office PowerPoint</Application>
  <PresentationFormat>On-screen Show (4:3)</PresentationFormat>
  <Paragraphs>300</Paragraphs>
  <Slides>34</Slides>
  <Notes>5</Notes>
  <HiddenSlides>1</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Mountain Top</vt:lpstr>
      <vt:lpstr>Federal Reserved Water Rights: An Introduction Roy Smith, BLM Colorado/Utah</vt:lpstr>
      <vt:lpstr>What are federal reserved water rights?</vt:lpstr>
      <vt:lpstr>Federal Reserved Water Rights - Origins</vt:lpstr>
      <vt:lpstr>Federal Reserved Water Rights - Origins</vt:lpstr>
      <vt:lpstr>What federal lands qualify as reservations? </vt:lpstr>
      <vt:lpstr>Examples of USFS Reserved Water Rights </vt:lpstr>
      <vt:lpstr>Examples of NPS Reserved Water Rights </vt:lpstr>
      <vt:lpstr>Examples of FWS Reserved Water Rights </vt:lpstr>
      <vt:lpstr>Examples of BLM Reserved Water Rights </vt:lpstr>
      <vt:lpstr>Reserved Lands In Alaska </vt:lpstr>
      <vt:lpstr>“Express” v. “Implied” Reserved Rights </vt:lpstr>
      <vt:lpstr>PowerPoint Presentation</vt:lpstr>
      <vt:lpstr>Reserved Rights: Priority Date </vt:lpstr>
      <vt:lpstr>Reserved Rights: Purposes / Water Uses </vt:lpstr>
      <vt:lpstr>Reserved Rights: Amounts </vt:lpstr>
      <vt:lpstr>Reserved Rights: Locations </vt:lpstr>
      <vt:lpstr> </vt:lpstr>
      <vt:lpstr>Adjudication of Reserved Rights </vt:lpstr>
      <vt:lpstr>Administration of Reserved Rights </vt:lpstr>
      <vt:lpstr>  Administering Federal Reserved Water Rights: Example</vt:lpstr>
      <vt:lpstr>Example Reserved Water Right Claim: Zion National Park 1996 Settlement Agreement</vt:lpstr>
      <vt:lpstr>Zion NP Settlement Agreement</vt:lpstr>
      <vt:lpstr>Zion NP Settlement Agreement</vt:lpstr>
      <vt:lpstr> </vt:lpstr>
      <vt:lpstr>Many Federal Reserved Rights  Were Established Before ANILCA </vt:lpstr>
      <vt:lpstr>ANILCA Created New Reserved Rights </vt:lpstr>
      <vt:lpstr>Alaska Statutory Procedures For Adjudicating Federal Reserved Water Rights </vt:lpstr>
      <vt:lpstr>How do I protect federal reserved water rights before an adjudication occurs? </vt:lpstr>
      <vt:lpstr>Reserved Water Rights Case Study in AK: Indian River and Sitka NHP </vt:lpstr>
      <vt:lpstr>Reserved Water Rights Case Study in AK: Indian River and Sitka NHP </vt:lpstr>
      <vt:lpstr>Reserved Water Rights Case Study in AK: Indian River and Sitka NHP </vt:lpstr>
      <vt:lpstr>Reserved Rights in AK: Looking Forward</vt:lpstr>
      <vt:lpstr>Reserved Rights in AK: Looking Forward</vt:lpstr>
      <vt:lpstr>Federal Reserved Water Rights: Questions? Roy Smith, BLM Colorado/Utah</vt:lpstr>
    </vt:vector>
  </TitlesOfParts>
  <Company>Bureau of Land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2008 Instream Flow Recommendations</dc:title>
  <dc:creator>roy edward smith</dc:creator>
  <cp:lastModifiedBy>Smith, Roy E</cp:lastModifiedBy>
  <cp:revision>257</cp:revision>
  <cp:lastPrinted>2013-05-13T15:56:22Z</cp:lastPrinted>
  <dcterms:created xsi:type="dcterms:W3CDTF">2007-02-12T14:10:40Z</dcterms:created>
  <dcterms:modified xsi:type="dcterms:W3CDTF">2016-09-14T17:22:51Z</dcterms:modified>
</cp:coreProperties>
</file>