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257" r:id="rId2"/>
    <p:sldId id="312" r:id="rId3"/>
    <p:sldId id="357" r:id="rId4"/>
    <p:sldId id="258" r:id="rId5"/>
    <p:sldId id="259" r:id="rId6"/>
    <p:sldId id="260" r:id="rId7"/>
    <p:sldId id="362" r:id="rId8"/>
    <p:sldId id="358" r:id="rId9"/>
    <p:sldId id="261" r:id="rId10"/>
    <p:sldId id="315" r:id="rId11"/>
    <p:sldId id="263" r:id="rId12"/>
    <p:sldId id="363" r:id="rId13"/>
    <p:sldId id="265" r:id="rId14"/>
    <p:sldId id="359" r:id="rId15"/>
    <p:sldId id="266" r:id="rId16"/>
    <p:sldId id="268" r:id="rId17"/>
    <p:sldId id="269" r:id="rId18"/>
    <p:sldId id="327" r:id="rId19"/>
    <p:sldId id="364" r:id="rId20"/>
    <p:sldId id="341" r:id="rId21"/>
    <p:sldId id="342" r:id="rId22"/>
    <p:sldId id="354" r:id="rId23"/>
    <p:sldId id="360" r:id="rId24"/>
    <p:sldId id="316" r:id="rId25"/>
    <p:sldId id="317" r:id="rId26"/>
    <p:sldId id="318" r:id="rId27"/>
    <p:sldId id="319" r:id="rId28"/>
    <p:sldId id="320" r:id="rId29"/>
    <p:sldId id="321" r:id="rId30"/>
    <p:sldId id="355" r:id="rId31"/>
    <p:sldId id="346" r:id="rId32"/>
    <p:sldId id="367" r:id="rId33"/>
    <p:sldId id="322" r:id="rId34"/>
    <p:sldId id="325" r:id="rId35"/>
    <p:sldId id="349" r:id="rId36"/>
    <p:sldId id="326" r:id="rId37"/>
    <p:sldId id="347" r:id="rId38"/>
    <p:sldId id="348" r:id="rId39"/>
    <p:sldId id="361" r:id="rId40"/>
    <p:sldId id="350" r:id="rId41"/>
    <p:sldId id="351" r:id="rId42"/>
    <p:sldId id="352" r:id="rId43"/>
    <p:sldId id="331" r:id="rId44"/>
    <p:sldId id="365" r:id="rId45"/>
    <p:sldId id="332" r:id="rId46"/>
    <p:sldId id="337" r:id="rId47"/>
    <p:sldId id="338" r:id="rId48"/>
    <p:sldId id="340" r:id="rId49"/>
    <p:sldId id="366" r:id="rId50"/>
    <p:sldId id="345"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95313" autoAdjust="0"/>
  </p:normalViewPr>
  <p:slideViewPr>
    <p:cSldViewPr snapToGrid="0">
      <p:cViewPr>
        <p:scale>
          <a:sx n="100" d="100"/>
          <a:sy n="100" d="100"/>
        </p:scale>
        <p:origin x="-198" y="11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1488" y="251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 xmlns:p14="http://schemas.microsoft.com/office/powerpoint/2010/main" val="30394772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9/11/2014</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F8EBC68-0A70-42A8-B609-264058B8067F}" type="slidenum">
              <a:rPr lang="en-US" smtClean="0"/>
              <a:pPr/>
              <a:t>‹#›</a:t>
            </a:fld>
            <a:endParaRPr lang="en-US"/>
          </a:p>
        </p:txBody>
      </p:sp>
    </p:spTree>
    <p:extLst>
      <p:ext uri="{BB962C8B-B14F-4D97-AF65-F5344CB8AC3E}">
        <p14:creationId xmlns="" xmlns:p14="http://schemas.microsoft.com/office/powerpoint/2010/main" val="11914177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xfrm>
            <a:off x="1181100" y="696913"/>
            <a:ext cx="4648200" cy="3486150"/>
          </a:xfrm>
          <a:ln/>
        </p:spPr>
      </p:sp>
      <p:sp>
        <p:nvSpPr>
          <p:cNvPr id="21508" name="Rectangle 3"/>
          <p:cNvSpPr>
            <a:spLocks noGrp="1" noChangeArrowheads="1"/>
          </p:cNvSpPr>
          <p:nvPr>
            <p:ph type="body" idx="1"/>
          </p:nvPr>
        </p:nvSpPr>
        <p:spPr>
          <a:xfrm>
            <a:off x="701040" y="4415790"/>
            <a:ext cx="5608320" cy="4183380"/>
          </a:xfrm>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dirty="0" smtClean="0">
                <a:latin typeface="Arial" pitchFamily="34" charset="0"/>
                <a:cs typeface="Arial" pitchFamily="34" charset="0"/>
              </a:rPr>
              <a:t>Most Western states use a </a:t>
            </a:r>
            <a:r>
              <a:rPr lang="en-US" b="1" dirty="0" smtClean="0">
                <a:latin typeface="Arial" pitchFamily="34" charset="0"/>
                <a:cs typeface="Arial" pitchFamily="34" charset="0"/>
              </a:rPr>
              <a:t>permit system </a:t>
            </a:r>
            <a:r>
              <a:rPr lang="en-US" dirty="0" smtClean="0">
                <a:latin typeface="Arial" pitchFamily="34" charset="0"/>
                <a:cs typeface="Arial" pitchFamily="34" charset="0"/>
              </a:rPr>
              <a:t>to obtain water rights (e.g., AK, AZ, CA, ID, MT, NM, NV, OR, ND, SD, UT, WA and WY).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In Alaska, water rights are administered by the Department of Natural Resources (DNR).</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In Colorado,  water rights are obtained in water court via a </a:t>
            </a:r>
            <a:r>
              <a:rPr lang="en-US" b="1" dirty="0" smtClean="0">
                <a:latin typeface="Arial" pitchFamily="34" charset="0"/>
                <a:cs typeface="Arial" pitchFamily="34" charset="0"/>
              </a:rPr>
              <a:t>decree</a:t>
            </a:r>
            <a:r>
              <a:rPr lang="en-US" dirty="0" smtClean="0">
                <a:latin typeface="Arial" pitchFamily="34" charset="0"/>
                <a:cs typeface="Arial" pitchFamily="34"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r>
              <a:rPr lang="en-US" dirty="0" smtClean="0">
                <a:latin typeface="Arial" pitchFamily="34" charset="0"/>
                <a:cs typeface="Arial" pitchFamily="34" charset="0"/>
              </a:rPr>
              <a:t>* The majority of the states that follow the prior appropriation</a:t>
            </a:r>
            <a:r>
              <a:rPr lang="en-US" baseline="0" dirty="0" smtClean="0">
                <a:latin typeface="Arial" pitchFamily="34" charset="0"/>
                <a:cs typeface="Arial" pitchFamily="34" charset="0"/>
              </a:rPr>
              <a:t> doctrine have statutes that allow for leaving water in the streams.  Due to the relative abundance of water, Alaska has perhaps the most “progressive” statutes that allow for reservations of water to be left in the streams (</a:t>
            </a:r>
            <a:r>
              <a:rPr lang="en-US" baseline="0" dirty="0" err="1" smtClean="0">
                <a:latin typeface="Arial" pitchFamily="34" charset="0"/>
                <a:cs typeface="Arial" pitchFamily="34" charset="0"/>
              </a:rPr>
              <a:t>instream</a:t>
            </a:r>
            <a:r>
              <a:rPr lang="en-US" baseline="0" dirty="0" smtClean="0">
                <a:latin typeface="Arial" pitchFamily="34" charset="0"/>
                <a:cs typeface="Arial" pitchFamily="34" charset="0"/>
              </a:rPr>
              <a:t> flows) and in lakes (lake “levels”).</a:t>
            </a:r>
            <a:endParaRPr lang="en-US" dirty="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endParaRPr lang="en-US" dirty="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xfrm>
            <a:off x="1181100" y="696913"/>
            <a:ext cx="4648200" cy="3486150"/>
          </a:xfrm>
          <a:ln/>
        </p:spPr>
      </p:sp>
      <p:sp>
        <p:nvSpPr>
          <p:cNvPr id="29700" name="Rectangle 3"/>
          <p:cNvSpPr>
            <a:spLocks noGrp="1" noChangeArrowheads="1"/>
          </p:cNvSpPr>
          <p:nvPr>
            <p:ph type="body" idx="1"/>
          </p:nvPr>
        </p:nvSpPr>
        <p:spPr>
          <a:xfrm>
            <a:off x="701040" y="4415790"/>
            <a:ext cx="5608320" cy="4183380"/>
          </a:xfrm>
          <a:noFill/>
          <a:ln/>
        </p:spPr>
        <p:txBody>
          <a:bodyPr>
            <a:normAutofit/>
          </a:bodyPr>
          <a:lstStyle/>
          <a:p>
            <a:pPr eaLnBrk="1" hangingPunct="1">
              <a:buFontTx/>
              <a:buChar char="•"/>
            </a:pPr>
            <a:r>
              <a:rPr lang="en-US" sz="1100" b="1" dirty="0" smtClean="0">
                <a:latin typeface="Arial" charset="0"/>
              </a:rPr>
              <a:t>Intent to use</a:t>
            </a:r>
            <a:r>
              <a:rPr lang="en-US" sz="1100" dirty="0" smtClean="0">
                <a:latin typeface="Arial" charset="0"/>
              </a:rPr>
              <a:t>:  In the early settlement of the West, notice was given by “posting a notice” at the site where the water was going to be used and then recording the notice at the local land office; for example, in Alaska, after 1966, </a:t>
            </a:r>
            <a:r>
              <a:rPr lang="en-US" sz="1100" b="1" dirty="0" smtClean="0">
                <a:latin typeface="Arial" charset="0"/>
              </a:rPr>
              <a:t>intent</a:t>
            </a:r>
            <a:r>
              <a:rPr lang="en-US" sz="1100" dirty="0" smtClean="0">
                <a:latin typeface="Arial" charset="0"/>
              </a:rPr>
              <a:t> is shown by filing an application for a water right.</a:t>
            </a:r>
          </a:p>
          <a:p>
            <a:pPr eaLnBrk="1" hangingPunct="1">
              <a:buFontTx/>
              <a:buChar char="•"/>
            </a:pPr>
            <a:endParaRPr lang="en-US" sz="1100" dirty="0" smtClean="0">
              <a:latin typeface="Arial" charset="0"/>
            </a:endParaRPr>
          </a:p>
          <a:p>
            <a:pPr eaLnBrk="1" hangingPunct="1">
              <a:buFontTx/>
              <a:buChar char="•"/>
            </a:pPr>
            <a:r>
              <a:rPr lang="en-US" sz="1100" b="1" dirty="0" smtClean="0">
                <a:latin typeface="Arial" charset="0"/>
              </a:rPr>
              <a:t>Diversion</a:t>
            </a:r>
            <a:r>
              <a:rPr lang="en-US" sz="1100" dirty="0" smtClean="0">
                <a:latin typeface="Arial" charset="0"/>
              </a:rPr>
              <a:t>:  Water must be diverted from a stream/spring or captured by a storage facility or pumped.  Some states, such as Oregon and New Mexico, require a physical diversion; in others (Arizona, Colorado and Alaska), direct consumption by livestock &amp; wildlife at an undeveloped spring is considered a diversion.</a:t>
            </a:r>
          </a:p>
          <a:p>
            <a:pPr eaLnBrk="1" hangingPunct="1">
              <a:buFontTx/>
              <a:buChar char="•"/>
            </a:pPr>
            <a:endParaRPr lang="en-US" sz="1100" dirty="0" smtClean="0">
              <a:latin typeface="Arial" charset="0"/>
            </a:endParaRPr>
          </a:p>
          <a:p>
            <a:pPr eaLnBrk="1" hangingPunct="1">
              <a:buFontTx/>
              <a:buChar char="•"/>
            </a:pPr>
            <a:r>
              <a:rPr lang="en-US" sz="1100" b="1" dirty="0" smtClean="0">
                <a:latin typeface="Arial" charset="0"/>
              </a:rPr>
              <a:t>Beneficial Use:</a:t>
            </a:r>
            <a:r>
              <a:rPr lang="en-US" sz="1100" dirty="0" smtClean="0">
                <a:latin typeface="Arial" charset="0"/>
              </a:rPr>
              <a:t>  Use of water is the most important element of a water right; state law defines what constitutes a “beneficial” use.  In Alaska, if there is competition between two applications, preference in issuing a permit will be given to a public water supply use.</a:t>
            </a:r>
            <a:endParaRPr lang="en-US" sz="1100" b="1" dirty="0" smtClean="0">
              <a:latin typeface="Arial" charset="0"/>
            </a:endParaRPr>
          </a:p>
          <a:p>
            <a:pPr eaLnBrk="1" hangingPunct="1">
              <a:buFontTx/>
              <a:buChar char="•"/>
            </a:pPr>
            <a:endParaRPr lang="en-US" sz="1100" dirty="0" smtClean="0">
              <a:latin typeface="Arial" charset="0"/>
            </a:endParaRPr>
          </a:p>
          <a:p>
            <a:pPr eaLnBrk="1" hangingPunct="1">
              <a:buFontTx/>
              <a:buChar char="•"/>
            </a:pPr>
            <a:r>
              <a:rPr lang="en-US" sz="1100" b="1" dirty="0" smtClean="0">
                <a:latin typeface="Arial" charset="0"/>
              </a:rPr>
              <a:t>Administration of Priorities:  </a:t>
            </a:r>
            <a:r>
              <a:rPr lang="en-US" sz="1100" dirty="0" smtClean="0">
                <a:latin typeface="Arial" charset="0"/>
              </a:rPr>
              <a:t>For water rights awarded via permit</a:t>
            </a:r>
            <a:r>
              <a:rPr lang="en-US" sz="1100" b="1" dirty="0" smtClean="0">
                <a:latin typeface="Arial" charset="0"/>
              </a:rPr>
              <a:t>, </a:t>
            </a:r>
            <a:r>
              <a:rPr lang="en-US" sz="1100" dirty="0" smtClean="0">
                <a:latin typeface="Arial" charset="0"/>
              </a:rPr>
              <a:t>the priority date is typically the date notice was filed or the application was made.   For vested or “grandfathered” water rights, the priority date is the date when the user can prove the water was first placed to beneficial use. </a:t>
            </a:r>
          </a:p>
          <a:p>
            <a:pPr eaLnBrk="1" hangingPunct="1">
              <a:buFontTx/>
              <a:buChar char="•"/>
            </a:pPr>
            <a:endParaRPr lang="en-US" sz="1100" dirty="0" smtClean="0">
              <a:latin typeface="Arial" charset="0"/>
            </a:endParaRPr>
          </a:p>
          <a:p>
            <a:pPr eaLnBrk="1" hangingPunct="1">
              <a:buFontTx/>
              <a:buChar char="•"/>
            </a:pPr>
            <a:r>
              <a:rPr lang="en-US" sz="1100" b="1" dirty="0" smtClean="0">
                <a:latin typeface="Arial" charset="0"/>
              </a:rPr>
              <a:t>Administration of Priorities in Alaska:  </a:t>
            </a:r>
            <a:r>
              <a:rPr lang="en-US" sz="1100" dirty="0" smtClean="0">
                <a:latin typeface="Arial" charset="0"/>
              </a:rPr>
              <a:t>Due to ample water supply, there are few instances where priorities have to be actively managed.  However, this is likely to change as Alaska becomes more developed and if climate change reduces the available water supply.</a:t>
            </a:r>
            <a:endParaRPr lang="en-US" sz="1100" b="1" dirty="0" smtClean="0">
              <a:latin typeface="Arial" charset="0"/>
            </a:endParaRPr>
          </a:p>
          <a:p>
            <a:pPr eaLnBrk="1" hangingPunct="1">
              <a:buFontTx/>
              <a:buChar char="•"/>
            </a:pPr>
            <a:endParaRPr lang="en-US" sz="1100"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xfrm>
            <a:off x="1135063" y="674688"/>
            <a:ext cx="4649787" cy="3486150"/>
          </a:xfrm>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211263" y="674688"/>
            <a:ext cx="4649787" cy="3486150"/>
          </a:xfrm>
          <a:ln/>
        </p:spPr>
      </p:sp>
      <p:sp>
        <p:nvSpPr>
          <p:cNvPr id="33796" name="Rectangle 3"/>
          <p:cNvSpPr>
            <a:spLocks noGrp="1" noChangeArrowheads="1"/>
          </p:cNvSpPr>
          <p:nvPr>
            <p:ph type="body" idx="1"/>
          </p:nvPr>
        </p:nvSpPr>
        <p:spPr>
          <a:noFill/>
          <a:ln/>
        </p:spPr>
        <p:txBody>
          <a:bodyPr/>
          <a:lstStyle/>
          <a:p>
            <a:pPr eaLnBrk="1" hangingPunct="1"/>
            <a:r>
              <a:rPr lang="en-US" dirty="0" smtClean="0">
                <a:latin typeface="Arial" pitchFamily="34" charset="0"/>
                <a:cs typeface="Arial" pitchFamily="34" charset="0"/>
              </a:rPr>
              <a:t>Direct flow rights and storage rights are often used to satisfy the same beneficial use.  Typically, direct flow rights are exercised during periods of abundant stream flow and then water from storage is used during a period of low stream flow.  Irrigation rights, which need a highly reliable supply of water from week to week during the growing season, often implement this approach.</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Once water is diverted in priority into a storage facility, the owner can use the stored water at any time.  The owner has complete control of the stored water regardless of the priority in effect on the stream system at the time the water is released from storage.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Rot="1" noChangeAspect="1" noChangeArrowheads="1" noTextEdit="1"/>
          </p:cNvSpPr>
          <p:nvPr>
            <p:ph type="sldImg"/>
          </p:nvPr>
        </p:nvSpPr>
        <p:spPr>
          <a:xfrm>
            <a:off x="1211263" y="674688"/>
            <a:ext cx="4649787" cy="3486150"/>
          </a:xfrm>
          <a:ln/>
        </p:spPr>
      </p:sp>
      <p:sp>
        <p:nvSpPr>
          <p:cNvPr id="31748" name="Rectangle 3"/>
          <p:cNvSpPr>
            <a:spLocks noGrp="1" noChangeArrowheads="1"/>
          </p:cNvSpPr>
          <p:nvPr>
            <p:ph type="body" idx="1"/>
          </p:nvPr>
        </p:nvSpPr>
        <p:spPr>
          <a:xfrm>
            <a:off x="304800" y="4210050"/>
            <a:ext cx="6467475" cy="4667250"/>
          </a:xfrm>
          <a:noFill/>
          <a:ln/>
        </p:spPr>
        <p:txBody>
          <a:bodyPr>
            <a:normAutofit fontScale="92500"/>
          </a:bodyPr>
          <a:lstStyle/>
          <a:p>
            <a:pPr marL="0" indent="0">
              <a:buFontTx/>
              <a:buNone/>
              <a:tabLst>
                <a:tab pos="343923" algn="l"/>
              </a:tabLst>
            </a:pPr>
            <a:endParaRPr lang="en-US" dirty="0" smtClean="0">
              <a:latin typeface="Arial" charset="0"/>
            </a:endParaRPr>
          </a:p>
          <a:p>
            <a:pPr marL="114641" indent="-114641">
              <a:buFontTx/>
              <a:buChar char="•"/>
              <a:tabLst>
                <a:tab pos="343923" algn="l"/>
              </a:tabLst>
            </a:pPr>
            <a:r>
              <a:rPr lang="en-US" sz="1300" dirty="0" smtClean="0">
                <a:latin typeface="Arial" charset="0"/>
              </a:rPr>
              <a:t>States that rely upon a permit system:  A separate application must be secured to acquire a ground water right for a beneficial use, and groundwater is allocated based upon the prior appropriation system. </a:t>
            </a:r>
          </a:p>
          <a:p>
            <a:pPr marL="114641" indent="-114641">
              <a:buFontTx/>
              <a:buChar char="•"/>
              <a:tabLst>
                <a:tab pos="343923" algn="l"/>
              </a:tabLst>
            </a:pPr>
            <a:endParaRPr lang="en-US" sz="1300" dirty="0" smtClean="0">
              <a:latin typeface="Arial" charset="0"/>
            </a:endParaRPr>
          </a:p>
          <a:p>
            <a:pPr marL="349415" lvl="1" indent="-116472">
              <a:buFontTx/>
              <a:buChar char="•"/>
              <a:tabLst>
                <a:tab pos="343923" algn="l"/>
              </a:tabLst>
            </a:pPr>
            <a:r>
              <a:rPr lang="en-US" sz="1300" dirty="0" smtClean="0">
                <a:latin typeface="Arial" charset="0"/>
              </a:rPr>
              <a:t>Prior appropriation:  </a:t>
            </a:r>
            <a:r>
              <a:rPr lang="en-US" sz="1300" dirty="0">
                <a:latin typeface="Arial" charset="0"/>
              </a:rPr>
              <a:t>A</a:t>
            </a:r>
            <a:r>
              <a:rPr lang="en-US" sz="1300" dirty="0" smtClean="0">
                <a:latin typeface="Arial" charset="0"/>
              </a:rPr>
              <a:t> priority date is established when a ground water right is sought and  reasonable pumping levels are set in all or parts of the state.</a:t>
            </a:r>
          </a:p>
          <a:p>
            <a:pPr marL="349415" lvl="1" indent="-116472">
              <a:buFontTx/>
              <a:buChar char="•"/>
              <a:tabLst>
                <a:tab pos="343923" algn="l"/>
              </a:tabLst>
            </a:pPr>
            <a:endParaRPr lang="en-US" sz="1300" dirty="0" smtClean="0">
              <a:latin typeface="Arial" charset="0"/>
            </a:endParaRPr>
          </a:p>
          <a:p>
            <a:pPr marL="349415" lvl="1" indent="-116472">
              <a:buFontTx/>
              <a:buChar char="•"/>
              <a:tabLst>
                <a:tab pos="343923" algn="l"/>
              </a:tabLst>
            </a:pPr>
            <a:r>
              <a:rPr lang="en-US" sz="1300" dirty="0" smtClean="0">
                <a:latin typeface="Arial" charset="0"/>
              </a:rPr>
              <a:t>Exempt uses:   In Alaska, a ground water right is not required if the use is for not more  than 5,000 gallons per day for one day from a single source OR if the use is for not more than 500 gallons per day from a single source for more than 10 days/ year. </a:t>
            </a:r>
          </a:p>
          <a:p>
            <a:pPr marL="349415" lvl="1" indent="-116472">
              <a:buFontTx/>
              <a:buChar char="•"/>
              <a:tabLst>
                <a:tab pos="343923" algn="l"/>
              </a:tabLst>
            </a:pPr>
            <a:endParaRPr lang="en-US" sz="1300" dirty="0" smtClean="0">
              <a:latin typeface="Arial" charset="0"/>
            </a:endParaRPr>
          </a:p>
          <a:p>
            <a:pPr marL="114641" indent="-114641">
              <a:buFontTx/>
              <a:buChar char="•"/>
              <a:tabLst>
                <a:tab pos="343923" algn="l"/>
              </a:tabLst>
            </a:pPr>
            <a:r>
              <a:rPr lang="en-US" sz="1300" dirty="0" smtClean="0">
                <a:latin typeface="Arial" charset="0"/>
              </a:rPr>
              <a:t>Well construction permits:  Most </a:t>
            </a:r>
            <a:r>
              <a:rPr lang="en-US" sz="1300" dirty="0">
                <a:latin typeface="Arial" charset="0"/>
              </a:rPr>
              <a:t>states require a permit to drill a </a:t>
            </a:r>
            <a:r>
              <a:rPr lang="en-US" sz="1300" dirty="0" smtClean="0">
                <a:latin typeface="Arial" charset="0"/>
              </a:rPr>
              <a:t>well in order to prevent well-to-well interference and to protect aquifers from poor well construction techniques.  This </a:t>
            </a:r>
            <a:r>
              <a:rPr lang="en-US" sz="1300" dirty="0">
                <a:latin typeface="Arial" charset="0"/>
              </a:rPr>
              <a:t>permit does </a:t>
            </a:r>
            <a:r>
              <a:rPr lang="en-US" sz="1300" dirty="0" smtClean="0">
                <a:latin typeface="Arial" charset="0"/>
              </a:rPr>
              <a:t>NOT convey </a:t>
            </a:r>
            <a:r>
              <a:rPr lang="en-US" sz="1300" dirty="0">
                <a:latin typeface="Arial" charset="0"/>
              </a:rPr>
              <a:t>a water right</a:t>
            </a:r>
            <a:r>
              <a:rPr lang="en-US" sz="1300" dirty="0" smtClean="0">
                <a:latin typeface="Arial" charset="0"/>
              </a:rPr>
              <a:t>.  </a:t>
            </a:r>
          </a:p>
          <a:p>
            <a:pPr marL="114641" indent="-114641">
              <a:buFontTx/>
              <a:buChar char="•"/>
              <a:tabLst>
                <a:tab pos="343923" algn="l"/>
              </a:tabLst>
            </a:pPr>
            <a:endParaRPr lang="en-US" sz="1300" dirty="0" smtClean="0">
              <a:latin typeface="Arial" charset="0"/>
            </a:endParaRPr>
          </a:p>
          <a:p>
            <a:pPr marL="571841" lvl="1" indent="-114641">
              <a:buFontTx/>
              <a:buChar char="•"/>
              <a:tabLst>
                <a:tab pos="343923" algn="l"/>
              </a:tabLst>
            </a:pPr>
            <a:r>
              <a:rPr lang="en-US" sz="1300" dirty="0" smtClean="0">
                <a:latin typeface="Arial" charset="0"/>
              </a:rPr>
              <a:t>Alaska does not have a separate well construction permit.  An approved “Application for a Water Right” serves as authorization to drill a well.</a:t>
            </a:r>
          </a:p>
          <a:p>
            <a:pPr marL="571841" lvl="1" indent="-114641">
              <a:buFontTx/>
              <a:buChar char="•"/>
              <a:tabLst>
                <a:tab pos="343923" algn="l"/>
              </a:tabLst>
            </a:pPr>
            <a:endParaRPr lang="en-US" sz="1300" dirty="0" smtClean="0">
              <a:latin typeface="Arial" charset="0"/>
            </a:endParaRPr>
          </a:p>
          <a:p>
            <a:pPr marL="571841" lvl="1" indent="-114641">
              <a:buFontTx/>
              <a:buChar char="•"/>
              <a:tabLst>
                <a:tab pos="343923" algn="l"/>
              </a:tabLst>
            </a:pPr>
            <a:r>
              <a:rPr lang="en-US" sz="1300" dirty="0" smtClean="0">
                <a:latin typeface="Arial" charset="0"/>
              </a:rPr>
              <a:t>Well metering:  Well meters are generally required for large commercial wells (&gt;30,000 GPD) but not for small domestic wells.</a:t>
            </a:r>
          </a:p>
          <a:p>
            <a:pPr marL="114641" indent="-114641">
              <a:buFontTx/>
              <a:buChar char="•"/>
              <a:tabLst>
                <a:tab pos="343923" algn="l"/>
              </a:tabLst>
            </a:pPr>
            <a:endParaRPr lang="en-US" sz="1300"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Rot="1" noChangeAspect="1" noChangeArrowheads="1" noTextEdit="1"/>
          </p:cNvSpPr>
          <p:nvPr>
            <p:ph type="sldImg"/>
          </p:nvPr>
        </p:nvSpPr>
        <p:spPr>
          <a:xfrm>
            <a:off x="1211263" y="674688"/>
            <a:ext cx="4649787" cy="3486150"/>
          </a:xfrm>
          <a:ln/>
        </p:spPr>
      </p:sp>
      <p:sp>
        <p:nvSpPr>
          <p:cNvPr id="31748" name="Rectangle 3"/>
          <p:cNvSpPr>
            <a:spLocks noGrp="1" noChangeArrowheads="1"/>
          </p:cNvSpPr>
          <p:nvPr>
            <p:ph type="body" idx="1"/>
          </p:nvPr>
        </p:nvSpPr>
        <p:spPr>
          <a:xfrm>
            <a:off x="304800" y="4267200"/>
            <a:ext cx="6486525" cy="4600575"/>
          </a:xfrm>
          <a:noFill/>
          <a:ln/>
        </p:spPr>
        <p:txBody>
          <a:bodyPr>
            <a:normAutofit fontScale="92500"/>
          </a:bodyPr>
          <a:lstStyle/>
          <a:p>
            <a:pPr marL="0" indent="0">
              <a:buFontTx/>
              <a:buNone/>
              <a:tabLst>
                <a:tab pos="343923" algn="l"/>
              </a:tabLst>
            </a:pPr>
            <a:endParaRPr lang="en-US" dirty="0" smtClean="0">
              <a:latin typeface="Arial" charset="0"/>
            </a:endParaRPr>
          </a:p>
          <a:p>
            <a:pPr marL="114641" indent="-114641">
              <a:buFontTx/>
              <a:buChar char="•"/>
              <a:tabLst>
                <a:tab pos="343923" algn="l"/>
              </a:tabLst>
            </a:pPr>
            <a:endParaRPr lang="en-US" sz="1300" dirty="0" smtClean="0">
              <a:latin typeface="Arial" charset="0"/>
            </a:endParaRPr>
          </a:p>
          <a:p>
            <a:pPr marL="114641" indent="-114641">
              <a:buFontTx/>
              <a:buChar char="•"/>
              <a:tabLst>
                <a:tab pos="343923" algn="l"/>
              </a:tabLst>
            </a:pPr>
            <a:r>
              <a:rPr lang="en-US" sz="1300" dirty="0" smtClean="0">
                <a:latin typeface="Arial" charset="0"/>
              </a:rPr>
              <a:t>Most western states use prior appropriation of groundwater PLUS establishment of controlled/critical/designated areas.</a:t>
            </a:r>
          </a:p>
          <a:p>
            <a:pPr marL="349415" lvl="1" indent="-116472">
              <a:buFontTx/>
              <a:buChar char="•"/>
              <a:tabLst>
                <a:tab pos="343923" algn="l"/>
              </a:tabLst>
            </a:pPr>
            <a:r>
              <a:rPr lang="en-US" sz="1300" dirty="0" smtClean="0">
                <a:latin typeface="Arial" charset="0"/>
              </a:rPr>
              <a:t>Prior appropriation:  </a:t>
            </a:r>
            <a:r>
              <a:rPr lang="en-US" sz="1300" dirty="0">
                <a:latin typeface="Arial" charset="0"/>
              </a:rPr>
              <a:t>A</a:t>
            </a:r>
            <a:r>
              <a:rPr lang="en-US" sz="1300" dirty="0" smtClean="0">
                <a:latin typeface="Arial" charset="0"/>
              </a:rPr>
              <a:t> priority date is established when a ground water right is sought .</a:t>
            </a:r>
            <a:r>
              <a:rPr lang="en-US" sz="1300" baseline="0" dirty="0" smtClean="0">
                <a:latin typeface="Arial" charset="0"/>
              </a:rPr>
              <a:t>  After the priority is established, it is administered along with the priority date for all other groundwater and surface water rights.   When states recognize that surface water and groundwater are one connected system and integrate the priorities of groundwater rights and surface water rights, it is called</a:t>
            </a:r>
            <a:r>
              <a:rPr lang="en-US" sz="1300" dirty="0" smtClean="0">
                <a:latin typeface="Arial" charset="0"/>
              </a:rPr>
              <a:t> “conjunctive use.”  </a:t>
            </a:r>
            <a:r>
              <a:rPr lang="en-US" sz="1300" b="1" dirty="0" smtClean="0">
                <a:latin typeface="Arial" charset="0"/>
              </a:rPr>
              <a:t>Alaska </a:t>
            </a:r>
            <a:r>
              <a:rPr lang="en-US" sz="1300" b="1" dirty="0" smtClean="0">
                <a:latin typeface="Arial" charset="0"/>
              </a:rPr>
              <a:t>currently manages </a:t>
            </a:r>
            <a:r>
              <a:rPr lang="en-US" sz="1300" b="1" dirty="0" smtClean="0">
                <a:latin typeface="Arial" charset="0"/>
              </a:rPr>
              <a:t>aquifers and surface sources separately.</a:t>
            </a:r>
          </a:p>
          <a:p>
            <a:pPr marL="349415" lvl="1" indent="-116472">
              <a:buFontTx/>
              <a:buChar char="•"/>
              <a:tabLst>
                <a:tab pos="343923" algn="l"/>
              </a:tabLst>
            </a:pPr>
            <a:endParaRPr lang="en-US" sz="1300" dirty="0" smtClean="0">
              <a:latin typeface="Arial" charset="0"/>
            </a:endParaRPr>
          </a:p>
          <a:p>
            <a:pPr marL="114641" indent="-114641">
              <a:buFontTx/>
              <a:buChar char="•"/>
              <a:tabLst>
                <a:tab pos="343923" algn="l"/>
              </a:tabLst>
            </a:pPr>
            <a:r>
              <a:rPr lang="en-US" sz="1300" dirty="0" smtClean="0">
                <a:latin typeface="Arial" charset="0"/>
              </a:rPr>
              <a:t>Most states have designated regions where there is a serious threat of overdraft – called critical or designated groundwater basins, controlled groundwater management or active management areas, or priority basins.  Intensive management of the groundwater resource is required and restrictions may limit the quantity of water withdrawn, type of use allowed and require metering devices or submittal of yearly use records.</a:t>
            </a:r>
          </a:p>
          <a:p>
            <a:pPr marL="114641" indent="-114641">
              <a:buFontTx/>
              <a:buChar char="•"/>
              <a:tabLst>
                <a:tab pos="343923" algn="l"/>
              </a:tabLst>
            </a:pPr>
            <a:endParaRPr lang="en-US" sz="1300" dirty="0" smtClean="0">
              <a:latin typeface="Arial" charset="0"/>
            </a:endParaRPr>
          </a:p>
          <a:p>
            <a:pPr marL="571841" lvl="1" indent="-114641">
              <a:buFontTx/>
              <a:buChar char="•"/>
              <a:tabLst>
                <a:tab pos="343923" algn="l"/>
              </a:tabLst>
            </a:pPr>
            <a:r>
              <a:rPr lang="en-US" sz="1300" b="1" dirty="0" smtClean="0">
                <a:latin typeface="Arial" charset="0"/>
              </a:rPr>
              <a:t>Alaska has “critical ground water areas</a:t>
            </a:r>
            <a:r>
              <a:rPr lang="en-US" sz="1300" dirty="0" smtClean="0">
                <a:latin typeface="Arial" charset="0"/>
              </a:rPr>
              <a:t>”.  DNR has only formally designated  these areas a few times – in the Juneau area for saltwater intrusions and in the St. Paul area for ground water contamination.  More areas may be designated  in the future as ground water usage increases.</a:t>
            </a:r>
          </a:p>
          <a:p>
            <a:pPr marL="114641" indent="-114641">
              <a:buFontTx/>
              <a:buChar char="•"/>
              <a:tabLst>
                <a:tab pos="343923" algn="l"/>
              </a:tabLst>
            </a:pPr>
            <a:endParaRPr lang="en-US" sz="1300" dirty="0" smtClean="0">
              <a:latin typeface="Arial" charset="0"/>
            </a:endParaRPr>
          </a:p>
          <a:p>
            <a:pPr marL="114641" indent="-114641">
              <a:buFontTx/>
              <a:buChar char="•"/>
              <a:tabLst>
                <a:tab pos="343923" algn="l"/>
              </a:tabLst>
            </a:pPr>
            <a:endParaRPr lang="en-US" sz="1300"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1181100" y="696913"/>
            <a:ext cx="4649788" cy="3486150"/>
          </a:xfrm>
          <a:ln/>
        </p:spPr>
      </p:sp>
      <p:sp>
        <p:nvSpPr>
          <p:cNvPr id="193539" name="Rectangle 3"/>
          <p:cNvSpPr>
            <a:spLocks noGrp="1" noChangeArrowheads="1"/>
          </p:cNvSpPr>
          <p:nvPr>
            <p:ph type="body" idx="1"/>
          </p:nvPr>
        </p:nvSpPr>
        <p:spPr>
          <a:xfrm>
            <a:off x="701040" y="4416425"/>
            <a:ext cx="5608320" cy="4183063"/>
          </a:xfrm>
        </p:spPr>
        <p:txBody>
          <a:bodyPr/>
          <a:lstStyle/>
          <a:p>
            <a:endParaRPr lang="en-US"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1181100" y="696913"/>
            <a:ext cx="4648200" cy="3486150"/>
          </a:xfrm>
          <a:ln/>
        </p:spPr>
      </p:sp>
      <p:sp>
        <p:nvSpPr>
          <p:cNvPr id="156675" name="Rectangle 3"/>
          <p:cNvSpPr>
            <a:spLocks noGrp="1" noChangeArrowheads="1"/>
          </p:cNvSpPr>
          <p:nvPr>
            <p:ph type="body" idx="1"/>
          </p:nvPr>
        </p:nvSpPr>
        <p:spPr>
          <a:xfrm>
            <a:off x="701040" y="4416425"/>
            <a:ext cx="5608320" cy="4183063"/>
          </a:xfrm>
        </p:spPr>
        <p:txBody>
          <a:bodyPr/>
          <a:lstStyle/>
          <a:p>
            <a:endParaRPr lang="en-US" dirty="0"/>
          </a:p>
          <a:p>
            <a:r>
              <a:rPr lang="en-US" b="1" dirty="0">
                <a:latin typeface="Arial" charset="0"/>
              </a:rPr>
              <a:t>Vested rights </a:t>
            </a:r>
            <a:r>
              <a:rPr lang="en-US" dirty="0">
                <a:latin typeface="Arial" charset="0"/>
              </a:rPr>
              <a:t>are water uses established prior to the establishment of a state’s water code that set forth permit and adjudication processes</a:t>
            </a:r>
            <a:r>
              <a:rPr lang="en-US" dirty="0" smtClean="0">
                <a:latin typeface="Arial" charset="0"/>
              </a:rPr>
              <a:t>.  </a:t>
            </a:r>
            <a:r>
              <a:rPr lang="en-US" b="1" i="1" dirty="0" smtClean="0">
                <a:latin typeface="Arial" charset="0"/>
              </a:rPr>
              <a:t>In Alaska, vested rights are called “existing” or “grandfathered” rights.</a:t>
            </a:r>
            <a:endParaRPr lang="en-US" b="1" i="1" dirty="0">
              <a:latin typeface="Arial" charset="0"/>
            </a:endParaRPr>
          </a:p>
          <a:p>
            <a:endParaRPr lang="en-US" dirty="0">
              <a:latin typeface="Arial" charset="0"/>
            </a:endParaRPr>
          </a:p>
          <a:p>
            <a:r>
              <a:rPr lang="en-US" dirty="0">
                <a:latin typeface="Arial" charset="0"/>
              </a:rPr>
              <a:t>Notification and confirmation of vested uses varies by state.   Typically, owners of vested rights are required to submit claims in an adjudication.  In the adjudication, the state’s water right agency will confirm that the amount claimed is needed for the claimed uses and has been diverted continuously since the usage began.    The state water agency may also require the water user to furnish proof of the date that water usage began.   If a vested right is located in a basin that has never been adjudicated and is not actively administered, there may be few or no formal paperwork records to verify the amount and priority of the vested water right. </a:t>
            </a:r>
            <a:endParaRPr lang="en-US" dirty="0" smtClean="0">
              <a:latin typeface="Arial" charset="0"/>
            </a:endParaRPr>
          </a:p>
          <a:p>
            <a:endParaRPr lang="en-US" dirty="0" smtClean="0">
              <a:latin typeface="Arial" charset="0"/>
            </a:endParaRPr>
          </a:p>
          <a:p>
            <a:r>
              <a:rPr lang="en-US" dirty="0" smtClean="0">
                <a:latin typeface="Arial" charset="0"/>
              </a:rPr>
              <a:t>One of the purposes of adjudications is to integrate vested rights with rights more recently awarded via the permit system.</a:t>
            </a:r>
            <a:endParaRPr lang="en-US" dirty="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15963"/>
            <a:ext cx="4648200" cy="3486150"/>
          </a:xfrm>
        </p:spPr>
      </p:sp>
      <p:sp>
        <p:nvSpPr>
          <p:cNvPr id="3" name="Notes Placeholder 2"/>
          <p:cNvSpPr>
            <a:spLocks noGrp="1"/>
          </p:cNvSpPr>
          <p:nvPr>
            <p:ph type="body" idx="1"/>
          </p:nvPr>
        </p:nvSpPr>
        <p:spPr/>
        <p:txBody>
          <a:bodyPr>
            <a:normAutofit/>
          </a:bodyPr>
          <a:lstStyle/>
          <a:p>
            <a:r>
              <a:rPr lang="en-US" dirty="0"/>
              <a:t> </a:t>
            </a:r>
            <a:r>
              <a:rPr lang="en-US" kern="1200" dirty="0" smtClean="0">
                <a:solidFill>
                  <a:schemeClr val="tx1"/>
                </a:solidFill>
                <a:latin typeface="Arial" pitchFamily="34" charset="0"/>
                <a:cs typeface="Arial" pitchFamily="34" charset="0"/>
              </a:rPr>
              <a:t>The public water code in Alaska was established on July 1, 1966, known as the Alaska Water Use Act.  Prior to this date, a person acquired a water right by simply putting the water to beneficial use or posting a notice at the point of diversion.</a:t>
            </a:r>
          </a:p>
          <a:p>
            <a:endParaRPr lang="en-US" dirty="0" smtClean="0">
              <a:latin typeface="Arial" pitchFamily="34" charset="0"/>
              <a:cs typeface="Arial" pitchFamily="34" charset="0"/>
            </a:endParaRPr>
          </a:p>
          <a:p>
            <a:r>
              <a:rPr lang="en-US" kern="1200" dirty="0" smtClean="0">
                <a:solidFill>
                  <a:schemeClr val="tx1"/>
                </a:solidFill>
                <a:latin typeface="Arial" pitchFamily="34" charset="0"/>
                <a:cs typeface="Arial" pitchFamily="34" charset="0"/>
              </a:rPr>
              <a:t>After July 1, 1966, a water right was obtained by filing an Application for Water Right  with the Department of Natural Resources (DNR).  </a:t>
            </a:r>
          </a:p>
          <a:p>
            <a:endParaRPr lang="en-US" dirty="0" smtClean="0">
              <a:latin typeface="Arial" pitchFamily="34" charset="0"/>
              <a:cs typeface="Arial" pitchFamily="34" charset="0"/>
            </a:endParaRPr>
          </a:p>
          <a:p>
            <a:r>
              <a:rPr lang="en-US" kern="1200" dirty="0" smtClean="0">
                <a:solidFill>
                  <a:schemeClr val="tx1"/>
                </a:solidFill>
                <a:latin typeface="Arial" pitchFamily="34" charset="0"/>
                <a:cs typeface="Arial" pitchFamily="34" charset="0"/>
              </a:rPr>
              <a:t>Under 11 AAC </a:t>
            </a:r>
            <a:r>
              <a:rPr lang="en-US" dirty="0" smtClean="0">
                <a:latin typeface="Arial" pitchFamily="34" charset="0"/>
                <a:cs typeface="Arial" pitchFamily="34" charset="0"/>
              </a:rPr>
              <a:t>93.</a:t>
            </a:r>
            <a:r>
              <a:rPr lang="en-US" kern="1200" dirty="0" smtClean="0">
                <a:solidFill>
                  <a:schemeClr val="tx1"/>
                </a:solidFill>
                <a:latin typeface="Arial" pitchFamily="34" charset="0"/>
                <a:cs typeface="Arial" pitchFamily="34" charset="0"/>
              </a:rPr>
              <a:t>20,  persons claiming existing or “vested” rights were given a period of time (between March, 1967 to April, 1968) to file “declarations of appropriation” with DNR, where they were validated and issued Certificates.</a:t>
            </a:r>
          </a:p>
          <a:p>
            <a:endParaRPr lang="en-US" dirty="0" smtClean="0">
              <a:latin typeface="Arial" pitchFamily="34" charset="0"/>
              <a:cs typeface="Arial" pitchFamily="34" charset="0"/>
            </a:endParaRPr>
          </a:p>
          <a:p>
            <a:endParaRPr lang="en-US" kern="1200" dirty="0" smtClean="0">
              <a:solidFill>
                <a:schemeClr val="tx1"/>
              </a:solidFill>
              <a:latin typeface="Arial" pitchFamily="34" charset="0"/>
              <a:cs typeface="Arial" pitchFamily="34" charset="0"/>
            </a:endParaRPr>
          </a:p>
          <a:p>
            <a:endParaRPr lang="en-US" i="1" dirty="0" smtClean="0">
              <a:latin typeface="Arial" pitchFamily="34" charset="0"/>
              <a:cs typeface="Arial" pitchFamily="34" charset="0"/>
            </a:endParaRPr>
          </a:p>
          <a:p>
            <a:endParaRPr lang="en-US" i="1" dirty="0" smtClean="0">
              <a:latin typeface="Arial" pitchFamily="34" charset="0"/>
              <a:cs typeface="Arial" pitchFamily="34" charset="0"/>
            </a:endParaRPr>
          </a:p>
          <a:p>
            <a:endParaRPr lang="en-US" i="1" dirty="0" smtClean="0">
              <a:latin typeface="Arial" pitchFamily="34" charset="0"/>
              <a:cs typeface="Arial" pitchFamily="34" charset="0"/>
            </a:endParaRPr>
          </a:p>
          <a:p>
            <a:r>
              <a:rPr lang="en-US" dirty="0" smtClean="0"/>
              <a:t>*</a:t>
            </a:r>
            <a:r>
              <a:rPr lang="en-US" sz="1000" dirty="0">
                <a:latin typeface="Arial" pitchFamily="34" charset="0"/>
                <a:cs typeface="Arial" pitchFamily="34" charset="0"/>
              </a:rPr>
              <a:t>Note:  Formation of North Dakota’s State Engineer’s Office occurred in 1905; both riparian and prior appropriation rights were administered from 1905 until 1963, when the Prior Appropriation Doctrine was used exclusively.  Also in 1963, a law was passed creating a registration of existing prescriptive rights (including documentation of riparian rights).</a:t>
            </a:r>
          </a:p>
          <a:p>
            <a:endParaRPr lang="en-US" i="1" kern="1200" dirty="0" smtClean="0">
              <a:solidFill>
                <a:schemeClr val="tx1"/>
              </a:solidFill>
              <a:latin typeface="Arial" pitchFamily="34" charset="0"/>
              <a:cs typeface="Arial" pitchFamily="34" charset="0"/>
            </a:endParaRP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81100" y="696913"/>
            <a:ext cx="4648200" cy="3486150"/>
          </a:xfrm>
          <a:ln/>
        </p:spPr>
      </p:sp>
      <p:sp>
        <p:nvSpPr>
          <p:cNvPr id="141315" name="Rectangle 3"/>
          <p:cNvSpPr>
            <a:spLocks noGrp="1" noChangeArrowheads="1"/>
          </p:cNvSpPr>
          <p:nvPr>
            <p:ph type="body" idx="1"/>
          </p:nvPr>
        </p:nvSpPr>
        <p:spPr>
          <a:xfrm>
            <a:off x="533896" y="4416426"/>
            <a:ext cx="6018882" cy="4727575"/>
          </a:xfrm>
        </p:spPr>
        <p:txBody>
          <a:bodyPr/>
          <a:lstStyle/>
          <a:p>
            <a:pPr marL="232943" indent="-232943">
              <a:lnSpc>
                <a:spcPct val="90000"/>
              </a:lnSpc>
            </a:pPr>
            <a:r>
              <a:rPr lang="en-US"/>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1141413" y="668338"/>
            <a:ext cx="4648200" cy="3486150"/>
          </a:xfrm>
          <a:ln/>
        </p:spPr>
      </p:sp>
      <p:sp>
        <p:nvSpPr>
          <p:cNvPr id="178179" name="Rectangle 3"/>
          <p:cNvSpPr>
            <a:spLocks noGrp="1" noChangeArrowheads="1"/>
          </p:cNvSpPr>
          <p:nvPr>
            <p:ph type="body" idx="1"/>
          </p:nvPr>
        </p:nvSpPr>
        <p:spPr>
          <a:xfrm>
            <a:off x="504825" y="4241483"/>
            <a:ext cx="5953125" cy="4457700"/>
          </a:xfrm>
        </p:spPr>
        <p:txBody>
          <a:bodyPr>
            <a:normAutofit lnSpcReduction="10000"/>
          </a:bodyPr>
          <a:lstStyle/>
          <a:p>
            <a:pPr marL="232943" indent="-232943">
              <a:buFontTx/>
              <a:buAutoNum type="arabicPeriod"/>
            </a:pPr>
            <a:r>
              <a:rPr lang="en-US" dirty="0">
                <a:latin typeface="Arial" charset="0"/>
              </a:rPr>
              <a:t>File an </a:t>
            </a:r>
            <a:r>
              <a:rPr lang="en-US" b="1" u="sng" dirty="0">
                <a:latin typeface="Arial" charset="0"/>
              </a:rPr>
              <a:t>application</a:t>
            </a:r>
            <a:r>
              <a:rPr lang="en-US" dirty="0">
                <a:latin typeface="Arial" charset="0"/>
              </a:rPr>
              <a:t> with the state water agency, describing the water use and the proposed water development. </a:t>
            </a:r>
          </a:p>
          <a:p>
            <a:pPr lvl="1" indent="-174708">
              <a:buFont typeface="Arial" pitchFamily="34" charset="0"/>
              <a:buChar char="•"/>
            </a:pPr>
            <a:r>
              <a:rPr lang="en-US" dirty="0">
                <a:latin typeface="Arial" charset="0"/>
              </a:rPr>
              <a:t>A</a:t>
            </a:r>
            <a:r>
              <a:rPr lang="en-US" b="1" dirty="0">
                <a:latin typeface="Arial" charset="0"/>
              </a:rPr>
              <a:t> </a:t>
            </a:r>
            <a:r>
              <a:rPr lang="en-US" b="1" u="sng" dirty="0">
                <a:latin typeface="Arial" charset="0"/>
              </a:rPr>
              <a:t>priority date</a:t>
            </a:r>
            <a:r>
              <a:rPr lang="en-US" dirty="0">
                <a:latin typeface="Arial" charset="0"/>
              </a:rPr>
              <a:t> is established by the date an application is accepted by the state water agency.</a:t>
            </a:r>
          </a:p>
          <a:p>
            <a:pPr marL="232943" indent="-232943">
              <a:buFontTx/>
              <a:buAutoNum type="arabicPeriod"/>
            </a:pPr>
            <a:r>
              <a:rPr lang="en-US" dirty="0">
                <a:latin typeface="Arial" charset="0"/>
              </a:rPr>
              <a:t>In most states, the application </a:t>
            </a:r>
            <a:r>
              <a:rPr lang="en-US" dirty="0" smtClean="0">
                <a:latin typeface="Arial" charset="0"/>
              </a:rPr>
              <a:t>is </a:t>
            </a:r>
            <a:r>
              <a:rPr lang="en-US" dirty="0">
                <a:latin typeface="Arial" charset="0"/>
              </a:rPr>
              <a:t>published or </a:t>
            </a:r>
            <a:r>
              <a:rPr lang="en-US" b="1" u="sng" dirty="0">
                <a:latin typeface="Arial" charset="0"/>
              </a:rPr>
              <a:t>noticed</a:t>
            </a:r>
            <a:r>
              <a:rPr lang="en-US" dirty="0">
                <a:latin typeface="Arial" charset="0"/>
              </a:rPr>
              <a:t> in the local paper, and on a state internet site</a:t>
            </a:r>
            <a:r>
              <a:rPr lang="en-US" dirty="0" smtClean="0">
                <a:latin typeface="Arial" charset="0"/>
              </a:rPr>
              <a:t>.</a:t>
            </a:r>
          </a:p>
          <a:p>
            <a:pPr marL="232943" indent="-232943"/>
            <a:r>
              <a:rPr lang="en-US" dirty="0" smtClean="0">
                <a:latin typeface="Arial" charset="0"/>
              </a:rPr>
              <a:t>	</a:t>
            </a:r>
            <a:r>
              <a:rPr lang="en-US" i="1" dirty="0" smtClean="0">
                <a:latin typeface="Arial" charset="0"/>
              </a:rPr>
              <a:t>In Alaska, new applications are posted on DNR’s website and at the nearest post office, published in a local newspaper, and/or sent to appropriators DNR feels might be affected.</a:t>
            </a:r>
            <a:endParaRPr lang="en-US" dirty="0">
              <a:latin typeface="Arial" charset="0"/>
            </a:endParaRPr>
          </a:p>
          <a:p>
            <a:pPr lvl="1" indent="-232943">
              <a:buFont typeface="Arial" pitchFamily="34" charset="0"/>
              <a:buChar char="•"/>
            </a:pPr>
            <a:r>
              <a:rPr lang="en-US" dirty="0">
                <a:latin typeface="Arial" charset="0"/>
              </a:rPr>
              <a:t>Interested parties are allowed to </a:t>
            </a:r>
            <a:r>
              <a:rPr lang="en-US" b="1" u="sng" dirty="0">
                <a:latin typeface="Arial" charset="0"/>
              </a:rPr>
              <a:t>protest</a:t>
            </a:r>
            <a:r>
              <a:rPr lang="en-US" b="1" dirty="0">
                <a:latin typeface="Arial" charset="0"/>
              </a:rPr>
              <a:t> </a:t>
            </a:r>
            <a:r>
              <a:rPr lang="en-US" dirty="0">
                <a:latin typeface="Arial" charset="0"/>
              </a:rPr>
              <a:t>the permit application </a:t>
            </a:r>
            <a:r>
              <a:rPr lang="en-US" dirty="0" smtClean="0">
                <a:latin typeface="Arial" charset="0"/>
              </a:rPr>
              <a:t>in </a:t>
            </a:r>
            <a:r>
              <a:rPr lang="en-US" dirty="0">
                <a:latin typeface="Arial" charset="0"/>
              </a:rPr>
              <a:t>a state administrative process</a:t>
            </a:r>
            <a:r>
              <a:rPr lang="en-US" dirty="0" smtClean="0">
                <a:latin typeface="Arial" charset="0"/>
              </a:rPr>
              <a:t>.  </a:t>
            </a:r>
            <a:r>
              <a:rPr lang="en-US" i="1" dirty="0" smtClean="0">
                <a:latin typeface="Arial" charset="0"/>
              </a:rPr>
              <a:t>In Alaska, protests can be made within 15 days of publication of the notice.</a:t>
            </a:r>
            <a:endParaRPr lang="en-US" i="1" dirty="0">
              <a:latin typeface="Arial" charset="0"/>
            </a:endParaRPr>
          </a:p>
          <a:p>
            <a:pPr lvl="1" indent="-232943">
              <a:buFont typeface="Arial" pitchFamily="34" charset="0"/>
              <a:buChar char="•"/>
            </a:pPr>
            <a:r>
              <a:rPr lang="en-US" dirty="0">
                <a:latin typeface="Arial" charset="0"/>
              </a:rPr>
              <a:t>If protests are received, a public hearing may be held to gather further information and evidence.</a:t>
            </a:r>
          </a:p>
          <a:p>
            <a:pPr marL="232943" indent="-232943">
              <a:buFont typeface="+mj-lt"/>
              <a:buAutoNum type="arabicPeriod" startAt="3"/>
            </a:pPr>
            <a:r>
              <a:rPr lang="en-US" dirty="0">
                <a:latin typeface="Arial" charset="0"/>
              </a:rPr>
              <a:t>If no protests are received or protests are resolved, a </a:t>
            </a:r>
            <a:r>
              <a:rPr lang="en-US" b="1" u="sng" dirty="0" smtClean="0">
                <a:latin typeface="Arial" charset="0"/>
              </a:rPr>
              <a:t>permit</a:t>
            </a:r>
            <a:r>
              <a:rPr lang="en-US" dirty="0" smtClean="0">
                <a:latin typeface="Arial" charset="0"/>
              </a:rPr>
              <a:t> </a:t>
            </a:r>
            <a:r>
              <a:rPr lang="en-US" dirty="0">
                <a:latin typeface="Arial" charset="0"/>
              </a:rPr>
              <a:t>is issued with terms and conditions, and development may begin.</a:t>
            </a:r>
          </a:p>
          <a:p>
            <a:pPr lvl="1" indent="-232943">
              <a:buFont typeface="Arial" pitchFamily="34" charset="0"/>
              <a:buChar char="•"/>
            </a:pPr>
            <a:endParaRPr lang="en-US" dirty="0">
              <a:latin typeface="Arial" charset="0"/>
            </a:endParaRPr>
          </a:p>
          <a:p>
            <a:pPr lvl="1" indent="-232943">
              <a:buFont typeface="Arial" pitchFamily="34" charset="0"/>
              <a:buChar char="•"/>
            </a:pPr>
            <a:r>
              <a:rPr lang="en-US" b="1" i="1" dirty="0">
                <a:latin typeface="Arial" charset="0"/>
              </a:rPr>
              <a:t>Exemptions</a:t>
            </a:r>
            <a:r>
              <a:rPr lang="en-US" i="1" dirty="0">
                <a:latin typeface="Arial" charset="0"/>
              </a:rPr>
              <a:t>.  </a:t>
            </a:r>
            <a:r>
              <a:rPr lang="en-US" dirty="0">
                <a:latin typeface="Arial" charset="0"/>
              </a:rPr>
              <a:t>Some states </a:t>
            </a:r>
            <a:r>
              <a:rPr lang="en-US" dirty="0" smtClean="0">
                <a:latin typeface="Arial" charset="0"/>
              </a:rPr>
              <a:t>(e.g., OR,WA) exempt </a:t>
            </a:r>
            <a:r>
              <a:rPr lang="en-US" dirty="0">
                <a:latin typeface="Arial" charset="0"/>
              </a:rPr>
              <a:t>certain small uses of water, such as for </a:t>
            </a:r>
            <a:r>
              <a:rPr lang="en-US" dirty="0" err="1" smtClean="0">
                <a:latin typeface="Arial" charset="0"/>
              </a:rPr>
              <a:t>stockwatering</a:t>
            </a:r>
            <a:r>
              <a:rPr lang="en-US" dirty="0" smtClean="0">
                <a:latin typeface="Arial" charset="0"/>
              </a:rPr>
              <a:t>, wildlife </a:t>
            </a:r>
            <a:r>
              <a:rPr lang="en-US" dirty="0">
                <a:latin typeface="Arial" charset="0"/>
              </a:rPr>
              <a:t>or small domestic uses, from the permitting </a:t>
            </a:r>
            <a:r>
              <a:rPr lang="en-US" dirty="0" smtClean="0">
                <a:latin typeface="Arial" charset="0"/>
              </a:rPr>
              <a:t>process (do not require a water right).  </a:t>
            </a:r>
            <a:r>
              <a:rPr lang="en-US" i="1" dirty="0" smtClean="0">
                <a:latin typeface="Arial" charset="0"/>
              </a:rPr>
              <a:t>For AK: no water right is needed for consumptive use of not more than 5,000 GPD from a single source for a single day;  not more than 500 GPD from a single source for more than 10 days/year; or not more than 30,000 GPD non-consumptive use from a single source,</a:t>
            </a:r>
            <a:endParaRPr lang="en-US" dirty="0">
              <a:latin typeface="Arial" charset="0"/>
            </a:endParaRPr>
          </a:p>
          <a:p>
            <a:pPr marL="465887" indent="-232943"/>
            <a:endParaRPr 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Font typeface="+mj-lt"/>
              <a:buAutoNum type="arabicPeriod" startAt="4"/>
            </a:pPr>
            <a:r>
              <a:rPr lang="en-US" b="1" u="sng" dirty="0" smtClean="0">
                <a:latin typeface="Arial" charset="0"/>
              </a:rPr>
              <a:t>Proof of completion</a:t>
            </a:r>
            <a:r>
              <a:rPr lang="en-US" dirty="0" smtClean="0">
                <a:latin typeface="Arial" charset="0"/>
              </a:rPr>
              <a:t> forms are submitted to the state once development has been constructed  (shows diversion is made) and water put to its intended beneficial use.  </a:t>
            </a:r>
          </a:p>
          <a:p>
            <a:pPr marL="232943" indent="-232943"/>
            <a:endParaRPr lang="en-US" dirty="0" smtClean="0">
              <a:latin typeface="Arial" charset="0"/>
            </a:endParaRPr>
          </a:p>
          <a:p>
            <a:pPr marL="465887" indent="-174708">
              <a:buFont typeface="Arial" pitchFamily="34" charset="0"/>
              <a:buChar char="•"/>
            </a:pPr>
            <a:r>
              <a:rPr lang="en-US" dirty="0" smtClean="0">
                <a:latin typeface="Arial" charset="0"/>
              </a:rPr>
              <a:t>For Alaska: a “</a:t>
            </a:r>
            <a:r>
              <a:rPr lang="en-US" b="1" i="1" dirty="0" smtClean="0">
                <a:latin typeface="Arial" charset="0"/>
              </a:rPr>
              <a:t>Statement of Beneficial Use of Water</a:t>
            </a:r>
            <a:r>
              <a:rPr lang="en-US" dirty="0" smtClean="0">
                <a:latin typeface="Arial" charset="0"/>
              </a:rPr>
              <a:t>” form is submitted to DNR.</a:t>
            </a:r>
          </a:p>
          <a:p>
            <a:pPr marL="465887" indent="-174708">
              <a:buFont typeface="Arial" pitchFamily="34" charset="0"/>
              <a:buChar char="•"/>
            </a:pPr>
            <a:r>
              <a:rPr lang="en-US" dirty="0" smtClean="0">
                <a:latin typeface="Arial" charset="0"/>
              </a:rPr>
              <a:t>A licensed engineer or surveyor is </a:t>
            </a:r>
            <a:r>
              <a:rPr lang="en-US" u="sng" dirty="0" smtClean="0">
                <a:latin typeface="Arial" charset="0"/>
              </a:rPr>
              <a:t>not</a:t>
            </a:r>
            <a:r>
              <a:rPr lang="en-US" dirty="0" smtClean="0">
                <a:latin typeface="Arial" charset="0"/>
              </a:rPr>
              <a:t>  needed to complete a Statement of Beneficial Use form.</a:t>
            </a:r>
            <a:endParaRPr lang="en-US" u="sng" dirty="0" smtClean="0">
              <a:latin typeface="Arial" charset="0"/>
            </a:endParaRP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pPr marL="232943" indent="-232943">
              <a:buFontTx/>
              <a:buAutoNum type="arabicPeriod" startAt="7"/>
            </a:pPr>
            <a:endParaRPr lang="en-US" dirty="0">
              <a:latin typeface="Arial" charset="0"/>
            </a:endParaRPr>
          </a:p>
          <a:p>
            <a:pPr marL="698830" lvl="1" indent="-232943"/>
            <a:endParaRPr lang="en-US" dirty="0" smtClean="0">
              <a:latin typeface="Arial" charset="0"/>
            </a:endParaRPr>
          </a:p>
          <a:p>
            <a:pPr marL="232943" indent="-232943">
              <a:buFont typeface="+mj-lt"/>
              <a:buAutoNum type="arabicPeriod" startAt="5"/>
            </a:pPr>
            <a:r>
              <a:rPr lang="en-US" dirty="0" smtClean="0">
                <a:latin typeface="Arial" charset="0"/>
              </a:rPr>
              <a:t>A </a:t>
            </a:r>
            <a:r>
              <a:rPr lang="en-US" b="1" u="sng" dirty="0" smtClean="0">
                <a:latin typeface="Arial" charset="0"/>
              </a:rPr>
              <a:t>certificate or license</a:t>
            </a:r>
            <a:r>
              <a:rPr lang="en-US" dirty="0" smtClean="0">
                <a:latin typeface="Arial" charset="0"/>
              </a:rPr>
              <a:t> is issued once the proof has been received that water is being beneficially used consistent with the terms of the permit.  The right is now considered “</a:t>
            </a:r>
            <a:r>
              <a:rPr lang="en-US" b="1" i="1" dirty="0" smtClean="0">
                <a:latin typeface="Arial" charset="0"/>
              </a:rPr>
              <a:t>perfected</a:t>
            </a:r>
            <a:r>
              <a:rPr lang="en-US" i="1" dirty="0" smtClean="0">
                <a:latin typeface="Arial" charset="0"/>
              </a:rPr>
              <a:t>”. </a:t>
            </a:r>
          </a:p>
          <a:p>
            <a:pPr marL="232943" indent="-232943">
              <a:buFont typeface="+mj-lt"/>
              <a:buAutoNum type="arabicPeriod" startAt="5"/>
            </a:pPr>
            <a:endParaRPr lang="en-US" i="1" dirty="0" smtClean="0">
              <a:latin typeface="Arial" charset="0"/>
            </a:endParaRPr>
          </a:p>
          <a:p>
            <a:pPr marL="698830" indent="-232943">
              <a:buFont typeface="Arial" pitchFamily="34" charset="0"/>
              <a:buChar char="•"/>
            </a:pPr>
            <a:r>
              <a:rPr lang="en-US" i="1" dirty="0" smtClean="0">
                <a:latin typeface="Arial" charset="0"/>
              </a:rPr>
              <a:t> </a:t>
            </a:r>
            <a:r>
              <a:rPr lang="en-US" b="1" i="1" dirty="0" smtClean="0">
                <a:latin typeface="Arial" charset="0"/>
              </a:rPr>
              <a:t>A perfected right in Alaska is called a certificate of appropriation.</a:t>
            </a:r>
          </a:p>
          <a:p>
            <a:pPr marL="698830" indent="-232943">
              <a:buFont typeface="Arial" pitchFamily="34" charset="0"/>
              <a:buChar char="•"/>
            </a:pPr>
            <a:endParaRPr lang="en-US" b="1" i="1" dirty="0" smtClean="0">
              <a:latin typeface="Arial" charset="0"/>
            </a:endParaRPr>
          </a:p>
          <a:p>
            <a:pPr marL="698830" indent="-232943">
              <a:buFont typeface="Arial" pitchFamily="34" charset="0"/>
              <a:buChar char="•"/>
            </a:pPr>
            <a:r>
              <a:rPr lang="en-US" b="1" i="1" dirty="0" err="1" smtClean="0">
                <a:latin typeface="Arial" charset="0"/>
              </a:rPr>
              <a:t>Instream</a:t>
            </a:r>
            <a:r>
              <a:rPr lang="en-US" b="1" i="1" dirty="0" smtClean="0">
                <a:latin typeface="Arial" charset="0"/>
              </a:rPr>
              <a:t> flow reservation applications are processed using the same general process, with the exception that there is an additional ten-year review of each certificate (to determine if it should be revoked or modified).  There is no intervening permit to appropriate water that is issued before a certificate of reservation is issued.</a:t>
            </a:r>
            <a:endParaRPr lang="en-US" i="1"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pPr marL="232943" indent="-232943">
              <a:buFontTx/>
              <a:buAutoNum type="arabicPeriod" startAt="7"/>
            </a:pPr>
            <a:endParaRPr lang="en-US" dirty="0">
              <a:latin typeface="Arial" charset="0"/>
            </a:endParaRPr>
          </a:p>
          <a:p>
            <a:pPr marL="698830" lvl="1" indent="-232943"/>
            <a:endParaRPr lang="en-US"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1181100" y="696913"/>
            <a:ext cx="4648200" cy="3486150"/>
          </a:xfrm>
          <a:ln/>
        </p:spPr>
      </p:sp>
      <p:sp>
        <p:nvSpPr>
          <p:cNvPr id="158723" name="Rectangle 3"/>
          <p:cNvSpPr>
            <a:spLocks noGrp="1" noChangeArrowheads="1"/>
          </p:cNvSpPr>
          <p:nvPr>
            <p:ph type="body" idx="1"/>
          </p:nvPr>
        </p:nvSpPr>
        <p:spPr>
          <a:xfrm>
            <a:off x="533896" y="4416426"/>
            <a:ext cx="6018882" cy="4727575"/>
          </a:xfrm>
        </p:spPr>
        <p:txBody>
          <a:bodyPr/>
          <a:lstStyle/>
          <a:p>
            <a:pPr marL="232943" indent="-232943"/>
            <a:endParaRPr lang="en-US" dirty="0" smtClean="0">
              <a:latin typeface="Arial" charset="0"/>
            </a:endParaRPr>
          </a:p>
          <a:p>
            <a:r>
              <a:rPr lang="en-US" dirty="0" smtClean="0">
                <a:latin typeface="Arial" charset="0"/>
              </a:rPr>
              <a:t>Most states allow short- or long-term </a:t>
            </a:r>
            <a:r>
              <a:rPr lang="en-US" b="1" u="sng" dirty="0" smtClean="0">
                <a:latin typeface="Arial" charset="0"/>
              </a:rPr>
              <a:t>changes </a:t>
            </a:r>
            <a:r>
              <a:rPr lang="en-US" dirty="0" smtClean="0">
                <a:latin typeface="Arial" charset="0"/>
              </a:rPr>
              <a:t>where certain portions of an existing water right can be changed if there is no injury to other water users or no expanded use.  </a:t>
            </a:r>
          </a:p>
          <a:p>
            <a:endParaRPr lang="en-US" dirty="0" smtClean="0">
              <a:latin typeface="Arial" charset="0"/>
              <a:cs typeface="Arial" charset="0"/>
            </a:endParaRPr>
          </a:p>
          <a:p>
            <a:r>
              <a:rPr lang="en-US" dirty="0" smtClean="0">
                <a:latin typeface="Arial" charset="0"/>
                <a:cs typeface="Arial" charset="0"/>
              </a:rPr>
              <a:t>Under 11 AAC 93.930, the procedure in Alaska to change an aspect of an existing permit or certificate is similar to that of filing a new application (notice, protest, revised permit and/or certificate).  </a:t>
            </a:r>
          </a:p>
          <a:p>
            <a:pPr lvl="1">
              <a:buFont typeface="Arial" pitchFamily="34" charset="0"/>
              <a:buChar char="•"/>
            </a:pPr>
            <a:r>
              <a:rPr lang="en-US" dirty="0" smtClean="0">
                <a:latin typeface="Arial" charset="0"/>
                <a:cs typeface="Arial" charset="0"/>
              </a:rPr>
              <a:t>However, there is NO form to change an aspect of an existing permit or certificate.  A letter should be submitted to DNR with the requested change.  </a:t>
            </a:r>
          </a:p>
          <a:p>
            <a:pPr lvl="1">
              <a:buFont typeface="Arial" pitchFamily="34" charset="0"/>
              <a:buChar char="•"/>
            </a:pPr>
            <a:r>
              <a:rPr lang="en-US" dirty="0" smtClean="0">
                <a:latin typeface="Arial" charset="0"/>
                <a:cs typeface="Arial" charset="0"/>
              </a:rPr>
              <a:t>DNR will either deny the change or grant it by amending the permit/certificate or issuing an intermediate change permit.</a:t>
            </a:r>
          </a:p>
          <a:p>
            <a:pPr marL="232943" indent="-232943"/>
            <a:endParaRPr lang="en-US" dirty="0" smtClean="0">
              <a:latin typeface="Arial" charset="0"/>
              <a:cs typeface="Arial" charset="0"/>
            </a:endParaRPr>
          </a:p>
          <a:p>
            <a:pPr marL="232943" indent="-232943"/>
            <a:endParaRPr lang="en-US" dirty="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81100" y="696913"/>
            <a:ext cx="4648200" cy="3486150"/>
          </a:xfrm>
          <a:ln/>
        </p:spPr>
      </p:sp>
      <p:sp>
        <p:nvSpPr>
          <p:cNvPr id="176131" name="Rectangle 3"/>
          <p:cNvSpPr>
            <a:spLocks noGrp="1" noChangeArrowheads="1"/>
          </p:cNvSpPr>
          <p:nvPr>
            <p:ph type="body" idx="1"/>
          </p:nvPr>
        </p:nvSpPr>
        <p:spPr>
          <a:xfrm>
            <a:off x="701040" y="4416425"/>
            <a:ext cx="5608320" cy="4183063"/>
          </a:xfrm>
        </p:spPr>
        <p:txBody>
          <a:bodyPr/>
          <a:lstStyle/>
          <a:p>
            <a:r>
              <a:rPr lang="en-US"/>
              <a:t> </a:t>
            </a:r>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To drill a new water well in Alaska:</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Submit</a:t>
            </a:r>
            <a:r>
              <a:rPr lang="en-US" baseline="0" dirty="0" smtClean="0">
                <a:latin typeface="Arial" pitchFamily="34" charset="0"/>
                <a:cs typeface="Arial" pitchFamily="34" charset="0"/>
              </a:rPr>
              <a:t> an “Application for Water Right” with DNR</a:t>
            </a:r>
          </a:p>
          <a:p>
            <a:pPr lvl="1">
              <a:buFont typeface="Arial" pitchFamily="34" charset="0"/>
              <a:buChar char="•"/>
            </a:pPr>
            <a:r>
              <a:rPr lang="en-US" baseline="0" dirty="0" smtClean="0">
                <a:latin typeface="Arial" pitchFamily="34" charset="0"/>
                <a:cs typeface="Arial" pitchFamily="34" charset="0"/>
              </a:rPr>
              <a:t>DNR will issue permit for the applicant to drill a new well.</a:t>
            </a:r>
          </a:p>
          <a:p>
            <a:pPr lvl="1">
              <a:buFont typeface="Arial" pitchFamily="34" charset="0"/>
              <a:buChar char="•"/>
            </a:pPr>
            <a:r>
              <a:rPr lang="en-US" baseline="0" dirty="0" smtClean="0">
                <a:latin typeface="Arial" pitchFamily="34" charset="0"/>
                <a:cs typeface="Arial" pitchFamily="34" charset="0"/>
              </a:rPr>
              <a:t>Alaska does not have a specific process for general water well contractors to be “certified” in well construction.  It is up to the well owner to research contractors.</a:t>
            </a:r>
          </a:p>
          <a:p>
            <a:pPr marL="971550" lvl="2" indent="-57150">
              <a:buFont typeface="Arial" pitchFamily="34" charset="0"/>
              <a:buChar char="•"/>
            </a:pPr>
            <a:r>
              <a:rPr lang="en-US" baseline="0" dirty="0" smtClean="0">
                <a:latin typeface="Arial" pitchFamily="34" charset="0"/>
                <a:cs typeface="Arial" pitchFamily="34" charset="0"/>
              </a:rPr>
              <a:t>National Ground Water Association (NGWA) has a list of certified NGWA well contractors.</a:t>
            </a:r>
          </a:p>
          <a:p>
            <a:pPr marL="971550" lvl="2" indent="-57150">
              <a:buFont typeface="Arial" pitchFamily="34" charset="0"/>
              <a:buChar char="•"/>
            </a:pPr>
            <a:r>
              <a:rPr lang="en-US" baseline="0" dirty="0" smtClean="0">
                <a:latin typeface="Arial" pitchFamily="34" charset="0"/>
                <a:cs typeface="Arial" pitchFamily="34" charset="0"/>
              </a:rPr>
              <a:t>Alaska Water Well Associates (AWWA) also has a list of Alaska professional water well contractors.</a:t>
            </a:r>
          </a:p>
          <a:p>
            <a:pPr lvl="1">
              <a:buFont typeface="Arial" pitchFamily="34" charset="0"/>
              <a:buNone/>
            </a:pPr>
            <a:endParaRPr lang="en-US" baseline="0" dirty="0" smtClean="0">
              <a:latin typeface="Arial" pitchFamily="34" charset="0"/>
              <a:cs typeface="Arial" pitchFamily="34" charset="0"/>
            </a:endParaRPr>
          </a:p>
          <a:p>
            <a:pPr marL="57150" lvl="1" indent="-57150">
              <a:buFont typeface="Arial" pitchFamily="34" charset="0"/>
              <a:buChar char="•"/>
            </a:pPr>
            <a:r>
              <a:rPr lang="en-US" baseline="0" dirty="0" smtClean="0">
                <a:latin typeface="Arial" pitchFamily="34" charset="0"/>
                <a:cs typeface="Arial" pitchFamily="34" charset="0"/>
              </a:rPr>
              <a:t>Once the well has been drilled, the contractor must submit the</a:t>
            </a:r>
            <a:r>
              <a:rPr lang="en-US" dirty="0" smtClean="0">
                <a:latin typeface="Arial" pitchFamily="34" charset="0"/>
                <a:cs typeface="Arial" pitchFamily="34" charset="0"/>
              </a:rPr>
              <a:t> “Water Well Log” form within 45 days after completion to both the well owner and DNR (to be incorporated into the WELTS system). </a:t>
            </a:r>
          </a:p>
          <a:p>
            <a:pPr marL="57150" lvl="1" indent="-57150">
              <a:buFont typeface="Arial" pitchFamily="34" charset="0"/>
              <a:buChar char="•"/>
            </a:pPr>
            <a:endParaRPr lang="en-US" baseline="0" dirty="0" smtClean="0">
              <a:latin typeface="Arial" pitchFamily="34" charset="0"/>
              <a:cs typeface="Arial" pitchFamily="34" charset="0"/>
            </a:endParaRPr>
          </a:p>
          <a:p>
            <a:pPr marL="57150" lvl="1" indent="-57150">
              <a:buFont typeface="Arial" pitchFamily="34" charset="0"/>
              <a:buChar char="•"/>
            </a:pPr>
            <a:r>
              <a:rPr lang="en-US" dirty="0" smtClean="0">
                <a:latin typeface="Arial" pitchFamily="34" charset="0"/>
                <a:cs typeface="Arial" pitchFamily="34" charset="0"/>
              </a:rPr>
              <a:t>Submit a completed “Statement of Beneficial Use of Water” form to DNR</a:t>
            </a:r>
          </a:p>
          <a:p>
            <a:pPr marL="57150" lvl="1" indent="-57150">
              <a:buFont typeface="Arial" pitchFamily="34" charset="0"/>
              <a:buChar char="•"/>
            </a:pPr>
            <a:endParaRPr lang="en-US" baseline="0" dirty="0" smtClean="0">
              <a:latin typeface="Arial" pitchFamily="34" charset="0"/>
              <a:cs typeface="Arial" pitchFamily="34" charset="0"/>
            </a:endParaRPr>
          </a:p>
          <a:p>
            <a:pPr marL="57150" lvl="1" indent="-57150">
              <a:buFont typeface="Arial" pitchFamily="34" charset="0"/>
              <a:buChar char="•"/>
            </a:pPr>
            <a:r>
              <a:rPr lang="en-US" dirty="0" smtClean="0">
                <a:latin typeface="Arial" pitchFamily="34" charset="0"/>
                <a:cs typeface="Arial" pitchFamily="34" charset="0"/>
              </a:rPr>
              <a:t>Receive a Certificate of  Appropriation for ground water use</a:t>
            </a:r>
            <a:endParaRPr lang="en-US" baseline="0" dirty="0" smtClean="0">
              <a:latin typeface="Arial" pitchFamily="34" charset="0"/>
              <a:cs typeface="Arial" pitchFamily="34" charset="0"/>
            </a:endParaRPr>
          </a:p>
          <a:p>
            <a:pPr lvl="1">
              <a:buFont typeface="Arial" pitchFamily="34" charset="0"/>
              <a:buChar char="•"/>
            </a:pPr>
            <a:endParaRPr lang="en-US" dirty="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1181100" y="696913"/>
            <a:ext cx="4648200" cy="3486150"/>
          </a:xfrm>
          <a:ln/>
        </p:spPr>
      </p:sp>
      <p:sp>
        <p:nvSpPr>
          <p:cNvPr id="22532" name="Rectangle 3"/>
          <p:cNvSpPr>
            <a:spLocks noGrp="1" noChangeArrowheads="1"/>
          </p:cNvSpPr>
          <p:nvPr>
            <p:ph type="body" idx="1"/>
          </p:nvPr>
        </p:nvSpPr>
        <p:spPr>
          <a:xfrm>
            <a:off x="701040" y="4415790"/>
            <a:ext cx="5608320" cy="4183380"/>
          </a:xfrm>
          <a:noFill/>
          <a:ln/>
        </p:spPr>
        <p:txBody>
          <a:bodyPr/>
          <a:lstStyle/>
          <a:p>
            <a:pPr eaLnBrk="1" hangingPunct="1"/>
            <a:r>
              <a:rPr lang="en-US" dirty="0" smtClean="0">
                <a:latin typeface="Arial" charset="0"/>
              </a:rPr>
              <a:t>A water right is:</a:t>
            </a:r>
          </a:p>
          <a:p>
            <a:pPr eaLnBrk="1" hangingPunct="1"/>
            <a:endParaRPr lang="en-US" dirty="0" smtClean="0">
              <a:latin typeface="Arial" charset="0"/>
            </a:endParaRPr>
          </a:p>
          <a:p>
            <a:pPr eaLnBrk="1" hangingPunct="1">
              <a:buFontTx/>
              <a:buChar char="•"/>
            </a:pPr>
            <a:r>
              <a:rPr lang="en-US" dirty="0" smtClean="0">
                <a:latin typeface="Arial" charset="0"/>
              </a:rPr>
              <a:t>A right of use, called a “</a:t>
            </a:r>
            <a:r>
              <a:rPr lang="en-US" dirty="0" err="1" smtClean="0">
                <a:latin typeface="Arial" charset="0"/>
              </a:rPr>
              <a:t>usufructuary</a:t>
            </a:r>
            <a:r>
              <a:rPr lang="en-US" dirty="0" smtClean="0">
                <a:latin typeface="Arial" charset="0"/>
              </a:rPr>
              <a:t> right” – you don’t own the water itself – it belongs to the public – but you can obtain a right to use it.</a:t>
            </a:r>
          </a:p>
          <a:p>
            <a:pPr eaLnBrk="1" hangingPunct="1">
              <a:buFontTx/>
              <a:buChar char="•"/>
            </a:pPr>
            <a:endParaRPr lang="en-US" dirty="0" smtClean="0">
              <a:latin typeface="Arial" charset="0"/>
            </a:endParaRPr>
          </a:p>
          <a:p>
            <a:pPr eaLnBrk="1" hangingPunct="1">
              <a:buFontTx/>
              <a:buChar char="•"/>
            </a:pPr>
            <a:r>
              <a:rPr lang="en-US" dirty="0" smtClean="0">
                <a:latin typeface="Arial" charset="0"/>
              </a:rPr>
              <a:t>Can be lost through non-use – “use it or lose it” concept.</a:t>
            </a:r>
          </a:p>
          <a:p>
            <a:pPr eaLnBrk="1" hangingPunct="1">
              <a:buFontTx/>
              <a:buChar char="•"/>
            </a:pPr>
            <a:endParaRPr lang="en-US" dirty="0" smtClean="0">
              <a:latin typeface="Arial" charset="0"/>
            </a:endParaRPr>
          </a:p>
          <a:p>
            <a:pPr eaLnBrk="1" hangingPunct="1">
              <a:buFontTx/>
              <a:buChar char="•"/>
            </a:pPr>
            <a:r>
              <a:rPr lang="en-US" dirty="0" smtClean="0">
                <a:latin typeface="Arial" charset="0"/>
              </a:rPr>
              <a:t>Is a type of property right: one main difference between a land right and a water right is that your right is not lost through non-use for land, but it is for water.</a:t>
            </a:r>
          </a:p>
          <a:p>
            <a:pPr eaLnBrk="1" hangingPunct="1">
              <a:buFontTx/>
              <a:buChar char="•"/>
            </a:pPr>
            <a:endParaRPr lang="en-US" dirty="0" smtClean="0">
              <a:latin typeface="Arial" charset="0"/>
            </a:endParaRPr>
          </a:p>
          <a:p>
            <a:pPr eaLnBrk="1" hangingPunct="1">
              <a:buFontTx/>
              <a:buChar char="•"/>
            </a:pPr>
            <a:r>
              <a:rPr lang="en-US" dirty="0" smtClean="0">
                <a:latin typeface="Arial" charset="0"/>
              </a:rPr>
              <a:t>According to the Federal Land Transaction Facilitation Act (FLTFA), water rights are considered to be an interest in land.</a:t>
            </a:r>
          </a:p>
          <a:p>
            <a:pPr eaLnBrk="1" hangingPunct="1">
              <a:buFontTx/>
              <a:buChar char="•"/>
            </a:pPr>
            <a:endParaRPr lang="en-US" dirty="0" smtClean="0">
              <a:latin typeface="Arial" charset="0"/>
            </a:endParaRPr>
          </a:p>
          <a:p>
            <a:pPr eaLnBrk="1" hangingPunct="1">
              <a:buFontTx/>
              <a:buChar char="•"/>
            </a:pPr>
            <a:r>
              <a:rPr lang="en-US" dirty="0" smtClean="0">
                <a:latin typeface="Arial" charset="0"/>
              </a:rPr>
              <a:t>Is part of the “bundle of rights” that must be addressed in all land tenure actions.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xfrm>
            <a:off x="1181100" y="715963"/>
            <a:ext cx="4648200" cy="3486150"/>
          </a:xfrm>
          <a:ln/>
        </p:spPr>
      </p:sp>
      <p:sp>
        <p:nvSpPr>
          <p:cNvPr id="54276" name="Rectangle 3"/>
          <p:cNvSpPr>
            <a:spLocks noGrp="1" noChangeArrowheads="1"/>
          </p:cNvSpPr>
          <p:nvPr>
            <p:ph type="body" idx="1"/>
          </p:nvPr>
        </p:nvSpPr>
        <p:spPr>
          <a:xfrm>
            <a:off x="681990" y="4358640"/>
            <a:ext cx="5608320" cy="4290060"/>
          </a:xfrm>
          <a:noFill/>
          <a:ln/>
        </p:spPr>
        <p:txBody>
          <a:bodyPr/>
          <a:lstStyle/>
          <a:p>
            <a:pPr marL="227695" indent="-227695"/>
            <a:r>
              <a:rPr lang="en-US" b="1" dirty="0" smtClean="0">
                <a:latin typeface="Arial" charset="0"/>
                <a:cs typeface="Arial" charset="0"/>
              </a:rPr>
              <a:t>Forfeiture: </a:t>
            </a:r>
          </a:p>
          <a:p>
            <a:pPr marL="227695" indent="-227695">
              <a:buFontTx/>
              <a:buChar char="•"/>
            </a:pPr>
            <a:r>
              <a:rPr lang="en-US" dirty="0" smtClean="0">
                <a:latin typeface="Arial" charset="0"/>
                <a:cs typeface="Arial" charset="0"/>
              </a:rPr>
              <a:t>Loss of a water right due to some kind of fault or negligence by the holder is called </a:t>
            </a:r>
            <a:r>
              <a:rPr lang="en-US" u="sng" dirty="0" smtClean="0">
                <a:latin typeface="Arial" charset="0"/>
                <a:cs typeface="Arial" charset="0"/>
              </a:rPr>
              <a:t>forfeiture</a:t>
            </a:r>
            <a:r>
              <a:rPr lang="en-US" dirty="0" smtClean="0">
                <a:latin typeface="Arial" charset="0"/>
                <a:cs typeface="Arial" charset="0"/>
              </a:rPr>
              <a:t>.</a:t>
            </a:r>
          </a:p>
          <a:p>
            <a:pPr marL="227695" indent="-227695">
              <a:buFontTx/>
              <a:buChar char="•"/>
            </a:pPr>
            <a:endParaRPr lang="en-US" dirty="0" smtClean="0">
              <a:latin typeface="Arial" charset="0"/>
              <a:cs typeface="Arial" charset="0"/>
            </a:endParaRPr>
          </a:p>
          <a:p>
            <a:pPr marL="227695" indent="-227695"/>
            <a:r>
              <a:rPr lang="en-US" b="1" dirty="0" smtClean="0">
                <a:latin typeface="Arial" charset="0"/>
                <a:cs typeface="Arial" charset="0"/>
              </a:rPr>
              <a:t>Abandonment:</a:t>
            </a:r>
            <a:r>
              <a:rPr lang="en-US" dirty="0" smtClean="0">
                <a:latin typeface="Arial" charset="0"/>
                <a:cs typeface="Arial" charset="0"/>
              </a:rPr>
              <a:t>  </a:t>
            </a:r>
          </a:p>
          <a:p>
            <a:pPr marL="227695" indent="-227695">
              <a:buFontTx/>
              <a:buChar char="•"/>
            </a:pPr>
            <a:r>
              <a:rPr lang="en-US" dirty="0" smtClean="0">
                <a:latin typeface="Arial" charset="0"/>
                <a:cs typeface="Arial" charset="0"/>
              </a:rPr>
              <a:t> In most states, a water right not used for four or five successive years (when water is available to satisfy the right) is considered to be </a:t>
            </a:r>
            <a:r>
              <a:rPr lang="en-US" u="sng" dirty="0" smtClean="0">
                <a:latin typeface="Arial" charset="0"/>
                <a:cs typeface="Arial" charset="0"/>
              </a:rPr>
              <a:t>abandoned</a:t>
            </a:r>
            <a:r>
              <a:rPr lang="en-US" dirty="0" smtClean="0">
                <a:latin typeface="Arial" charset="0"/>
                <a:cs typeface="Arial" charset="0"/>
              </a:rPr>
              <a:t>.</a:t>
            </a:r>
            <a:br>
              <a:rPr lang="en-US" dirty="0" smtClean="0">
                <a:latin typeface="Arial" charset="0"/>
                <a:cs typeface="Arial" charset="0"/>
              </a:rPr>
            </a:br>
            <a:r>
              <a:rPr lang="en-US" u="sng" dirty="0" smtClean="0">
                <a:latin typeface="Arial" charset="0"/>
                <a:cs typeface="Arial" charset="0"/>
              </a:rPr>
              <a:t>[</a:t>
            </a:r>
            <a:r>
              <a:rPr lang="en-US" dirty="0" smtClean="0">
                <a:latin typeface="Arial" charset="0"/>
                <a:cs typeface="Arial" charset="0"/>
              </a:rPr>
              <a:t>4 years = New Mexico; 5 years = </a:t>
            </a:r>
            <a:r>
              <a:rPr lang="en-US" dirty="0" smtClean="0">
                <a:solidFill>
                  <a:srgbClr val="FF0000"/>
                </a:solidFill>
                <a:latin typeface="Arial" charset="0"/>
                <a:cs typeface="Arial" charset="0"/>
              </a:rPr>
              <a:t>Alaska</a:t>
            </a:r>
            <a:r>
              <a:rPr lang="en-US" dirty="0" smtClean="0">
                <a:latin typeface="Arial" charset="0"/>
                <a:cs typeface="Arial" charset="0"/>
              </a:rPr>
              <a:t>, Arizona, California, Nevada, Oregon; 10 years = Colorado]</a:t>
            </a:r>
          </a:p>
          <a:p>
            <a:pPr marL="227695" indent="-227695">
              <a:buFontTx/>
              <a:buChar char="•"/>
            </a:pPr>
            <a:r>
              <a:rPr lang="en-US" dirty="0" smtClean="0">
                <a:latin typeface="Arial" charset="0"/>
                <a:cs typeface="Arial" charset="0"/>
              </a:rPr>
              <a:t>For a water right to be considered abandoned, it must be voluntarily surrendered or relinquished and the intent to abandon must be proved. </a:t>
            </a:r>
          </a:p>
          <a:p>
            <a:pPr marL="227695" indent="-227695">
              <a:buFontTx/>
              <a:buChar char="•"/>
            </a:pPr>
            <a:r>
              <a:rPr lang="en-US" dirty="0" smtClean="0">
                <a:latin typeface="Arial" charset="0"/>
                <a:cs typeface="Arial" charset="0"/>
              </a:rPr>
              <a:t>In Alaska, a “</a:t>
            </a:r>
            <a:r>
              <a:rPr lang="en-US" b="1" i="1" dirty="0" smtClean="0">
                <a:latin typeface="Arial" charset="0"/>
                <a:cs typeface="Arial" charset="0"/>
              </a:rPr>
              <a:t>Notice of Relinquishment</a:t>
            </a:r>
            <a:r>
              <a:rPr lang="en-US" dirty="0" smtClean="0">
                <a:latin typeface="Arial" charset="0"/>
                <a:cs typeface="Arial" charset="0"/>
              </a:rPr>
              <a:t>” form is completed by the water rights owner to voluntarily relinquish the water right ; can be used to amend the water right “down” to the amount  actually used.</a:t>
            </a:r>
          </a:p>
          <a:p>
            <a:pPr marL="227695" indent="-227695">
              <a:buFontTx/>
              <a:buChar char="•"/>
            </a:pPr>
            <a:endParaRPr lang="en-US" dirty="0" smtClean="0">
              <a:latin typeface="Arial" charset="0"/>
              <a:cs typeface="Arial" charset="0"/>
            </a:endParaRPr>
          </a:p>
          <a:p>
            <a:pPr marL="227695" indent="-227695"/>
            <a:r>
              <a:rPr lang="en-US" b="1" dirty="0" smtClean="0">
                <a:latin typeface="Arial" charset="0"/>
                <a:cs typeface="Arial" charset="0"/>
              </a:rPr>
              <a:t>Special Notes:</a:t>
            </a:r>
          </a:p>
          <a:p>
            <a:pPr marL="227695" indent="-227695">
              <a:buFontTx/>
              <a:buChar char="•"/>
            </a:pPr>
            <a:r>
              <a:rPr lang="en-US" dirty="0" smtClean="0">
                <a:latin typeface="Arial" charset="0"/>
                <a:cs typeface="Arial" charset="0"/>
              </a:rPr>
              <a:t>All state statutes contain some kind of forfeiture or abandonment language. </a:t>
            </a:r>
          </a:p>
          <a:p>
            <a:pPr marL="227695" indent="-227695">
              <a:buFontTx/>
              <a:buChar char="•"/>
            </a:pPr>
            <a:r>
              <a:rPr lang="en-US" dirty="0" smtClean="0">
                <a:latin typeface="Arial" charset="0"/>
                <a:cs typeface="Arial" charset="0"/>
              </a:rPr>
              <a:t>Intent is very difficult to prove and most states do not actively seek to abandon or forfeit a water right.</a:t>
            </a:r>
          </a:p>
          <a:p>
            <a:pPr marL="227695" indent="-227695">
              <a:buFontTx/>
              <a:buChar char="•"/>
            </a:pPr>
            <a:r>
              <a:rPr lang="en-US" b="1" dirty="0" smtClean="0">
                <a:latin typeface="Arial" charset="0"/>
                <a:cs typeface="Arial" charset="0"/>
              </a:rPr>
              <a:t>In Alaska,</a:t>
            </a:r>
            <a:r>
              <a:rPr lang="en-US" dirty="0" smtClean="0">
                <a:latin typeface="Arial" charset="0"/>
                <a:cs typeface="Arial" charset="0"/>
              </a:rPr>
              <a:t> DNR sends notification to the water right owner by certified mail who is given 30 days to object and 60 days to submit evidence of rebuttal.   If there is no rebuttal, the water is considered forfeited and the unused amount reverts back to the public.</a:t>
            </a:r>
          </a:p>
          <a:p>
            <a:pPr marL="227695" indent="-227695"/>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181100" y="696913"/>
            <a:ext cx="4648200" cy="3486150"/>
          </a:xfrm>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1171575" y="715963"/>
            <a:ext cx="4648200" cy="3486150"/>
          </a:xfrm>
          <a:ln/>
        </p:spPr>
      </p:sp>
      <p:sp>
        <p:nvSpPr>
          <p:cNvPr id="181251" name="Rectangle 3"/>
          <p:cNvSpPr>
            <a:spLocks noGrp="1" noChangeArrowheads="1"/>
          </p:cNvSpPr>
          <p:nvPr>
            <p:ph type="body" idx="1"/>
          </p:nvPr>
        </p:nvSpPr>
        <p:spPr/>
        <p:txBody>
          <a:bodyPr/>
          <a:lstStyle/>
          <a:p>
            <a:r>
              <a:rPr lang="en-US" dirty="0">
                <a:latin typeface="Arial" charset="0"/>
              </a:rPr>
              <a:t>The McCarran Amendment, 43 U.S.C. section 666, is a federal </a:t>
            </a:r>
            <a:r>
              <a:rPr lang="en-US" dirty="0" smtClean="0">
                <a:latin typeface="Arial" charset="0"/>
              </a:rPr>
              <a:t>law, created in </a:t>
            </a:r>
            <a:r>
              <a:rPr lang="en-US" dirty="0" smtClean="0">
                <a:latin typeface="Arial" charset="0"/>
              </a:rPr>
              <a:t>1952, </a:t>
            </a:r>
            <a:r>
              <a:rPr lang="en-US" dirty="0">
                <a:latin typeface="Arial" charset="0"/>
              </a:rPr>
              <a:t>that confirms the historic deference of the federal government to the states in water allocation matters, and it specifies procedures for including federal government water rights in state procedures.   </a:t>
            </a:r>
            <a:endParaRPr lang="en-US" dirty="0" smtClean="0">
              <a:latin typeface="Arial" charset="0"/>
            </a:endParaRPr>
          </a:p>
          <a:p>
            <a:endParaRPr lang="en-US" dirty="0" smtClean="0">
              <a:latin typeface="Arial" charset="0"/>
            </a:endParaRPr>
          </a:p>
          <a:p>
            <a:r>
              <a:rPr lang="en-US" dirty="0" smtClean="0">
                <a:latin typeface="Arial" charset="0"/>
              </a:rPr>
              <a:t>States </a:t>
            </a:r>
            <a:r>
              <a:rPr lang="en-US" dirty="0">
                <a:latin typeface="Arial" charset="0"/>
              </a:rPr>
              <a:t>may enact “</a:t>
            </a:r>
            <a:r>
              <a:rPr lang="en-US" dirty="0" err="1">
                <a:latin typeface="Arial" charset="0"/>
              </a:rPr>
              <a:t>joinder</a:t>
            </a:r>
            <a:r>
              <a:rPr lang="en-US" dirty="0">
                <a:latin typeface="Arial" charset="0"/>
              </a:rPr>
              <a:t>” against the federal government (the federal government must participate) in an adjudication only if the adjudication is comprehensive and includes all water uses in the stream system. </a:t>
            </a:r>
            <a:endParaRPr lang="en-US" dirty="0" smtClean="0">
              <a:latin typeface="Arial" charset="0"/>
            </a:endParaRPr>
          </a:p>
          <a:p>
            <a:endParaRPr lang="en-US" dirty="0" smtClean="0">
              <a:latin typeface="Arial" charset="0"/>
            </a:endParaRPr>
          </a:p>
          <a:p>
            <a:r>
              <a:rPr lang="en-US" dirty="0" smtClean="0">
                <a:latin typeface="Arial" charset="0"/>
              </a:rPr>
              <a:t>The federal government waives its sovereign immunity for the purpose of securing federal reserved water rights recognition by the state.</a:t>
            </a:r>
          </a:p>
          <a:p>
            <a:endParaRPr lang="en-US" dirty="0" smtClean="0">
              <a:latin typeface="Arial" charset="0"/>
            </a:endParaRPr>
          </a:p>
          <a:p>
            <a:r>
              <a:rPr lang="en-US" dirty="0" smtClean="0">
                <a:latin typeface="Arial" charset="0"/>
              </a:rPr>
              <a:t>To date, there has been no judicial adjudication in Alaska (where federal reserved rights have been asserted and quantified).  All  state appropriative rights held by federal agencies have been processed under administrative adjudications.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Rot="1" noChangeAspect="1" noChangeArrowheads="1" noTextEdit="1"/>
          </p:cNvSpPr>
          <p:nvPr>
            <p:ph type="sldImg"/>
          </p:nvPr>
        </p:nvSpPr>
        <p:spPr>
          <a:xfrm>
            <a:off x="1181100" y="696913"/>
            <a:ext cx="4648200" cy="3486150"/>
          </a:xfrm>
          <a:ln/>
        </p:spPr>
      </p:sp>
      <p:sp>
        <p:nvSpPr>
          <p:cNvPr id="23556" name="Rectangle 3"/>
          <p:cNvSpPr>
            <a:spLocks noGrp="1" noChangeArrowheads="1"/>
          </p:cNvSpPr>
          <p:nvPr>
            <p:ph type="body" idx="1"/>
          </p:nvPr>
        </p:nvSpPr>
        <p:spPr>
          <a:xfrm>
            <a:off x="701040" y="4415790"/>
            <a:ext cx="5608320" cy="4183380"/>
          </a:xfrm>
          <a:noFill/>
          <a:ln/>
        </p:spPr>
        <p:txBody>
          <a:bodyPr>
            <a:normAutofit lnSpcReduction="10000"/>
          </a:bodyPr>
          <a:lstStyle/>
          <a:p>
            <a:pPr eaLnBrk="1" hangingPunct="1">
              <a:buFontTx/>
              <a:buChar char="•"/>
            </a:pPr>
            <a:r>
              <a:rPr lang="en-US" dirty="0" smtClean="0">
                <a:latin typeface="Arial" charset="0"/>
              </a:rPr>
              <a:t>Quantity of water:  </a:t>
            </a:r>
            <a:r>
              <a:rPr lang="en-US" i="1" dirty="0" smtClean="0">
                <a:latin typeface="Arial" charset="0"/>
              </a:rPr>
              <a:t>gallons per minute </a:t>
            </a:r>
            <a:r>
              <a:rPr lang="en-US" dirty="0" smtClean="0">
                <a:latin typeface="Arial" charset="0"/>
              </a:rPr>
              <a:t>(GPM</a:t>
            </a:r>
            <a:r>
              <a:rPr lang="en-US" i="1" dirty="0" smtClean="0">
                <a:latin typeface="Arial" charset="0"/>
              </a:rPr>
              <a:t>); gallons per day (GPD), acre-feet per annum </a:t>
            </a:r>
            <a:r>
              <a:rPr lang="en-US" dirty="0" smtClean="0">
                <a:latin typeface="Arial" charset="0"/>
              </a:rPr>
              <a:t>(AFA); </a:t>
            </a:r>
            <a:r>
              <a:rPr lang="en-US" i="1" dirty="0" smtClean="0">
                <a:latin typeface="Arial" charset="0"/>
              </a:rPr>
              <a:t>cubic feet per second </a:t>
            </a:r>
            <a:r>
              <a:rPr lang="en-US" dirty="0" smtClean="0">
                <a:latin typeface="Arial" charset="0"/>
              </a:rPr>
              <a:t>(CFS); </a:t>
            </a:r>
            <a:r>
              <a:rPr lang="en-US" i="1" dirty="0" smtClean="0">
                <a:latin typeface="Arial" charset="0"/>
              </a:rPr>
              <a:t>miner’s inches </a:t>
            </a:r>
            <a:r>
              <a:rPr lang="en-US" dirty="0" smtClean="0">
                <a:latin typeface="Arial" charset="0"/>
              </a:rPr>
              <a:t>(old standard varied by state – in AZ, 1 mi = 11.22 GPM; in NV, 40 mi = 1 CFS; in CO, 1 mi = .026 CFS);</a:t>
            </a:r>
            <a:r>
              <a:rPr lang="en-US" b="1" i="1" dirty="0" smtClean="0">
                <a:latin typeface="Arial" charset="0"/>
              </a:rPr>
              <a:t> the GPD quantification is used in Alaska</a:t>
            </a:r>
            <a:endParaRPr lang="en-US" dirty="0" smtClean="0">
              <a:latin typeface="Arial" charset="0"/>
            </a:endParaRPr>
          </a:p>
          <a:p>
            <a:pPr eaLnBrk="1" hangingPunct="1">
              <a:buFontTx/>
              <a:buChar char="•"/>
            </a:pPr>
            <a:endParaRPr lang="en-US" dirty="0" smtClean="0">
              <a:latin typeface="Arial" charset="0"/>
            </a:endParaRPr>
          </a:p>
          <a:p>
            <a:pPr eaLnBrk="1" hangingPunct="1">
              <a:buFontTx/>
              <a:buChar char="•"/>
            </a:pPr>
            <a:r>
              <a:rPr lang="en-US" dirty="0" smtClean="0">
                <a:latin typeface="Arial" charset="0"/>
              </a:rPr>
              <a:t>Source:  The water right will specify whether the diversion is from a surface stream, a lake/pond, a spring, or groundwater from a specific aquifer.</a:t>
            </a:r>
          </a:p>
          <a:p>
            <a:pPr eaLnBrk="1" hangingPunct="1">
              <a:buFontTx/>
              <a:buChar char="•"/>
            </a:pPr>
            <a:endParaRPr lang="en-US" dirty="0" smtClean="0">
              <a:latin typeface="Arial" charset="0"/>
            </a:endParaRPr>
          </a:p>
          <a:p>
            <a:pPr eaLnBrk="1" hangingPunct="1">
              <a:buFontTx/>
              <a:buChar char="•"/>
            </a:pPr>
            <a:r>
              <a:rPr lang="en-US" dirty="0" smtClean="0">
                <a:latin typeface="Arial" charset="0"/>
              </a:rPr>
              <a:t>Location:  The water right will provide a legal description for the point of diversion (POD) and place(s) of use (POU).</a:t>
            </a:r>
          </a:p>
          <a:p>
            <a:pPr eaLnBrk="1" hangingPunct="1">
              <a:buFontTx/>
              <a:buChar char="•"/>
            </a:pPr>
            <a:endParaRPr lang="en-US" dirty="0" smtClean="0">
              <a:latin typeface="Arial" charset="0"/>
            </a:endParaRPr>
          </a:p>
          <a:p>
            <a:pPr eaLnBrk="1" hangingPunct="1">
              <a:buFontTx/>
              <a:buChar char="•"/>
            </a:pPr>
            <a:r>
              <a:rPr lang="en-US" dirty="0" smtClean="0">
                <a:latin typeface="Arial" charset="0"/>
              </a:rPr>
              <a:t>Priority date:  A priority date is assigned to a water right, based upon when the beneficial use began (vested water right) or when the water right application was filed (new water rights).</a:t>
            </a:r>
          </a:p>
          <a:p>
            <a:pPr eaLnBrk="1" hangingPunct="1">
              <a:buFontTx/>
              <a:buChar char="•"/>
            </a:pPr>
            <a:endParaRPr lang="en-US" dirty="0" smtClean="0">
              <a:latin typeface="Arial" charset="0"/>
            </a:endParaRPr>
          </a:p>
          <a:p>
            <a:pPr eaLnBrk="1" hangingPunct="1">
              <a:buFontTx/>
              <a:buChar char="•"/>
            </a:pPr>
            <a:r>
              <a:rPr lang="en-US" dirty="0" smtClean="0">
                <a:latin typeface="Arial" charset="0"/>
              </a:rPr>
              <a:t>Recognized beneficial uses are usually listed in state water statutes.</a:t>
            </a:r>
          </a:p>
          <a:p>
            <a:pPr eaLnBrk="1" hangingPunct="1">
              <a:buFontTx/>
              <a:buChar char="•"/>
            </a:pPr>
            <a:endParaRPr lang="en-US" dirty="0" smtClean="0">
              <a:latin typeface="Arial" charset="0"/>
            </a:endParaRPr>
          </a:p>
          <a:p>
            <a:pPr eaLnBrk="1" hangingPunct="1">
              <a:buFontTx/>
              <a:buChar char="•"/>
            </a:pPr>
            <a:r>
              <a:rPr lang="en-US" dirty="0" smtClean="0">
                <a:latin typeface="Arial" charset="0"/>
              </a:rPr>
              <a:t>Period of use:  The water right defines the annual dates of use; for example, year-round use (domestic) or seasonal use (irrigation).</a:t>
            </a:r>
          </a:p>
          <a:p>
            <a:pPr eaLnBrk="1" hangingPunct="1">
              <a:buFontTx/>
              <a:buChar char="•"/>
            </a:pPr>
            <a:endParaRPr lang="en-US" dirty="0" smtClean="0">
              <a:latin typeface="Arial" charset="0"/>
            </a:endParaRPr>
          </a:p>
          <a:p>
            <a:pPr eaLnBrk="1" hangingPunct="1">
              <a:buFontTx/>
              <a:buChar char="•"/>
            </a:pPr>
            <a:r>
              <a:rPr lang="en-US" dirty="0" smtClean="0">
                <a:latin typeface="Arial" charset="0"/>
              </a:rPr>
              <a:t>Water is to be used for a beneficial use, </a:t>
            </a:r>
            <a:r>
              <a:rPr lang="en-US" i="1" dirty="0" smtClean="0">
                <a:latin typeface="Arial" charset="0"/>
              </a:rPr>
              <a:t>without waste</a:t>
            </a:r>
            <a:r>
              <a:rPr lang="en-US" dirty="0" smtClean="0">
                <a:latin typeface="Arial" charset="0"/>
              </a:rPr>
              <a:t>.  “Waste” is the amount of water in excess of the  minimum needed to support the beneficial use authorized on the water right.  Waste is not well-defined by statute or rule, is  often overlooked and is rarely enforced.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xfrm>
            <a:off x="1181100" y="696913"/>
            <a:ext cx="4648200" cy="3486150"/>
          </a:xfrm>
          <a:ln/>
        </p:spPr>
      </p:sp>
      <p:sp>
        <p:nvSpPr>
          <p:cNvPr id="24580" name="Rectangle 3"/>
          <p:cNvSpPr>
            <a:spLocks noGrp="1" noChangeArrowheads="1"/>
          </p:cNvSpPr>
          <p:nvPr>
            <p:ph type="body" idx="1"/>
          </p:nvPr>
        </p:nvSpPr>
        <p:spPr>
          <a:xfrm>
            <a:off x="701040" y="4415790"/>
            <a:ext cx="5608320" cy="4183380"/>
          </a:xfrm>
          <a:noFill/>
          <a:ln/>
        </p:spPr>
        <p:txBody>
          <a:bodyPr lIns="92941" tIns="46471" rIns="92941" bIns="46471"/>
          <a:lstStyle/>
          <a:p>
            <a:pPr eaLnBrk="1" hangingPunct="1">
              <a:lnSpc>
                <a:spcPct val="90000"/>
              </a:lnSpc>
            </a:pPr>
            <a:r>
              <a:rPr lang="en-US" sz="900" dirty="0">
                <a:solidFill>
                  <a:srgbClr val="FFFF00"/>
                </a:solidFill>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xfrm>
            <a:off x="1181100" y="696913"/>
            <a:ext cx="4648200" cy="3486150"/>
          </a:xfrm>
          <a:ln/>
        </p:spPr>
      </p:sp>
      <p:sp>
        <p:nvSpPr>
          <p:cNvPr id="24580" name="Rectangle 3"/>
          <p:cNvSpPr>
            <a:spLocks noGrp="1" noChangeArrowheads="1"/>
          </p:cNvSpPr>
          <p:nvPr>
            <p:ph type="body" idx="1"/>
          </p:nvPr>
        </p:nvSpPr>
        <p:spPr>
          <a:xfrm>
            <a:off x="701040" y="4415790"/>
            <a:ext cx="5608320" cy="4183380"/>
          </a:xfrm>
          <a:noFill/>
          <a:ln/>
        </p:spPr>
        <p:txBody>
          <a:bodyPr lIns="92941" tIns="46471" rIns="92941" bIns="46471"/>
          <a:lstStyle/>
          <a:p>
            <a:pPr eaLnBrk="1" hangingPunct="1">
              <a:lnSpc>
                <a:spcPct val="90000"/>
              </a:lnSpc>
            </a:pPr>
            <a:r>
              <a:rPr lang="en-US" sz="900" dirty="0">
                <a:solidFill>
                  <a:srgbClr val="FFFF00"/>
                </a:solidFill>
              </a:rPr>
              <a:t> </a:t>
            </a:r>
            <a:r>
              <a:rPr lang="en-US" dirty="0" smtClean="0">
                <a:latin typeface="Arial" pitchFamily="34" charset="0"/>
                <a:cs typeface="Arial" pitchFamily="34" charset="0"/>
              </a:rPr>
              <a:t>For Alaska:</a:t>
            </a:r>
          </a:p>
          <a:p>
            <a:pPr eaLnBrk="1" hangingPunct="1">
              <a:lnSpc>
                <a:spcPct val="90000"/>
              </a:lnSpc>
            </a:pPr>
            <a:endParaRPr lang="en-US" dirty="0" smtClean="0">
              <a:latin typeface="Arial" pitchFamily="34" charset="0"/>
              <a:cs typeface="Arial" pitchFamily="34" charset="0"/>
            </a:endParaRPr>
          </a:p>
          <a:p>
            <a:pPr eaLnBrk="1" hangingPunct="1">
              <a:lnSpc>
                <a:spcPct val="90000"/>
              </a:lnSpc>
              <a:buFont typeface="Arial" pitchFamily="34" charset="0"/>
              <a:buChar char="•"/>
            </a:pPr>
            <a:r>
              <a:rPr lang="en-US" dirty="0" smtClean="0">
                <a:latin typeface="Arial" pitchFamily="34" charset="0"/>
                <a:cs typeface="Arial" pitchFamily="34" charset="0"/>
              </a:rPr>
              <a:t>How a water right can be obtained:   AS 46.15.040-133, 145 and 155</a:t>
            </a:r>
          </a:p>
          <a:p>
            <a:pPr eaLnBrk="1" hangingPunct="1">
              <a:lnSpc>
                <a:spcPct val="90000"/>
              </a:lnSpc>
              <a:buFont typeface="Arial" pitchFamily="34" charset="0"/>
              <a:buChar char="•"/>
            </a:pPr>
            <a:endParaRPr lang="en-US" dirty="0" smtClean="0">
              <a:latin typeface="Arial" pitchFamily="34" charset="0"/>
              <a:cs typeface="Arial" pitchFamily="34" charset="0"/>
            </a:endParaRPr>
          </a:p>
          <a:p>
            <a:pPr eaLnBrk="1" hangingPunct="1">
              <a:lnSpc>
                <a:spcPct val="90000"/>
              </a:lnSpc>
              <a:buFont typeface="Arial" pitchFamily="34" charset="0"/>
              <a:buChar char="•"/>
            </a:pPr>
            <a:r>
              <a:rPr lang="en-US" dirty="0" smtClean="0">
                <a:latin typeface="Arial" pitchFamily="34" charset="0"/>
                <a:cs typeface="Arial" pitchFamily="34" charset="0"/>
              </a:rPr>
              <a:t>Beneficial uses of water:  AS 46.15.260 (3)</a:t>
            </a:r>
          </a:p>
          <a:p>
            <a:pPr eaLnBrk="1" hangingPunct="1">
              <a:lnSpc>
                <a:spcPct val="90000"/>
              </a:lnSpc>
              <a:buFont typeface="Arial" pitchFamily="34" charset="0"/>
              <a:buChar char="•"/>
            </a:pPr>
            <a:endParaRPr lang="en-US" dirty="0" smtClean="0">
              <a:latin typeface="Arial" pitchFamily="34" charset="0"/>
              <a:cs typeface="Arial" pitchFamily="34" charset="0"/>
            </a:endParaRPr>
          </a:p>
          <a:p>
            <a:pPr eaLnBrk="1" hangingPunct="1">
              <a:lnSpc>
                <a:spcPct val="90000"/>
              </a:lnSpc>
              <a:buFont typeface="Arial" pitchFamily="34" charset="0"/>
              <a:buChar char="•"/>
            </a:pPr>
            <a:r>
              <a:rPr lang="en-US" dirty="0" smtClean="0">
                <a:latin typeface="Arial" pitchFamily="34" charset="0"/>
                <a:cs typeface="Arial" pitchFamily="34" charset="0"/>
              </a:rPr>
              <a:t>What can be done with a water right once it is obtained:  </a:t>
            </a:r>
          </a:p>
          <a:p>
            <a:pPr lvl="1">
              <a:lnSpc>
                <a:spcPct val="90000"/>
              </a:lnSpc>
              <a:buFont typeface="Arial" pitchFamily="34" charset="0"/>
              <a:buChar char="•"/>
            </a:pPr>
            <a:r>
              <a:rPr lang="en-US" dirty="0" smtClean="0">
                <a:latin typeface="Arial" pitchFamily="34" charset="0"/>
                <a:cs typeface="Arial" pitchFamily="34" charset="0"/>
              </a:rPr>
              <a:t>AS 46.15.140 – Abandonment, forfeiture and reversion</a:t>
            </a:r>
          </a:p>
          <a:p>
            <a:pPr lvl="1">
              <a:lnSpc>
                <a:spcPct val="90000"/>
              </a:lnSpc>
              <a:buFont typeface="Arial" pitchFamily="34" charset="0"/>
              <a:buChar char="•"/>
            </a:pPr>
            <a:r>
              <a:rPr lang="en-US" dirty="0" smtClean="0">
                <a:latin typeface="Arial" pitchFamily="34" charset="0"/>
                <a:cs typeface="Arial" pitchFamily="34" charset="0"/>
              </a:rPr>
              <a:t>AS 46.15.160 – Transfer and Change of Appropriation</a:t>
            </a:r>
          </a:p>
          <a:p>
            <a:pPr lvl="1">
              <a:lnSpc>
                <a:spcPct val="90000"/>
              </a:lnSpc>
              <a:buFont typeface="Arial" pitchFamily="34" charset="0"/>
              <a:buChar char="•"/>
            </a:pPr>
            <a:r>
              <a:rPr lang="en-US" dirty="0" smtClean="0">
                <a:latin typeface="Arial" pitchFamily="34" charset="0"/>
                <a:cs typeface="Arial" pitchFamily="34" charset="0"/>
              </a:rPr>
              <a:t>AS 46.15.165 – Administrative Adjudication</a:t>
            </a:r>
          </a:p>
          <a:p>
            <a:pPr lvl="1">
              <a:lnSpc>
                <a:spcPct val="90000"/>
              </a:lnSpc>
              <a:buFont typeface="Arial" pitchFamily="34" charset="0"/>
              <a:buChar char="•"/>
            </a:pPr>
            <a:r>
              <a:rPr lang="en-US" dirty="0" smtClean="0">
                <a:latin typeface="Arial" pitchFamily="34" charset="0"/>
                <a:cs typeface="Arial" pitchFamily="34" charset="0"/>
              </a:rPr>
              <a:t>AS 46.15.166 – Judicial Adjudication</a:t>
            </a:r>
          </a:p>
          <a:p>
            <a:pPr lvl="1">
              <a:lnSpc>
                <a:spcPct val="90000"/>
              </a:lnSpc>
              <a:buFont typeface="Arial" pitchFamily="34" charset="0"/>
              <a:buChar char="•"/>
            </a:pPr>
            <a:endParaRPr lang="en-US" dirty="0" smtClean="0">
              <a:latin typeface="Arial" pitchFamily="34" charset="0"/>
              <a:cs typeface="Arial" pitchFamily="34" charset="0"/>
            </a:endParaRPr>
          </a:p>
          <a:p>
            <a:pPr lvl="1">
              <a:lnSpc>
                <a:spcPct val="90000"/>
              </a:lnSpc>
            </a:pPr>
            <a:endParaRPr lang="en-US" dirty="0" smtClean="0">
              <a:latin typeface="Arial" pitchFamily="34" charset="0"/>
              <a:cs typeface="Arial" pitchFamily="34" charset="0"/>
            </a:endParaRPr>
          </a:p>
          <a:p>
            <a:pPr eaLnBrk="1" hangingPunct="1">
              <a:lnSpc>
                <a:spcPct val="90000"/>
              </a:lnSpc>
              <a:buFont typeface="Arial" pitchFamily="34" charset="0"/>
              <a:buChar char="•"/>
            </a:pPr>
            <a:r>
              <a:rPr lang="en-US" dirty="0" smtClean="0">
                <a:latin typeface="Arial" pitchFamily="34" charset="0"/>
                <a:cs typeface="Arial" pitchFamily="34" charset="0"/>
              </a:rPr>
              <a:t>Alaska Statutes Chapter 46.15 – Water Use Act</a:t>
            </a:r>
          </a:p>
          <a:p>
            <a:pPr eaLnBrk="1" hangingPunct="1">
              <a:lnSpc>
                <a:spcPct val="90000"/>
              </a:lnSpc>
              <a:buFont typeface="Arial" pitchFamily="34" charset="0"/>
              <a:buChar char="•"/>
            </a:pPr>
            <a:endParaRPr lang="en-US" dirty="0" smtClean="0">
              <a:latin typeface="Arial" pitchFamily="34" charset="0"/>
              <a:cs typeface="Arial" pitchFamily="34" charset="0"/>
            </a:endParaRPr>
          </a:p>
          <a:p>
            <a:pPr eaLnBrk="1" hangingPunct="1">
              <a:lnSpc>
                <a:spcPct val="90000"/>
              </a:lnSpc>
              <a:buFont typeface="Arial" pitchFamily="34" charset="0"/>
              <a:buChar char="•"/>
            </a:pPr>
            <a:r>
              <a:rPr lang="en-US" dirty="0" smtClean="0">
                <a:latin typeface="Arial" pitchFamily="34" charset="0"/>
                <a:cs typeface="Arial" pitchFamily="34" charset="0"/>
              </a:rPr>
              <a:t> Alaska Administrative Code Title 11 – Natural Resources; Chapter 93 – Water Management [11 AAC 93]</a:t>
            </a:r>
          </a:p>
          <a:p>
            <a:pPr eaLnBrk="1" hangingPunct="1">
              <a:lnSpc>
                <a:spcPct val="90000"/>
              </a:lnSpc>
              <a:buFont typeface="Arial" pitchFamily="34" charset="0"/>
              <a:buChar char="•"/>
            </a:pPr>
            <a:endParaRPr lang="en-US" dirty="0" smtClean="0">
              <a:latin typeface="Arial" pitchFamily="34" charset="0"/>
              <a:cs typeface="Arial" pitchFamily="34" charset="0"/>
            </a:endParaRPr>
          </a:p>
          <a:p>
            <a:pPr eaLnBrk="1" hangingPunct="1">
              <a:lnSpc>
                <a:spcPct val="90000"/>
              </a:lnSpc>
            </a:pPr>
            <a:endParaRPr lang="en-US" sz="9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dirty="0" smtClean="0">
                <a:latin typeface="Arial" charset="0"/>
                <a:cs typeface="Arial" charset="0"/>
              </a:rPr>
              <a:t>The </a:t>
            </a:r>
            <a:r>
              <a:rPr lang="en-US" b="1" i="1" dirty="0" smtClean="0">
                <a:latin typeface="Arial" charset="0"/>
                <a:cs typeface="Arial" charset="0"/>
              </a:rPr>
              <a:t>Riparian Doctrine </a:t>
            </a:r>
            <a:r>
              <a:rPr lang="en-US" dirty="0" smtClean="0">
                <a:latin typeface="Arial" charset="0"/>
                <a:cs typeface="Arial" charset="0"/>
              </a:rPr>
              <a:t>is used primarily in the Eastern states; it is based on English law and is suited for areas with an abundance of water and a wetter climate.  It is a shared use system where water use is based on land ownership appurtenant to a water body.</a:t>
            </a:r>
          </a:p>
          <a:p>
            <a:endParaRPr lang="en-US" dirty="0" smtClean="0">
              <a:latin typeface="Arial" charset="0"/>
              <a:cs typeface="Arial" charset="0"/>
            </a:endParaRPr>
          </a:p>
          <a:p>
            <a:r>
              <a:rPr lang="en-US" dirty="0" smtClean="0">
                <a:latin typeface="Arial" charset="0"/>
                <a:cs typeface="Arial" charset="0"/>
              </a:rPr>
              <a:t>The </a:t>
            </a:r>
            <a:r>
              <a:rPr lang="en-US" b="1" i="1" dirty="0" smtClean="0">
                <a:latin typeface="Arial" charset="0"/>
                <a:cs typeface="Arial" charset="0"/>
              </a:rPr>
              <a:t>Prior Appropriation Doctrine </a:t>
            </a:r>
            <a:r>
              <a:rPr lang="en-US" dirty="0" smtClean="0">
                <a:latin typeface="Arial" charset="0"/>
                <a:cs typeface="Arial" charset="0"/>
              </a:rPr>
              <a:t>was developed to allocate water use in the Western (drier) states.  It is based on a priority system of “first in time, first in right</a:t>
            </a:r>
            <a:r>
              <a:rPr lang="en-US" dirty="0" smtClean="0">
                <a:solidFill>
                  <a:srgbClr val="FF0000"/>
                </a:solidFill>
                <a:latin typeface="Arial" charset="0"/>
                <a:cs typeface="Arial" charset="0"/>
              </a:rPr>
              <a:t>”.  </a:t>
            </a:r>
            <a:r>
              <a:rPr lang="en-US" b="1" dirty="0" smtClean="0">
                <a:solidFill>
                  <a:srgbClr val="FF0000"/>
                </a:solidFill>
                <a:latin typeface="Arial" charset="0"/>
                <a:cs typeface="Arial" charset="0"/>
              </a:rPr>
              <a:t>Alaska</a:t>
            </a:r>
            <a:r>
              <a:rPr lang="en-US" dirty="0" smtClean="0">
                <a:solidFill>
                  <a:srgbClr val="FF0000"/>
                </a:solidFill>
                <a:latin typeface="Arial" charset="0"/>
                <a:cs typeface="Arial" charset="0"/>
              </a:rPr>
              <a:t> </a:t>
            </a:r>
            <a:r>
              <a:rPr lang="en-US" dirty="0" smtClean="0">
                <a:latin typeface="Arial" charset="0"/>
                <a:cs typeface="Arial" charset="0"/>
              </a:rPr>
              <a:t>follows the prior appropriation system which provides more certainty for water users in a state that is still in its early stages of water development.</a:t>
            </a:r>
          </a:p>
          <a:p>
            <a:endParaRPr lang="en-US" dirty="0" smtClean="0">
              <a:latin typeface="Arial" charset="0"/>
              <a:cs typeface="Arial" charset="0"/>
            </a:endParaRPr>
          </a:p>
          <a:p>
            <a:r>
              <a:rPr lang="en-US" dirty="0" smtClean="0">
                <a:latin typeface="Arial" charset="0"/>
                <a:cs typeface="Arial" charset="0"/>
              </a:rPr>
              <a:t>Some states use a </a:t>
            </a:r>
            <a:r>
              <a:rPr lang="en-US" b="1" i="1" dirty="0" smtClean="0">
                <a:latin typeface="Arial" charset="0"/>
                <a:cs typeface="Arial" charset="0"/>
              </a:rPr>
              <a:t>Hybrid System</a:t>
            </a:r>
            <a:r>
              <a:rPr lang="en-US" dirty="0" smtClean="0">
                <a:latin typeface="Arial" charset="0"/>
                <a:cs typeface="Arial" charset="0"/>
              </a:rPr>
              <a:t>, which contains qualities of both the Riparian and Appropriation Doctrines – examples are CA, OR and WA.  These states began using the riparian system but evolved into using the prior appropriation system.</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5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30" name="Date Placeholder 29"/>
          <p:cNvSpPr>
            <a:spLocks noGrp="1"/>
          </p:cNvSpPr>
          <p:nvPr>
            <p:ph type="dt" sz="half" idx="10"/>
          </p:nvPr>
        </p:nvSpPr>
        <p:spPr>
          <a:xfrm>
            <a:off x="152400" y="6477001"/>
            <a:ext cx="1524000" cy="381000"/>
          </a:xfrm>
        </p:spPr>
        <p:txBody>
          <a:bodyPr/>
          <a:lstStyle>
            <a:lvl1pPr>
              <a:defRPr sz="1000">
                <a:solidFill>
                  <a:schemeClr val="accent1">
                    <a:lumMod val="50000"/>
                  </a:schemeClr>
                </a:solidFill>
              </a:defRPr>
            </a:lvl1pPr>
          </a:lstStyle>
          <a:p>
            <a:r>
              <a:rPr lang="en-US" smtClean="0"/>
              <a:t>10-24-16</a:t>
            </a:r>
            <a:endParaRPr lang="en-US"/>
          </a:p>
        </p:txBody>
      </p:sp>
      <p:sp>
        <p:nvSpPr>
          <p:cNvPr id="19" name="Footer Placeholder 18"/>
          <p:cNvSpPr>
            <a:spLocks noGrp="1"/>
          </p:cNvSpPr>
          <p:nvPr>
            <p:ph type="ftr" sz="quarter" idx="11"/>
          </p:nvPr>
        </p:nvSpPr>
        <p:spPr>
          <a:xfrm>
            <a:off x="2895600" y="6492875"/>
            <a:ext cx="3352800" cy="365125"/>
          </a:xfrm>
        </p:spPr>
        <p:txBody>
          <a:bodyPr/>
          <a:lstStyle/>
          <a:p>
            <a:endParaRPr lang="en-US" dirty="0"/>
          </a:p>
        </p:txBody>
      </p:sp>
      <p:sp>
        <p:nvSpPr>
          <p:cNvPr id="27" name="Slide Number Placeholder 26"/>
          <p:cNvSpPr>
            <a:spLocks noGrp="1"/>
          </p:cNvSpPr>
          <p:nvPr>
            <p:ph type="sldNum" sz="quarter" idx="12"/>
          </p:nvPr>
        </p:nvSpPr>
        <p:spPr>
          <a:xfrm>
            <a:off x="8305800" y="6477000"/>
            <a:ext cx="762000" cy="365125"/>
          </a:xfrm>
        </p:spPr>
        <p:txBody>
          <a:bodyPr/>
          <a:lstStyle>
            <a:lvl1pPr>
              <a:defRPr>
                <a:solidFill>
                  <a:schemeClr val="accent1">
                    <a:lumMod val="50000"/>
                  </a:schemeClr>
                </a:solidFill>
              </a:defRPr>
            </a:lvl1pPr>
          </a:lstStyle>
          <a:p>
            <a:fld id="{937DED32-AF1A-4CE1-BE2B-BF8EF44BF5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0" y="0"/>
            <a:ext cx="4572000" cy="6858000"/>
          </a:xfrm>
          <a:prstGeom prst="rect">
            <a:avLst/>
          </a:prstGeom>
          <a:gradFill flip="none" rotWithShape="1">
            <a:gsLst>
              <a:gs pos="0">
                <a:schemeClr val="bg2"/>
              </a:gs>
              <a:gs pos="25000">
                <a:schemeClr val="tx2">
                  <a:lumMod val="20000"/>
                  <a:lumOff val="80000"/>
                </a:schemeClr>
              </a:gs>
              <a:gs pos="75000">
                <a:srgbClr val="0087E6"/>
              </a:gs>
              <a:gs pos="100000">
                <a:srgbClr val="005CBF"/>
              </a:gs>
            </a:gsLst>
            <a:lin ang="13500000" scaled="0"/>
            <a:tileRect/>
          </a:gradFill>
          <a:ln w="9525">
            <a:noFill/>
            <a:miter lim="800000"/>
            <a:headEnd/>
            <a:tailEnd/>
          </a:ln>
          <a:effectLst/>
        </p:spPr>
        <p:txBody>
          <a:bodyPr wrap="none" anchor="ctr"/>
          <a:lstStyle/>
          <a:p>
            <a:endParaRPr kumimoji="1" lang="en-US" sz="2400">
              <a:latin typeface="Times New Roman" pitchFamily="18" charset="0"/>
            </a:endParaRPr>
          </a:p>
        </p:txBody>
      </p:sp>
      <p:sp>
        <p:nvSpPr>
          <p:cNvPr id="126979"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a:effectLst/>
        </p:spPr>
        <p:txBody>
          <a:bodyPr wrap="none" anchor="ctr"/>
          <a:lstStyle/>
          <a:p>
            <a:endParaRPr kumimoji="1" lang="en-US" sz="2400">
              <a:latin typeface="Times New Roman" pitchFamily="18" charset="0"/>
            </a:endParaRPr>
          </a:p>
        </p:txBody>
      </p:sp>
      <p:sp>
        <p:nvSpPr>
          <p:cNvPr id="126980" name="Rectangle 4"/>
          <p:cNvSpPr>
            <a:spLocks noGrp="1" noChangeArrowheads="1"/>
          </p:cNvSpPr>
          <p:nvPr>
            <p:ph type="subTitle" idx="1"/>
          </p:nvPr>
        </p:nvSpPr>
        <p:spPr>
          <a:xfrm>
            <a:off x="4673600" y="2927350"/>
            <a:ext cx="3657600" cy="1822450"/>
          </a:xfrm>
        </p:spPr>
        <p:txBody>
          <a:bodyPr anchor="b"/>
          <a:lstStyle>
            <a:lvl1pPr marL="0" indent="0" algn="ctr">
              <a:buFont typeface="Wingdings" pitchFamily="2" charset="2"/>
              <a:buNone/>
              <a:defRPr/>
            </a:lvl1pPr>
          </a:lstStyle>
          <a:p>
            <a:r>
              <a:rPr lang="en-US"/>
              <a:t>Click to edit Master subtitle style</a:t>
            </a:r>
          </a:p>
        </p:txBody>
      </p:sp>
      <p:grpSp>
        <p:nvGrpSpPr>
          <p:cNvPr id="2" name="Group 5"/>
          <p:cNvGrpSpPr>
            <a:grpSpLocks/>
          </p:cNvGrpSpPr>
          <p:nvPr/>
        </p:nvGrpSpPr>
        <p:grpSpPr bwMode="auto">
          <a:xfrm>
            <a:off x="3632200" y="4889500"/>
            <a:ext cx="4876800" cy="319088"/>
            <a:chOff x="2288" y="3080"/>
            <a:chExt cx="3072" cy="201"/>
          </a:xfrm>
        </p:grpSpPr>
        <p:sp>
          <p:nvSpPr>
            <p:cNvPr id="126982" name="AutoShape 6"/>
            <p:cNvSpPr>
              <a:spLocks noChangeArrowheads="1"/>
            </p:cNvSpPr>
            <p:nvPr/>
          </p:nvSpPr>
          <p:spPr bwMode="auto">
            <a:xfrm flipH="1">
              <a:off x="2288" y="3080"/>
              <a:ext cx="2914" cy="200"/>
            </a:xfrm>
            <a:prstGeom prst="roundRect">
              <a:avLst>
                <a:gd name="adj" fmla="val 0"/>
              </a:avLst>
            </a:prstGeom>
            <a:solidFill>
              <a:schemeClr val="bg2"/>
            </a:solidFill>
            <a:ln w="9525">
              <a:noFill/>
              <a:round/>
              <a:headEnd/>
              <a:tailEnd/>
            </a:ln>
            <a:effectLst/>
          </p:spPr>
          <p:txBody>
            <a:bodyPr wrap="none" anchor="ctr"/>
            <a:lstStyle/>
            <a:p>
              <a:endParaRPr lang="en-US"/>
            </a:p>
          </p:txBody>
        </p:sp>
        <p:sp>
          <p:nvSpPr>
            <p:cNvPr id="126983" name="AutoShape 7"/>
            <p:cNvSpPr>
              <a:spLocks noChangeArrowheads="1"/>
            </p:cNvSpPr>
            <p:nvPr/>
          </p:nvSpPr>
          <p:spPr bwMode="auto">
            <a:xfrm>
              <a:off x="5196" y="3080"/>
              <a:ext cx="164" cy="201"/>
            </a:xfrm>
            <a:prstGeom prst="flowChartDelay">
              <a:avLst/>
            </a:prstGeom>
            <a:solidFill>
              <a:schemeClr val="bg2"/>
            </a:solidFill>
            <a:ln w="9525">
              <a:noFill/>
              <a:miter lim="800000"/>
              <a:headEnd/>
              <a:tailEnd/>
            </a:ln>
            <a:effectLst/>
          </p:spPr>
          <p:txBody>
            <a:bodyPr wrap="none" anchor="ctr"/>
            <a:lstStyle/>
            <a:p>
              <a:endParaRPr lang="en-US"/>
            </a:p>
          </p:txBody>
        </p:sp>
      </p:grpSp>
      <p:sp>
        <p:nvSpPr>
          <p:cNvPr id="126984" name="Rectangle 8"/>
          <p:cNvSpPr>
            <a:spLocks noGrp="1" noChangeArrowheads="1"/>
          </p:cNvSpPr>
          <p:nvPr>
            <p:ph type="dt" sz="quarter" idx="2"/>
          </p:nvPr>
        </p:nvSpPr>
        <p:spPr>
          <a:xfrm>
            <a:off x="152400" y="6629400"/>
            <a:ext cx="1447800" cy="228600"/>
          </a:xfrm>
        </p:spPr>
        <p:txBody>
          <a:bodyPr/>
          <a:lstStyle>
            <a:lvl1pPr>
              <a:defRPr sz="1000">
                <a:solidFill>
                  <a:schemeClr val="bg1"/>
                </a:solidFill>
              </a:defRPr>
            </a:lvl1pPr>
          </a:lstStyle>
          <a:p>
            <a:r>
              <a:rPr lang="en-US" smtClean="0"/>
              <a:t>10-24-16</a:t>
            </a:r>
            <a:endParaRPr lang="en-US"/>
          </a:p>
        </p:txBody>
      </p:sp>
      <p:sp>
        <p:nvSpPr>
          <p:cNvPr id="126985" name="Rectangle 9"/>
          <p:cNvSpPr>
            <a:spLocks noGrp="1" noChangeArrowheads="1"/>
          </p:cNvSpPr>
          <p:nvPr>
            <p:ph type="ftr" sz="quarter" idx="3"/>
          </p:nvPr>
        </p:nvSpPr>
        <p:spPr bwMode="auto">
          <a:xfrm>
            <a:off x="4572000" y="6553200"/>
            <a:ext cx="3279775" cy="304800"/>
          </a:xfrm>
          <a:prstGeom prst="rect">
            <a:avLst/>
          </a:prstGeom>
          <a:noFill/>
          <a:ln>
            <a:miter lim="800000"/>
            <a:headEnd/>
            <a:tailEnd/>
          </a:ln>
        </p:spPr>
        <p:txBody>
          <a:bodyPr vert="horz" wrap="square" lIns="91440" tIns="45720" rIns="91440" bIns="45720" numCol="1" anchor="b" anchorCtr="0" compatLnSpc="1">
            <a:prstTxWarp prst="textNoShape">
              <a:avLst/>
            </a:prstTxWarp>
            <a:spAutoFit/>
          </a:bodyPr>
          <a:lstStyle>
            <a:lvl1pPr algn="r">
              <a:defRPr sz="1400">
                <a:latin typeface="+mn-lt"/>
              </a:defRPr>
            </a:lvl1pPr>
          </a:lstStyle>
          <a:p>
            <a:endParaRPr lang="en-US"/>
          </a:p>
        </p:txBody>
      </p:sp>
      <p:sp>
        <p:nvSpPr>
          <p:cNvPr id="126986" name="Rectangle 10"/>
          <p:cNvSpPr>
            <a:spLocks noGrp="1" noChangeArrowheads="1"/>
          </p:cNvSpPr>
          <p:nvPr>
            <p:ph type="sldNum" sz="quarter" idx="4"/>
          </p:nvPr>
        </p:nvSpPr>
        <p:spPr>
          <a:xfrm>
            <a:off x="8458200" y="6553200"/>
            <a:ext cx="533400" cy="304800"/>
          </a:xfrm>
        </p:spPr>
        <p:txBody>
          <a:bodyPr anchorCtr="0"/>
          <a:lstStyle>
            <a:lvl1pPr>
              <a:defRPr sz="1000"/>
            </a:lvl1pPr>
          </a:lstStyle>
          <a:p>
            <a:fld id="{F886B7D4-6CBF-4C2F-B0B9-CFA6CD2F0840}" type="slidenum">
              <a:rPr lang="en-US" smtClean="0"/>
              <a:pPr/>
              <a:t>‹#›</a:t>
            </a:fld>
            <a:endParaRPr lang="en-US" dirty="0"/>
          </a:p>
        </p:txBody>
      </p:sp>
      <p:sp>
        <p:nvSpPr>
          <p:cNvPr id="126987" name="Rectangle 11"/>
          <p:cNvSpPr>
            <a:spLocks noGrp="1" noChangeArrowheads="1"/>
          </p:cNvSpPr>
          <p:nvPr>
            <p:ph type="ctrTitle" sz="quarter"/>
          </p:nvPr>
        </p:nvSpPr>
        <p:spPr>
          <a:xfrm>
            <a:off x="936625" y="1425575"/>
            <a:ext cx="7772400" cy="1143000"/>
          </a:xfrm>
        </p:spPr>
        <p:txBody>
          <a:bodyPr anchor="ctr"/>
          <a:lstStyle>
            <a:lvl1pPr>
              <a:defRPr/>
            </a:lvl1pPr>
          </a:lstStyle>
          <a:p>
            <a:r>
              <a:rPr lang="en-US"/>
              <a:t>Click to edit Master title style</a:t>
            </a:r>
          </a:p>
        </p:txBody>
      </p:sp>
      <p:sp>
        <p:nvSpPr>
          <p:cNvPr id="126988" name="Line 12"/>
          <p:cNvSpPr>
            <a:spLocks noChangeShapeType="1"/>
          </p:cNvSpPr>
          <p:nvPr/>
        </p:nvSpPr>
        <p:spPr bwMode="auto">
          <a:xfrm>
            <a:off x="406400" y="800100"/>
            <a:ext cx="8229600" cy="0"/>
          </a:xfrm>
          <a:prstGeom prst="line">
            <a:avLst/>
          </a:prstGeom>
          <a:noFill/>
          <a:ln w="9525">
            <a:solidFill>
              <a:schemeClr val="tx1"/>
            </a:solidFill>
            <a:round/>
            <a:headEnd/>
            <a:tailEnd/>
          </a:ln>
          <a:effectLst/>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91312"/>
          </a:xfrm>
        </p:spPr>
        <p:txBody>
          <a:bodyPr/>
          <a:lstStyle>
            <a:lvl1pPr algn="ctr">
              <a:defRPr sz="4000"/>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lvl1pPr>
              <a:defRPr sz="2400"/>
            </a:lvl1pPr>
            <a:lvl3pPr>
              <a:defRPr sz="2400"/>
            </a:lvl3pPr>
            <a:lvl4pPr>
              <a:defRPr sz="2400"/>
            </a:lvl4pPr>
            <a:lvl5pPr>
              <a:defRPr sz="24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152400" y="6477001"/>
            <a:ext cx="990600" cy="381000"/>
          </a:xfrm>
        </p:spPr>
        <p:txBody>
          <a:bodyPr/>
          <a:lstStyle>
            <a:lvl1pPr>
              <a:defRPr sz="1000">
                <a:solidFill>
                  <a:schemeClr val="accent1">
                    <a:lumMod val="50000"/>
                  </a:schemeClr>
                </a:solidFill>
              </a:defRPr>
            </a:lvl1pPr>
          </a:lstStyle>
          <a:p>
            <a:r>
              <a:rPr lang="en-US" smtClean="0"/>
              <a:t>10-24-16</a:t>
            </a:r>
            <a:endParaRPr lang="en-US" dirty="0"/>
          </a:p>
        </p:txBody>
      </p:sp>
      <p:sp>
        <p:nvSpPr>
          <p:cNvPr id="6" name="Slide Number Placeholder 5"/>
          <p:cNvSpPr>
            <a:spLocks noGrp="1"/>
          </p:cNvSpPr>
          <p:nvPr>
            <p:ph type="sldNum" sz="quarter" idx="12"/>
          </p:nvPr>
        </p:nvSpPr>
        <p:spPr>
          <a:xfrm>
            <a:off x="8229600" y="6492875"/>
            <a:ext cx="762000" cy="365125"/>
          </a:xfrm>
        </p:spPr>
        <p:txBody>
          <a:bodyPr/>
          <a:lstStyle>
            <a:lvl1pPr>
              <a:defRPr>
                <a:solidFill>
                  <a:schemeClr val="accent1">
                    <a:lumMod val="50000"/>
                  </a:schemeClr>
                </a:solidFill>
              </a:defRPr>
            </a:lvl1pPr>
          </a:lstStyle>
          <a:p>
            <a:fld id="{937DED32-AF1A-4CE1-BE2B-BF8EF44BF52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10-24-16</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DED32-AF1A-4CE1-BE2B-BF8EF44BF5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tIns="45720" anchor="b">
            <a:normAutofit/>
          </a:bodyPr>
          <a:lstStyle>
            <a:lvl1pPr>
              <a:defRPr sz="4000"/>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676400"/>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8200" y="167640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2362200"/>
            <a:ext cx="4040188" cy="3845720"/>
          </a:xfrm>
        </p:spPr>
        <p:txBody>
          <a:bodyPr tIns="0"/>
          <a:lstStyle>
            <a:lvl1pPr>
              <a:defRPr sz="2200"/>
            </a:lvl1pPr>
            <a:lvl2pPr>
              <a:defRPr sz="2000"/>
            </a:lvl2pPr>
            <a:lvl3pPr>
              <a:defRPr sz="2000"/>
            </a:lvl3pPr>
            <a:lvl4pPr>
              <a:defRPr sz="2000"/>
            </a:lvl4pPr>
            <a:lvl5pPr>
              <a:defRPr sz="2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5" y="2362200"/>
            <a:ext cx="4041775" cy="3998120"/>
          </a:xfrm>
        </p:spPr>
        <p:txBody>
          <a:bodyPr tIns="0"/>
          <a:lstStyle>
            <a:lvl1pPr>
              <a:defRPr sz="2200"/>
            </a:lvl1pPr>
            <a:lvl2pPr>
              <a:defRPr sz="2000"/>
            </a:lvl2pPr>
            <a:lvl3pPr>
              <a:defRPr sz="2000"/>
            </a:lvl3pPr>
            <a:lvl4pPr>
              <a:defRPr sz="20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a:xfrm>
            <a:off x="152400" y="6553200"/>
            <a:ext cx="1143000" cy="304800"/>
          </a:xfrm>
        </p:spPr>
        <p:txBody>
          <a:bodyPr/>
          <a:lstStyle>
            <a:lvl1pPr>
              <a:defRPr sz="1000">
                <a:solidFill>
                  <a:schemeClr val="accent1">
                    <a:lumMod val="50000"/>
                  </a:schemeClr>
                </a:solidFill>
              </a:defRPr>
            </a:lvl1pPr>
          </a:lstStyle>
          <a:p>
            <a:r>
              <a:rPr lang="en-US" smtClean="0"/>
              <a:t>10-24-16</a:t>
            </a:r>
            <a:endParaRPr lang="en-US"/>
          </a:p>
        </p:txBody>
      </p:sp>
      <p:sp>
        <p:nvSpPr>
          <p:cNvPr id="8" name="Footer Placeholder 7"/>
          <p:cNvSpPr>
            <a:spLocks noGrp="1"/>
          </p:cNvSpPr>
          <p:nvPr>
            <p:ph type="ftr" sz="quarter" idx="11"/>
          </p:nvPr>
        </p:nvSpPr>
        <p:spPr>
          <a:xfrm>
            <a:off x="2667000" y="6492875"/>
            <a:ext cx="3352800" cy="365125"/>
          </a:xfrm>
        </p:spPr>
        <p:txBody>
          <a:bodyPr/>
          <a:lstStyle/>
          <a:p>
            <a:endParaRPr lang="en-US" dirty="0"/>
          </a:p>
        </p:txBody>
      </p:sp>
      <p:sp>
        <p:nvSpPr>
          <p:cNvPr id="9" name="Slide Number Placeholder 8"/>
          <p:cNvSpPr>
            <a:spLocks noGrp="1"/>
          </p:cNvSpPr>
          <p:nvPr>
            <p:ph type="sldNum" sz="quarter" idx="12"/>
          </p:nvPr>
        </p:nvSpPr>
        <p:spPr>
          <a:xfrm>
            <a:off x="8229600" y="6492875"/>
            <a:ext cx="762000" cy="365125"/>
          </a:xfrm>
        </p:spPr>
        <p:txBody>
          <a:bodyPr/>
          <a:lstStyle>
            <a:lvl1pPr>
              <a:defRPr sz="1050">
                <a:solidFill>
                  <a:schemeClr val="accent1">
                    <a:lumMod val="50000"/>
                  </a:schemeClr>
                </a:solidFill>
              </a:defRPr>
            </a:lvl1pPr>
          </a:lstStyle>
          <a:p>
            <a:fld id="{937DED32-AF1A-4CE1-BE2B-BF8EF44BF52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10-24-16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DED32-AF1A-4CE1-BE2B-BF8EF44BF5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10-24-16</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7DED32-AF1A-4CE1-BE2B-BF8EF44BF5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10-24-16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DED32-AF1A-4CE1-BE2B-BF8EF44BF5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10-24-16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5800" y="6492875"/>
            <a:ext cx="609600" cy="365125"/>
          </a:xfrm>
        </p:spPr>
        <p:txBody>
          <a:bodyPr/>
          <a:lstStyle/>
          <a:p>
            <a:fld id="{937DED32-AF1A-4CE1-BE2B-BF8EF44BF52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1" name="Freeform 10"/>
          <p:cNvSpPr>
            <a:spLocks/>
          </p:cNvSpPr>
          <p:nvPr/>
        </p:nvSpPr>
        <p:spPr bwMode="auto">
          <a:xfrm flipV="1">
            <a:off x="4381500" y="64484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8001000" cy="838200"/>
          </a:xfrm>
        </p:spPr>
        <p:txBody>
          <a:bodyPr>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76400"/>
            <a:ext cx="4267200" cy="4419600"/>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676400"/>
            <a:ext cx="4114800" cy="4419600"/>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7"/>
          <p:cNvSpPr>
            <a:spLocks noGrp="1" noChangeArrowheads="1"/>
          </p:cNvSpPr>
          <p:nvPr>
            <p:ph type="dt" sz="half" idx="10"/>
          </p:nvPr>
        </p:nvSpPr>
        <p:spPr>
          <a:ln/>
        </p:spPr>
        <p:txBody>
          <a:bodyPr/>
          <a:lstStyle>
            <a:lvl1pPr>
              <a:defRPr sz="1000"/>
            </a:lvl1pPr>
          </a:lstStyle>
          <a:p>
            <a:pPr>
              <a:defRPr/>
            </a:pPr>
            <a:r>
              <a:rPr lang="en-US" smtClean="0"/>
              <a:t>10-24-16</a:t>
            </a: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30333D92-0700-4278-9807-EA68BA62EF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152400" y="6492875"/>
            <a:ext cx="2133600" cy="365125"/>
          </a:xfrm>
          <a:prstGeom prst="rect">
            <a:avLst/>
          </a:prstGeom>
        </p:spPr>
        <p:txBody>
          <a:bodyPr vert="horz" lIns="0" tIns="0" rIns="0" bIns="0" anchor="b"/>
          <a:lstStyle>
            <a:lvl1pPr algn="l" eaLnBrk="1" latinLnBrk="0" hangingPunct="1">
              <a:defRPr kumimoji="0" sz="1050">
                <a:solidFill>
                  <a:schemeClr val="accent1">
                    <a:lumMod val="50000"/>
                  </a:schemeClr>
                </a:solidFill>
              </a:defRPr>
            </a:lvl1pPr>
          </a:lstStyle>
          <a:p>
            <a:r>
              <a:rPr lang="en-US" smtClean="0"/>
              <a:t>10-24-16</a:t>
            </a:r>
            <a:endParaRPr lang="en-US"/>
          </a:p>
        </p:txBody>
      </p:sp>
      <p:sp>
        <p:nvSpPr>
          <p:cNvPr id="22" name="Footer Placeholder 21"/>
          <p:cNvSpPr>
            <a:spLocks noGrp="1"/>
          </p:cNvSpPr>
          <p:nvPr>
            <p:ph type="ftr" sz="quarter" idx="3"/>
          </p:nvPr>
        </p:nvSpPr>
        <p:spPr>
          <a:xfrm>
            <a:off x="2971800" y="6492875"/>
            <a:ext cx="3352800" cy="365125"/>
          </a:xfrm>
          <a:prstGeom prst="rect">
            <a:avLst/>
          </a:prstGeom>
        </p:spPr>
        <p:txBody>
          <a:bodyPr vert="horz" lIns="0" tIns="0" rIns="0" bIns="0" anchor="b"/>
          <a:lstStyle>
            <a:lvl1pPr algn="l" eaLnBrk="1" latinLnBrk="0" hangingPunct="1">
              <a:defRPr kumimoji="0" sz="10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8229600" y="6492875"/>
            <a:ext cx="762000" cy="365125"/>
          </a:xfrm>
          <a:prstGeom prst="rect">
            <a:avLst/>
          </a:prstGeom>
        </p:spPr>
        <p:txBody>
          <a:bodyPr vert="horz" lIns="0" tIns="0" rIns="0" bIns="0" anchor="b"/>
          <a:lstStyle>
            <a:lvl1pPr algn="r" eaLnBrk="1" latinLnBrk="0" hangingPunct="1">
              <a:defRPr kumimoji="0" sz="1000">
                <a:solidFill>
                  <a:schemeClr val="tx2">
                    <a:shade val="90000"/>
                  </a:schemeClr>
                </a:solidFill>
              </a:defRPr>
            </a:lvl1pPr>
          </a:lstStyle>
          <a:p>
            <a:fld id="{937DED32-AF1A-4CE1-BE2B-BF8EF44BF52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2" r:id="rId9"/>
    <p:sldLayoutId id="2147483673" r:id="rId10"/>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images.google.com/imgres?imgurl=http://www.niagara.edu/prelaw/images/DC-Supreme%20Court%2002.JPG&amp;imgrefurl=http://www.niagara.edu/prelaw/SCtTrip2004.htm&amp;h=1536&amp;w=2048&amp;sz=566&amp;tbnid=-CPNfU3JKY0J:&amp;tbnh=112&amp;tbnw=150&amp;hl=en&amp;start=1&amp;prev=/images?q=Supreme+Court++&amp;svnum=10&amp;hl=en&amp;lr="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2"/>
          </p:nvPr>
        </p:nvSpPr>
        <p:spPr>
          <a:noFill/>
        </p:spPr>
        <p:txBody>
          <a:bodyPr/>
          <a:lstStyle/>
          <a:p>
            <a:r>
              <a:rPr lang="en-US" smtClean="0"/>
              <a:t>10-24-16</a:t>
            </a:r>
            <a:endParaRPr lang="en-US"/>
          </a:p>
        </p:txBody>
      </p:sp>
      <p:sp>
        <p:nvSpPr>
          <p:cNvPr id="1029" name="Rectangle 2"/>
          <p:cNvSpPr>
            <a:spLocks noGrp="1" noChangeArrowheads="1"/>
          </p:cNvSpPr>
          <p:nvPr>
            <p:ph type="ctrTitle" sz="quarter"/>
          </p:nvPr>
        </p:nvSpPr>
        <p:spPr>
          <a:xfrm>
            <a:off x="564940" y="275771"/>
            <a:ext cx="8579060" cy="2307772"/>
          </a:xfrm>
        </p:spPr>
        <p:txBody>
          <a:bodyPr>
            <a:normAutofit/>
          </a:bodyPr>
          <a:lstStyle/>
          <a:p>
            <a:pPr algn="ctr" eaLnBrk="1" hangingPunct="1"/>
            <a:r>
              <a:rPr lang="en-US" sz="3600" b="1" dirty="0" smtClean="0">
                <a:latin typeface="Arial" pitchFamily="34" charset="0"/>
                <a:cs typeface="Arial" pitchFamily="34" charset="0"/>
              </a:rPr>
              <a:t>Alaska Water Rights</a:t>
            </a:r>
            <a:r>
              <a:rPr lang="en-US" sz="6000" dirty="0" smtClean="0"/>
              <a:t/>
            </a:r>
            <a:br>
              <a:rPr lang="en-US" sz="6000" dirty="0" smtClean="0"/>
            </a:br>
            <a:r>
              <a:rPr lang="en-US" sz="3100" i="1" dirty="0" smtClean="0">
                <a:latin typeface="Arial" pitchFamily="34" charset="0"/>
                <a:cs typeface="Arial" pitchFamily="34" charset="0"/>
              </a:rPr>
              <a:t>Basic  Terms, Concepts &amp; Processes</a:t>
            </a:r>
          </a:p>
        </p:txBody>
      </p:sp>
      <p:sp>
        <p:nvSpPr>
          <p:cNvPr id="7" name="Slide Number Placeholder 6"/>
          <p:cNvSpPr>
            <a:spLocks noGrp="1"/>
          </p:cNvSpPr>
          <p:nvPr>
            <p:ph type="sldNum" sz="quarter" idx="4"/>
          </p:nvPr>
        </p:nvSpPr>
        <p:spPr/>
        <p:txBody>
          <a:bodyPr/>
          <a:lstStyle/>
          <a:p>
            <a:fld id="{F886B7D4-6CBF-4C2F-B0B9-CFA6CD2F0840}" type="slidenum">
              <a:rPr lang="en-US" smtClean="0"/>
              <a:pPr/>
              <a:t>1</a:t>
            </a:fld>
            <a:endParaRPr lang="en-US" dirty="0"/>
          </a:p>
        </p:txBody>
      </p:sp>
      <p:sp>
        <p:nvSpPr>
          <p:cNvPr id="8" name="TextBox 7"/>
          <p:cNvSpPr txBox="1"/>
          <p:nvPr/>
        </p:nvSpPr>
        <p:spPr>
          <a:xfrm>
            <a:off x="0" y="3730171"/>
            <a:ext cx="3200400" cy="830997"/>
          </a:xfrm>
          <a:prstGeom prst="rect">
            <a:avLst/>
          </a:prstGeom>
          <a:noFill/>
        </p:spPr>
        <p:txBody>
          <a:bodyPr wrap="square" rtlCol="0">
            <a:spAutoFit/>
          </a:bodyPr>
          <a:lstStyle/>
          <a:p>
            <a:pPr marL="117475" algn="ctr">
              <a:spcBef>
                <a:spcPts val="400"/>
              </a:spcBef>
            </a:pPr>
            <a:r>
              <a:rPr lang="en-US" sz="2400" dirty="0" smtClean="0">
                <a:latin typeface="Arial" pitchFamily="34" charset="0"/>
                <a:cs typeface="Arial" pitchFamily="34" charset="0"/>
              </a:rPr>
              <a:t>Lin Fehlmann, Retired BLM Arizona</a:t>
            </a:r>
            <a:endParaRPr lang="en-US" sz="2400" dirty="0">
              <a:latin typeface="Arial" pitchFamily="34" charset="0"/>
              <a:cs typeface="Arial" pitchFamily="34" charset="0"/>
            </a:endParaRPr>
          </a:p>
        </p:txBody>
      </p:sp>
      <p:pic>
        <p:nvPicPr>
          <p:cNvPr id="10" name="Picture 2" descr="C:\Users\r20smith\Downloads\beaver creek (5 of 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26864" y="2264228"/>
            <a:ext cx="5081707" cy="399142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r>
              <a:rPr lang="en-US" smtClean="0"/>
              <a:t>10-24-16</a:t>
            </a:r>
            <a:endParaRPr lang="en-US"/>
          </a:p>
        </p:txBody>
      </p:sp>
      <p:sp>
        <p:nvSpPr>
          <p:cNvPr id="8196" name="Rectangle 2"/>
          <p:cNvSpPr>
            <a:spLocks noGrp="1" noChangeArrowheads="1"/>
          </p:cNvSpPr>
          <p:nvPr>
            <p:ph type="title"/>
          </p:nvPr>
        </p:nvSpPr>
        <p:spPr>
          <a:xfrm>
            <a:off x="0" y="595086"/>
            <a:ext cx="9144000" cy="1153741"/>
          </a:xfrm>
        </p:spPr>
        <p:txBody>
          <a:bodyPr>
            <a:noAutofit/>
          </a:bodyPr>
          <a:lstStyle/>
          <a:p>
            <a:r>
              <a:rPr lang="en-US" dirty="0" smtClean="0">
                <a:latin typeface="Arial" pitchFamily="34" charset="0"/>
                <a:cs typeface="Arial" pitchFamily="34" charset="0"/>
              </a:rPr>
              <a:t>Prior Appropriation System </a:t>
            </a:r>
            <a:br>
              <a:rPr lang="en-US" dirty="0" smtClean="0">
                <a:latin typeface="Arial" pitchFamily="34" charset="0"/>
                <a:cs typeface="Arial" pitchFamily="34" charset="0"/>
              </a:rPr>
            </a:br>
            <a:r>
              <a:rPr lang="en-US" sz="2800" i="1" dirty="0" smtClean="0">
                <a:latin typeface="Arial" pitchFamily="34" charset="0"/>
                <a:cs typeface="Arial" pitchFamily="34" charset="0"/>
              </a:rPr>
              <a:t>Obtaining Water Rights – Permit or Decree?</a:t>
            </a:r>
            <a:r>
              <a:rPr lang="en-US" dirty="0" smtClean="0">
                <a:latin typeface="Arial" pitchFamily="34" charset="0"/>
                <a:cs typeface="Arial" pitchFamily="34" charset="0"/>
              </a:rPr>
              <a:t> </a:t>
            </a:r>
          </a:p>
        </p:txBody>
      </p:sp>
      <p:sp>
        <p:nvSpPr>
          <p:cNvPr id="8197" name="Rectangle 3"/>
          <p:cNvSpPr>
            <a:spLocks noGrp="1" noChangeArrowheads="1"/>
          </p:cNvSpPr>
          <p:nvPr>
            <p:ph type="body" idx="1"/>
          </p:nvPr>
        </p:nvSpPr>
        <p:spPr/>
        <p:txBody>
          <a:bodyPr/>
          <a:lstStyle/>
          <a:p>
            <a:pPr eaLnBrk="1" hangingPunct="1">
              <a:buFont typeface="Wingdings" pitchFamily="2" charset="2"/>
              <a:buNone/>
            </a:pPr>
            <a:r>
              <a:rPr lang="en-US" smtClean="0"/>
              <a:t> </a:t>
            </a:r>
          </a:p>
        </p:txBody>
      </p:sp>
      <p:sp>
        <p:nvSpPr>
          <p:cNvPr id="8198" name="Text Box 4"/>
          <p:cNvSpPr txBox="1">
            <a:spLocks noChangeArrowheads="1"/>
          </p:cNvSpPr>
          <p:nvPr/>
        </p:nvSpPr>
        <p:spPr bwMode="auto">
          <a:xfrm>
            <a:off x="2895600" y="5105400"/>
            <a:ext cx="4343400" cy="461665"/>
          </a:xfrm>
          <a:prstGeom prst="rect">
            <a:avLst/>
          </a:prstGeom>
          <a:noFill/>
          <a:ln w="9525">
            <a:noFill/>
            <a:miter lim="800000"/>
            <a:headEnd/>
            <a:tailEnd/>
          </a:ln>
        </p:spPr>
        <p:txBody>
          <a:bodyPr>
            <a:spAutoFit/>
          </a:bodyPr>
          <a:lstStyle/>
          <a:p>
            <a:pPr>
              <a:spcBef>
                <a:spcPct val="50000"/>
              </a:spcBef>
            </a:pPr>
            <a:r>
              <a:rPr lang="en-US" sz="2400" b="0" i="0" dirty="0" smtClean="0">
                <a:latin typeface="Arial" pitchFamily="34" charset="0"/>
                <a:cs typeface="Arial" pitchFamily="34" charset="0"/>
              </a:rPr>
              <a:t> </a:t>
            </a:r>
            <a:endParaRPr lang="en-US" sz="2400" b="0" i="0" dirty="0">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937DED32-AF1A-4CE1-BE2B-BF8EF44BF520}" type="slidenum">
              <a:rPr lang="en-US" smtClean="0"/>
              <a:pPr/>
              <a:t>10</a:t>
            </a:fld>
            <a:endParaRPr lang="en-US" dirty="0"/>
          </a:p>
        </p:txBody>
      </p:sp>
      <p:pic>
        <p:nvPicPr>
          <p:cNvPr id="4" name="Picture 3"/>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1307939" y="1840375"/>
            <a:ext cx="6667018" cy="4109012"/>
          </a:xfrm>
          <a:prstGeom prst="rect">
            <a:avLst/>
          </a:prstGeom>
        </p:spPr>
      </p:pic>
    </p:spTree>
    <p:extLst>
      <p:ext uri="{BB962C8B-B14F-4D97-AF65-F5344CB8AC3E}">
        <p14:creationId xmlns="" xmlns:p14="http://schemas.microsoft.com/office/powerpoint/2010/main" val="1153043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smtClean="0"/>
              <a:t>10-24-16</a:t>
            </a:r>
            <a:endParaRPr lang="en-US"/>
          </a:p>
        </p:txBody>
      </p:sp>
      <p:sp>
        <p:nvSpPr>
          <p:cNvPr id="10244" name="Rectangle 2"/>
          <p:cNvSpPr>
            <a:spLocks noGrp="1" noChangeArrowheads="1"/>
          </p:cNvSpPr>
          <p:nvPr>
            <p:ph type="title"/>
          </p:nvPr>
        </p:nvSpPr>
        <p:spPr>
          <a:xfrm>
            <a:off x="914400" y="631373"/>
            <a:ext cx="8001000" cy="1160585"/>
          </a:xfrm>
        </p:spPr>
        <p:txBody>
          <a:bodyPr>
            <a:noAutofit/>
          </a:bodyPr>
          <a:lstStyle/>
          <a:p>
            <a:pPr eaLnBrk="1" hangingPunct="1">
              <a:lnSpc>
                <a:spcPct val="80000"/>
              </a:lnSpc>
            </a:pPr>
            <a:r>
              <a:rPr lang="en-US" i="1" dirty="0" smtClean="0">
                <a:latin typeface="Arial" pitchFamily="34" charset="0"/>
                <a:cs typeface="Arial" pitchFamily="34" charset="0"/>
              </a:rPr>
              <a:t>Prior Appropriation System </a:t>
            </a:r>
            <a:br>
              <a:rPr lang="en-US" i="1" dirty="0" smtClean="0">
                <a:latin typeface="Arial" pitchFamily="34" charset="0"/>
                <a:cs typeface="Arial" pitchFamily="34" charset="0"/>
              </a:rPr>
            </a:br>
            <a:r>
              <a:rPr lang="en-US" i="1" dirty="0" smtClean="0">
                <a:solidFill>
                  <a:schemeClr val="tx1"/>
                </a:solidFill>
                <a:latin typeface="Arial" pitchFamily="34" charset="0"/>
                <a:cs typeface="Arial" pitchFamily="34" charset="0"/>
              </a:rPr>
              <a:t>Alaska / Western States</a:t>
            </a:r>
          </a:p>
        </p:txBody>
      </p:sp>
      <p:sp>
        <p:nvSpPr>
          <p:cNvPr id="10245" name="Rectangle 3"/>
          <p:cNvSpPr>
            <a:spLocks noGrp="1" noChangeArrowheads="1"/>
          </p:cNvSpPr>
          <p:nvPr>
            <p:ph type="body" idx="1"/>
          </p:nvPr>
        </p:nvSpPr>
        <p:spPr>
          <a:xfrm>
            <a:off x="159658" y="1996274"/>
            <a:ext cx="8926286" cy="4607170"/>
          </a:xfrm>
        </p:spPr>
        <p:txBody>
          <a:bodyPr>
            <a:noAutofit/>
          </a:bodyPr>
          <a:lstStyle/>
          <a:p>
            <a:pPr eaLnBrk="1" hangingPunct="1">
              <a:lnSpc>
                <a:spcPct val="90000"/>
              </a:lnSpc>
              <a:spcBef>
                <a:spcPts val="0"/>
              </a:spcBef>
              <a:spcAft>
                <a:spcPts val="1800"/>
              </a:spcAft>
            </a:pPr>
            <a:r>
              <a:rPr lang="en-US" sz="2600" dirty="0" smtClean="0">
                <a:solidFill>
                  <a:srgbClr val="000000"/>
                </a:solidFill>
                <a:latin typeface="Arial" pitchFamily="34" charset="0"/>
                <a:cs typeface="Arial" pitchFamily="34" charset="0"/>
              </a:rPr>
              <a:t>No shared use of water</a:t>
            </a:r>
          </a:p>
          <a:p>
            <a:pPr>
              <a:lnSpc>
                <a:spcPct val="90000"/>
              </a:lnSpc>
              <a:spcBef>
                <a:spcPts val="0"/>
              </a:spcBef>
              <a:spcAft>
                <a:spcPts val="1800"/>
              </a:spcAft>
            </a:pPr>
            <a:r>
              <a:rPr lang="en-US" sz="2600" dirty="0" smtClean="0">
                <a:solidFill>
                  <a:srgbClr val="C00000"/>
                </a:solidFill>
                <a:latin typeface="Arial" pitchFamily="34" charset="0"/>
                <a:cs typeface="Arial" pitchFamily="34" charset="0"/>
              </a:rPr>
              <a:t>“First in time is first in right”</a:t>
            </a:r>
          </a:p>
          <a:p>
            <a:pPr eaLnBrk="1" hangingPunct="1">
              <a:lnSpc>
                <a:spcPct val="90000"/>
              </a:lnSpc>
              <a:spcBef>
                <a:spcPts val="0"/>
              </a:spcBef>
              <a:spcAft>
                <a:spcPts val="1800"/>
              </a:spcAft>
            </a:pPr>
            <a:r>
              <a:rPr lang="en-US" sz="2600" dirty="0" smtClean="0">
                <a:solidFill>
                  <a:srgbClr val="000000"/>
                </a:solidFill>
                <a:latin typeface="Arial" pitchFamily="34" charset="0"/>
                <a:cs typeface="Arial" pitchFamily="34" charset="0"/>
              </a:rPr>
              <a:t>Every water right has a </a:t>
            </a:r>
            <a:r>
              <a:rPr lang="en-US" sz="2600" u="sng" dirty="0" smtClean="0">
                <a:solidFill>
                  <a:srgbClr val="C00000"/>
                </a:solidFill>
                <a:latin typeface="Arial" pitchFamily="34" charset="0"/>
                <a:cs typeface="Arial" pitchFamily="34" charset="0"/>
              </a:rPr>
              <a:t>priority date</a:t>
            </a:r>
            <a:r>
              <a:rPr lang="en-US" sz="2600" dirty="0" smtClean="0">
                <a:solidFill>
                  <a:srgbClr val="C00000"/>
                </a:solidFill>
                <a:latin typeface="Arial" pitchFamily="34" charset="0"/>
                <a:cs typeface="Arial" pitchFamily="34" charset="0"/>
              </a:rPr>
              <a:t>  </a:t>
            </a:r>
            <a:r>
              <a:rPr lang="en-US" sz="2600" dirty="0" smtClean="0">
                <a:solidFill>
                  <a:srgbClr val="000000"/>
                </a:solidFill>
                <a:latin typeface="Arial" pitchFamily="34" charset="0"/>
                <a:cs typeface="Arial" pitchFamily="34" charset="0"/>
              </a:rPr>
              <a:t/>
            </a:r>
            <a:br>
              <a:rPr lang="en-US" sz="2600" dirty="0" smtClean="0">
                <a:solidFill>
                  <a:srgbClr val="000000"/>
                </a:solidFill>
                <a:latin typeface="Arial" pitchFamily="34" charset="0"/>
                <a:cs typeface="Arial" pitchFamily="34" charset="0"/>
              </a:rPr>
            </a:br>
            <a:r>
              <a:rPr lang="en-US" sz="2600" i="1" dirty="0" smtClean="0">
                <a:solidFill>
                  <a:srgbClr val="292929"/>
                </a:solidFill>
                <a:latin typeface="Arial" pitchFamily="34" charset="0"/>
                <a:cs typeface="Arial" pitchFamily="34" charset="0"/>
              </a:rPr>
              <a:t>Earlier &gt; </a:t>
            </a:r>
            <a:r>
              <a:rPr lang="en-US" sz="2600" i="1" dirty="0" smtClean="0">
                <a:solidFill>
                  <a:srgbClr val="C00000"/>
                </a:solidFill>
                <a:latin typeface="Arial" pitchFamily="34" charset="0"/>
                <a:cs typeface="Arial" pitchFamily="34" charset="0"/>
              </a:rPr>
              <a:t>senior</a:t>
            </a:r>
            <a:r>
              <a:rPr lang="en-US" sz="2600" i="1" dirty="0" smtClean="0">
                <a:solidFill>
                  <a:srgbClr val="000000"/>
                </a:solidFill>
                <a:latin typeface="Arial" pitchFamily="34" charset="0"/>
                <a:cs typeface="Arial" pitchFamily="34" charset="0"/>
              </a:rPr>
              <a:t>      </a:t>
            </a:r>
            <a:r>
              <a:rPr lang="en-US" sz="2600" b="1" i="1" u="sng" dirty="0" smtClean="0">
                <a:solidFill>
                  <a:schemeClr val="tx2"/>
                </a:solidFill>
                <a:latin typeface="Arial" pitchFamily="34" charset="0"/>
                <a:cs typeface="Arial" pitchFamily="34" charset="0"/>
              </a:rPr>
              <a:t>or</a:t>
            </a:r>
            <a:r>
              <a:rPr lang="en-US" sz="2600" b="1" i="1" dirty="0" smtClean="0">
                <a:solidFill>
                  <a:schemeClr val="tx2"/>
                </a:solidFill>
                <a:latin typeface="Arial" pitchFamily="34" charset="0"/>
                <a:cs typeface="Arial" pitchFamily="34" charset="0"/>
              </a:rPr>
              <a:t> </a:t>
            </a:r>
            <a:r>
              <a:rPr lang="en-US" sz="2600" i="1" dirty="0" smtClean="0">
                <a:solidFill>
                  <a:srgbClr val="000000"/>
                </a:solidFill>
                <a:latin typeface="Arial" pitchFamily="34" charset="0"/>
                <a:cs typeface="Arial" pitchFamily="34" charset="0"/>
              </a:rPr>
              <a:t>      Later &gt; </a:t>
            </a:r>
            <a:r>
              <a:rPr lang="en-US" sz="2600" i="1" dirty="0" smtClean="0">
                <a:solidFill>
                  <a:srgbClr val="993300"/>
                </a:solidFill>
                <a:latin typeface="Arial" pitchFamily="34" charset="0"/>
                <a:cs typeface="Arial" pitchFamily="34" charset="0"/>
              </a:rPr>
              <a:t>j</a:t>
            </a:r>
            <a:r>
              <a:rPr lang="en-US" sz="2600" i="1" dirty="0" smtClean="0">
                <a:solidFill>
                  <a:srgbClr val="C00000"/>
                </a:solidFill>
                <a:latin typeface="Arial" pitchFamily="34" charset="0"/>
                <a:cs typeface="Arial" pitchFamily="34" charset="0"/>
              </a:rPr>
              <a:t>unior</a:t>
            </a:r>
            <a:endParaRPr lang="en-US" sz="2600" i="1" dirty="0" smtClean="0">
              <a:solidFill>
                <a:srgbClr val="000000"/>
              </a:solidFill>
              <a:latin typeface="Arial" pitchFamily="34" charset="0"/>
              <a:cs typeface="Arial" pitchFamily="34" charset="0"/>
            </a:endParaRPr>
          </a:p>
          <a:p>
            <a:pPr eaLnBrk="1" hangingPunct="1">
              <a:lnSpc>
                <a:spcPct val="90000"/>
              </a:lnSpc>
              <a:spcBef>
                <a:spcPts val="0"/>
              </a:spcBef>
              <a:spcAft>
                <a:spcPts val="1800"/>
              </a:spcAft>
            </a:pPr>
            <a:r>
              <a:rPr lang="en-US" sz="2600" dirty="0" smtClean="0">
                <a:solidFill>
                  <a:srgbClr val="C00000"/>
                </a:solidFill>
                <a:latin typeface="Arial" pitchFamily="34" charset="0"/>
                <a:cs typeface="Arial" pitchFamily="34" charset="0"/>
              </a:rPr>
              <a:t>Earliest - entitled to water when supply is limited</a:t>
            </a:r>
            <a:endParaRPr lang="en-US" sz="2600" i="1" dirty="0" smtClean="0">
              <a:solidFill>
                <a:srgbClr val="C00000"/>
              </a:solidFill>
              <a:latin typeface="Arial" pitchFamily="34" charset="0"/>
              <a:cs typeface="Arial" pitchFamily="34" charset="0"/>
            </a:endParaRPr>
          </a:p>
          <a:p>
            <a:pPr eaLnBrk="1" hangingPunct="1">
              <a:lnSpc>
                <a:spcPct val="90000"/>
              </a:lnSpc>
              <a:spcBef>
                <a:spcPts val="0"/>
              </a:spcBef>
              <a:spcAft>
                <a:spcPts val="1800"/>
              </a:spcAft>
            </a:pPr>
            <a:r>
              <a:rPr lang="en-US" sz="2600" dirty="0" smtClean="0">
                <a:solidFill>
                  <a:srgbClr val="000000"/>
                </a:solidFill>
                <a:latin typeface="Arial" pitchFamily="34" charset="0"/>
                <a:cs typeface="Arial" pitchFamily="34" charset="0"/>
              </a:rPr>
              <a:t>Right to use - independent from stream ownership</a:t>
            </a:r>
          </a:p>
          <a:p>
            <a:pPr eaLnBrk="1" hangingPunct="1">
              <a:lnSpc>
                <a:spcPct val="90000"/>
              </a:lnSpc>
              <a:spcBef>
                <a:spcPts val="0"/>
              </a:spcBef>
              <a:spcAft>
                <a:spcPts val="1800"/>
              </a:spcAft>
            </a:pPr>
            <a:r>
              <a:rPr lang="en-US" sz="2600" dirty="0" smtClean="0">
                <a:solidFill>
                  <a:srgbClr val="C00000"/>
                </a:solidFill>
                <a:latin typeface="Arial" pitchFamily="34" charset="0"/>
                <a:cs typeface="Arial" pitchFamily="34" charset="0"/>
              </a:rPr>
              <a:t>*Focus - physical diversion &amp; water removal from streams</a:t>
            </a:r>
          </a:p>
          <a:p>
            <a:pPr eaLnBrk="1" hangingPunct="1">
              <a:lnSpc>
                <a:spcPct val="90000"/>
              </a:lnSpc>
              <a:spcBef>
                <a:spcPts val="0"/>
              </a:spcBef>
              <a:spcAft>
                <a:spcPts val="1800"/>
              </a:spcAft>
            </a:pPr>
            <a:r>
              <a:rPr lang="en-US" sz="2600" dirty="0" smtClean="0">
                <a:solidFill>
                  <a:srgbClr val="000000"/>
                </a:solidFill>
                <a:latin typeface="Arial" pitchFamily="34" charset="0"/>
                <a:cs typeface="Arial" pitchFamily="34" charset="0"/>
              </a:rPr>
              <a:t>Water must be used – nonuse can lead to forfeiture or</a:t>
            </a:r>
            <a:br>
              <a:rPr lang="en-US" sz="2600" dirty="0" smtClean="0">
                <a:solidFill>
                  <a:srgbClr val="000000"/>
                </a:solidFill>
                <a:latin typeface="Arial" pitchFamily="34" charset="0"/>
                <a:cs typeface="Arial" pitchFamily="34" charset="0"/>
              </a:rPr>
            </a:br>
            <a:r>
              <a:rPr lang="en-US" sz="2600" dirty="0" smtClean="0">
                <a:solidFill>
                  <a:srgbClr val="000000"/>
                </a:solidFill>
                <a:latin typeface="Arial" pitchFamily="34" charset="0"/>
                <a:cs typeface="Arial" pitchFamily="34" charset="0"/>
              </a:rPr>
              <a:t> loss of the water right</a:t>
            </a:r>
          </a:p>
        </p:txBody>
      </p:sp>
      <p:sp>
        <p:nvSpPr>
          <p:cNvPr id="6" name="Slide Number Placeholder 5"/>
          <p:cNvSpPr>
            <a:spLocks noGrp="1"/>
          </p:cNvSpPr>
          <p:nvPr>
            <p:ph type="sldNum" sz="quarter" idx="12"/>
          </p:nvPr>
        </p:nvSpPr>
        <p:spPr/>
        <p:txBody>
          <a:bodyPr/>
          <a:lstStyle/>
          <a:p>
            <a:fld id="{937DED32-AF1A-4CE1-BE2B-BF8EF44BF520}"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2108200"/>
          </a:xfrm>
        </p:spPr>
        <p:txBody>
          <a:bodyPr/>
          <a:lstStyle/>
          <a:p>
            <a:pPr lvl="0"/>
            <a:r>
              <a:rPr lang="en-US" i="1" dirty="0" smtClean="0">
                <a:latin typeface="Arial" pitchFamily="34" charset="0"/>
                <a:cs typeface="Arial" pitchFamily="34" charset="0"/>
              </a:rPr>
              <a:t>Prior Appropriation System </a:t>
            </a:r>
            <a:br>
              <a:rPr lang="en-US" i="1" dirty="0" smtClean="0">
                <a:latin typeface="Arial" pitchFamily="34" charset="0"/>
                <a:cs typeface="Arial" pitchFamily="34" charset="0"/>
              </a:rPr>
            </a:br>
            <a:r>
              <a:rPr lang="en-US" i="1" dirty="0" smtClean="0">
                <a:solidFill>
                  <a:schemeClr val="tx1"/>
                </a:solidFill>
                <a:latin typeface="Arial" pitchFamily="34" charset="0"/>
                <a:cs typeface="Arial" pitchFamily="34" charset="0"/>
              </a:rPr>
              <a:t>Example – 1</a:t>
            </a:r>
            <a:r>
              <a:rPr lang="en-US" i="1" baseline="30000" dirty="0" smtClean="0">
                <a:solidFill>
                  <a:schemeClr val="tx1"/>
                </a:solidFill>
                <a:latin typeface="Arial" pitchFamily="34" charset="0"/>
                <a:cs typeface="Arial" pitchFamily="34" charset="0"/>
              </a:rPr>
              <a:t>st</a:t>
            </a:r>
            <a:r>
              <a:rPr lang="en-US" i="1" dirty="0" smtClean="0">
                <a:solidFill>
                  <a:schemeClr val="tx1"/>
                </a:solidFill>
                <a:latin typeface="Arial" pitchFamily="34" charset="0"/>
                <a:cs typeface="Arial" pitchFamily="34" charset="0"/>
              </a:rPr>
              <a:t> in Time, 1</a:t>
            </a:r>
            <a:r>
              <a:rPr lang="en-US" i="1" baseline="30000" dirty="0" smtClean="0">
                <a:solidFill>
                  <a:schemeClr val="tx1"/>
                </a:solidFill>
                <a:latin typeface="Arial" pitchFamily="34" charset="0"/>
                <a:cs typeface="Arial" pitchFamily="34" charset="0"/>
              </a:rPr>
              <a:t>st</a:t>
            </a:r>
            <a:r>
              <a:rPr lang="en-US" i="1" dirty="0" smtClean="0">
                <a:solidFill>
                  <a:schemeClr val="tx1"/>
                </a:solidFill>
                <a:latin typeface="Arial" pitchFamily="34" charset="0"/>
                <a:cs typeface="Arial" pitchFamily="34" charset="0"/>
              </a:rPr>
              <a:t> in Right</a:t>
            </a:r>
            <a:br>
              <a:rPr lang="en-US" i="1" dirty="0" smtClean="0">
                <a:solidFill>
                  <a:schemeClr val="tx1"/>
                </a:solidFill>
                <a:latin typeface="Arial" pitchFamily="34" charset="0"/>
                <a:cs typeface="Arial" pitchFamily="34" charset="0"/>
              </a:rPr>
            </a:br>
            <a:endParaRPr lang="en-US" dirty="0"/>
          </a:p>
        </p:txBody>
      </p:sp>
      <p:sp>
        <p:nvSpPr>
          <p:cNvPr id="11266" name="Date Placeholder 1"/>
          <p:cNvSpPr>
            <a:spLocks noGrp="1"/>
          </p:cNvSpPr>
          <p:nvPr>
            <p:ph type="dt" sz="half" idx="10"/>
          </p:nvPr>
        </p:nvSpPr>
        <p:spPr>
          <a:noFill/>
        </p:spPr>
        <p:txBody>
          <a:bodyPr/>
          <a:lstStyle/>
          <a:p>
            <a:r>
              <a:rPr lang="en-US" smtClean="0"/>
              <a:t>10-24-16</a:t>
            </a:r>
            <a:endParaRPr lang="en-US"/>
          </a:p>
        </p:txBody>
      </p:sp>
      <p:sp>
        <p:nvSpPr>
          <p:cNvPr id="5" name="Slide Number Placeholder 4"/>
          <p:cNvSpPr>
            <a:spLocks noGrp="1"/>
          </p:cNvSpPr>
          <p:nvPr>
            <p:ph type="sldNum" sz="quarter" idx="12"/>
          </p:nvPr>
        </p:nvSpPr>
        <p:spPr/>
        <p:txBody>
          <a:bodyPr/>
          <a:lstStyle/>
          <a:p>
            <a:fld id="{937DED32-AF1A-4CE1-BE2B-BF8EF44BF520}" type="slidenum">
              <a:rPr lang="en-US" smtClean="0"/>
              <a:pPr/>
              <a:t>12</a:t>
            </a:fld>
            <a:endParaRPr lang="en-US"/>
          </a:p>
        </p:txBody>
      </p:sp>
      <p:pic>
        <p:nvPicPr>
          <p:cNvPr id="8" name="Picture 2"/>
          <p:cNvPicPr>
            <a:picLocks noGrp="1" noChangeAspect="1" noChangeArrowheads="1"/>
          </p:cNvPicPr>
          <p:nvPr>
            <p:ph idx="1"/>
          </p:nvPr>
        </p:nvPicPr>
        <p:blipFill>
          <a:blip r:embed="rId3" cstate="screen"/>
          <a:srcRect/>
          <a:stretch>
            <a:fillRect/>
          </a:stretch>
        </p:blipFill>
        <p:spPr bwMode="auto">
          <a:xfrm>
            <a:off x="985713" y="1600200"/>
            <a:ext cx="7172573"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4"/>
          <p:cNvSpPr>
            <a:spLocks noGrp="1"/>
          </p:cNvSpPr>
          <p:nvPr>
            <p:ph type="dt" sz="quarter" idx="10"/>
          </p:nvPr>
        </p:nvSpPr>
        <p:spPr>
          <a:noFill/>
        </p:spPr>
        <p:txBody>
          <a:bodyPr/>
          <a:lstStyle/>
          <a:p>
            <a:r>
              <a:rPr lang="en-US" smtClean="0"/>
              <a:t>10-24-16</a:t>
            </a:r>
            <a:endParaRPr lang="en-US"/>
          </a:p>
        </p:txBody>
      </p:sp>
      <p:sp>
        <p:nvSpPr>
          <p:cNvPr id="12292" name="Rectangle 2"/>
          <p:cNvSpPr>
            <a:spLocks noGrp="1" noChangeArrowheads="1"/>
          </p:cNvSpPr>
          <p:nvPr>
            <p:ph type="title"/>
          </p:nvPr>
        </p:nvSpPr>
        <p:spPr>
          <a:xfrm>
            <a:off x="250722" y="676050"/>
            <a:ext cx="8716295" cy="1065665"/>
          </a:xfrm>
        </p:spPr>
        <p:txBody>
          <a:bodyPr>
            <a:noAutofit/>
          </a:bodyPr>
          <a:lstStyle/>
          <a:p>
            <a:pPr algn="ctr">
              <a:lnSpc>
                <a:spcPct val="80000"/>
              </a:lnSpc>
            </a:pPr>
            <a:r>
              <a:rPr lang="en-US" dirty="0" smtClean="0">
                <a:latin typeface="Arial" pitchFamily="34" charset="0"/>
                <a:cs typeface="Arial" pitchFamily="34" charset="0"/>
              </a:rPr>
              <a:t> Appropriative Water Right</a:t>
            </a:r>
            <a:br>
              <a:rPr lang="en-US" dirty="0" smtClean="0">
                <a:latin typeface="Arial" pitchFamily="34" charset="0"/>
                <a:cs typeface="Arial" pitchFamily="34" charset="0"/>
              </a:rPr>
            </a:br>
            <a:r>
              <a:rPr lang="en-US" dirty="0" smtClean="0">
                <a:latin typeface="Arial" pitchFamily="34" charset="0"/>
                <a:cs typeface="Arial" pitchFamily="34" charset="0"/>
              </a:rPr>
              <a:t> </a:t>
            </a:r>
            <a:r>
              <a:rPr lang="en-US" i="1" dirty="0" smtClean="0">
                <a:solidFill>
                  <a:schemeClr val="tx1"/>
                </a:solidFill>
                <a:latin typeface="Arial" pitchFamily="34" charset="0"/>
                <a:cs typeface="Arial" pitchFamily="34" charset="0"/>
              </a:rPr>
              <a:t>Elements</a:t>
            </a:r>
          </a:p>
        </p:txBody>
      </p:sp>
      <p:sp>
        <p:nvSpPr>
          <p:cNvPr id="12293" name="Rectangle 3"/>
          <p:cNvSpPr>
            <a:spLocks noGrp="1" noChangeArrowheads="1"/>
          </p:cNvSpPr>
          <p:nvPr>
            <p:ph type="body" sz="half" idx="1"/>
          </p:nvPr>
        </p:nvSpPr>
        <p:spPr>
          <a:xfrm>
            <a:off x="0" y="1855435"/>
            <a:ext cx="4934996" cy="4431065"/>
          </a:xfrm>
        </p:spPr>
        <p:txBody>
          <a:bodyPr>
            <a:noAutofit/>
          </a:bodyPr>
          <a:lstStyle/>
          <a:p>
            <a:pPr eaLnBrk="1" hangingPunct="1">
              <a:lnSpc>
                <a:spcPct val="90000"/>
              </a:lnSpc>
            </a:pPr>
            <a:r>
              <a:rPr lang="en-US" sz="2600" b="1" dirty="0" smtClean="0">
                <a:solidFill>
                  <a:srgbClr val="FF0000"/>
                </a:solidFill>
                <a:latin typeface="Arial" pitchFamily="34" charset="0"/>
                <a:cs typeface="Arial" pitchFamily="34" charset="0"/>
              </a:rPr>
              <a:t>INTENT</a:t>
            </a:r>
            <a:r>
              <a:rPr lang="en-US" sz="2600" dirty="0" smtClean="0">
                <a:solidFill>
                  <a:srgbClr val="FF0000"/>
                </a:solidFill>
                <a:latin typeface="Arial" pitchFamily="34" charset="0"/>
                <a:cs typeface="Arial" pitchFamily="34" charset="0"/>
              </a:rPr>
              <a:t> </a:t>
            </a:r>
            <a:r>
              <a:rPr lang="en-US" sz="2600" dirty="0" smtClean="0">
                <a:solidFill>
                  <a:srgbClr val="000000"/>
                </a:solidFill>
                <a:latin typeface="Arial" pitchFamily="34" charset="0"/>
                <a:cs typeface="Arial" pitchFamily="34" charset="0"/>
              </a:rPr>
              <a:t>to apply water to a beneficial use.</a:t>
            </a:r>
            <a:br>
              <a:rPr lang="en-US" sz="2600" dirty="0" smtClean="0">
                <a:solidFill>
                  <a:srgbClr val="000000"/>
                </a:solidFill>
                <a:latin typeface="Arial" pitchFamily="34" charset="0"/>
                <a:cs typeface="Arial" pitchFamily="34" charset="0"/>
              </a:rPr>
            </a:br>
            <a:endParaRPr lang="en-US" sz="2600" dirty="0" smtClean="0">
              <a:solidFill>
                <a:srgbClr val="000000"/>
              </a:solidFill>
              <a:latin typeface="Arial" pitchFamily="34" charset="0"/>
              <a:cs typeface="Arial" pitchFamily="34" charset="0"/>
            </a:endParaRPr>
          </a:p>
          <a:p>
            <a:pPr eaLnBrk="1" hangingPunct="1">
              <a:lnSpc>
                <a:spcPct val="90000"/>
              </a:lnSpc>
            </a:pPr>
            <a:r>
              <a:rPr lang="en-US" sz="2600" b="1" dirty="0" smtClean="0">
                <a:solidFill>
                  <a:srgbClr val="FF0000"/>
                </a:solidFill>
                <a:latin typeface="Arial" pitchFamily="34" charset="0"/>
                <a:cs typeface="Arial" pitchFamily="34" charset="0"/>
              </a:rPr>
              <a:t>DIVERSION</a:t>
            </a:r>
            <a:r>
              <a:rPr lang="en-US" sz="2600" dirty="0" smtClean="0">
                <a:solidFill>
                  <a:srgbClr val="FF0000"/>
                </a:solidFill>
                <a:latin typeface="Arial" pitchFamily="34" charset="0"/>
                <a:cs typeface="Arial" pitchFamily="34" charset="0"/>
              </a:rPr>
              <a:t> </a:t>
            </a:r>
            <a:r>
              <a:rPr lang="en-US" sz="2600" dirty="0" smtClean="0">
                <a:solidFill>
                  <a:srgbClr val="000000"/>
                </a:solidFill>
                <a:latin typeface="Arial" pitchFamily="34" charset="0"/>
                <a:cs typeface="Arial" pitchFamily="34" charset="0"/>
              </a:rPr>
              <a:t>of the water from a natural stream.</a:t>
            </a:r>
            <a:br>
              <a:rPr lang="en-US" sz="2600" dirty="0" smtClean="0">
                <a:solidFill>
                  <a:srgbClr val="000000"/>
                </a:solidFill>
                <a:latin typeface="Arial" pitchFamily="34" charset="0"/>
                <a:cs typeface="Arial" pitchFamily="34" charset="0"/>
              </a:rPr>
            </a:br>
            <a:endParaRPr lang="en-US" sz="2600" dirty="0" smtClean="0">
              <a:solidFill>
                <a:srgbClr val="000000"/>
              </a:solidFill>
              <a:latin typeface="Arial" pitchFamily="34" charset="0"/>
              <a:cs typeface="Arial" pitchFamily="34" charset="0"/>
            </a:endParaRPr>
          </a:p>
          <a:p>
            <a:pPr eaLnBrk="1" hangingPunct="1">
              <a:lnSpc>
                <a:spcPct val="90000"/>
              </a:lnSpc>
            </a:pPr>
            <a:r>
              <a:rPr lang="en-US" sz="2600" dirty="0" smtClean="0">
                <a:solidFill>
                  <a:srgbClr val="000000"/>
                </a:solidFill>
                <a:latin typeface="Arial" pitchFamily="34" charset="0"/>
                <a:cs typeface="Arial" pitchFamily="34" charset="0"/>
              </a:rPr>
              <a:t>An application of the water</a:t>
            </a:r>
            <a:br>
              <a:rPr lang="en-US" sz="2600" dirty="0" smtClean="0">
                <a:solidFill>
                  <a:srgbClr val="000000"/>
                </a:solidFill>
                <a:latin typeface="Arial" pitchFamily="34" charset="0"/>
                <a:cs typeface="Arial" pitchFamily="34" charset="0"/>
              </a:rPr>
            </a:br>
            <a:r>
              <a:rPr lang="en-US" sz="2600" dirty="0" smtClean="0">
                <a:solidFill>
                  <a:srgbClr val="000000"/>
                </a:solidFill>
                <a:latin typeface="Arial" pitchFamily="34" charset="0"/>
                <a:cs typeface="Arial" pitchFamily="34" charset="0"/>
              </a:rPr>
              <a:t> to a </a:t>
            </a:r>
            <a:r>
              <a:rPr lang="en-US" sz="2600" b="1" dirty="0" smtClean="0">
                <a:solidFill>
                  <a:srgbClr val="FF0000"/>
                </a:solidFill>
                <a:latin typeface="Arial" pitchFamily="34" charset="0"/>
                <a:cs typeface="Arial" pitchFamily="34" charset="0"/>
              </a:rPr>
              <a:t>BENEFICIAL USE </a:t>
            </a:r>
            <a:r>
              <a:rPr lang="en-US" sz="2600" dirty="0" smtClean="0">
                <a:latin typeface="Arial" pitchFamily="34" charset="0"/>
                <a:cs typeface="Arial" pitchFamily="34" charset="0"/>
              </a:rPr>
              <a:t>within a reasonable time.</a:t>
            </a:r>
            <a:endParaRPr lang="en-US" sz="2600" b="1" dirty="0" smtClean="0">
              <a:solidFill>
                <a:srgbClr val="FF0000"/>
              </a:solidFill>
              <a:latin typeface="Arial" pitchFamily="34" charset="0"/>
              <a:cs typeface="Arial" pitchFamily="34" charset="0"/>
            </a:endParaRPr>
          </a:p>
          <a:p>
            <a:pPr eaLnBrk="1" hangingPunct="1">
              <a:lnSpc>
                <a:spcPct val="90000"/>
              </a:lnSpc>
            </a:pPr>
            <a:endParaRPr lang="en-US" sz="2600" dirty="0" smtClean="0">
              <a:solidFill>
                <a:schemeClr val="bg2"/>
              </a:solidFill>
              <a:latin typeface="Arial" pitchFamily="34" charset="0"/>
              <a:cs typeface="Arial" pitchFamily="34" charset="0"/>
            </a:endParaRPr>
          </a:p>
          <a:p>
            <a:pPr eaLnBrk="1" hangingPunct="1">
              <a:lnSpc>
                <a:spcPct val="90000"/>
              </a:lnSpc>
            </a:pPr>
            <a:r>
              <a:rPr lang="en-US" sz="2600" dirty="0" smtClean="0">
                <a:solidFill>
                  <a:srgbClr val="000000"/>
                </a:solidFill>
                <a:latin typeface="Arial" pitchFamily="34" charset="0"/>
                <a:cs typeface="Arial" pitchFamily="34" charset="0"/>
              </a:rPr>
              <a:t>Assigned a</a:t>
            </a:r>
            <a:r>
              <a:rPr lang="en-US" sz="2600" dirty="0" smtClean="0">
                <a:solidFill>
                  <a:schemeClr val="bg2"/>
                </a:solidFill>
                <a:latin typeface="Arial" pitchFamily="34" charset="0"/>
                <a:cs typeface="Arial" pitchFamily="34" charset="0"/>
              </a:rPr>
              <a:t> </a:t>
            </a:r>
            <a:r>
              <a:rPr lang="en-US" sz="2600" b="1" dirty="0" smtClean="0">
                <a:solidFill>
                  <a:srgbClr val="FF0000"/>
                </a:solidFill>
                <a:latin typeface="Arial" pitchFamily="34" charset="0"/>
                <a:cs typeface="Arial" pitchFamily="34" charset="0"/>
              </a:rPr>
              <a:t>PRIORITY DATE.</a:t>
            </a:r>
          </a:p>
        </p:txBody>
      </p:sp>
      <p:pic>
        <p:nvPicPr>
          <p:cNvPr id="12294" name="Picture 4"/>
          <p:cNvPicPr>
            <a:picLocks noGrp="1" noChangeAspect="1" noChangeArrowheads="1"/>
          </p:cNvPicPr>
          <p:nvPr>
            <p:ph sz="half" idx="2"/>
          </p:nvPr>
        </p:nvPicPr>
        <p:blipFill>
          <a:blip r:embed="rId3" cstate="screen">
            <a:extLst>
              <a:ext uri="{28A0092B-C50C-407E-A947-70E740481C1C}">
                <a14:useLocalDpi xmlns="" xmlns:a14="http://schemas.microsoft.com/office/drawing/2010/main" val="0"/>
              </a:ext>
            </a:extLst>
          </a:blip>
          <a:srcRect/>
          <a:stretch>
            <a:fillRect/>
          </a:stretch>
        </p:blipFill>
        <p:spPr>
          <a:xfrm>
            <a:off x="5002925" y="2239108"/>
            <a:ext cx="4115672" cy="3102149"/>
          </a:xfrm>
          <a:noFill/>
        </p:spPr>
      </p:pic>
      <p:sp>
        <p:nvSpPr>
          <p:cNvPr id="7" name="Slide Number Placeholder 6"/>
          <p:cNvSpPr>
            <a:spLocks noGrp="1"/>
          </p:cNvSpPr>
          <p:nvPr>
            <p:ph type="sldNum" sz="quarter" idx="11"/>
          </p:nvPr>
        </p:nvSpPr>
        <p:spPr/>
        <p:txBody>
          <a:bodyPr/>
          <a:lstStyle/>
          <a:p>
            <a:pPr>
              <a:defRPr/>
            </a:pPr>
            <a:fld id="{30333D92-0700-4278-9807-EA68BA62EFC1}"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Water Rights in Alaska</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000" dirty="0" smtClean="0">
                <a:latin typeface="Arial" pitchFamily="34" charset="0"/>
                <a:cs typeface="Arial" pitchFamily="34" charset="0"/>
              </a:rPr>
              <a:t>What is a Water Right and what does it look like in Alaska?</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The Prior Appropriation Doctrine and how it is applied in Alaska</a:t>
            </a:r>
          </a:p>
          <a:p>
            <a:endParaRPr lang="en-US" sz="2000" dirty="0" smtClean="0">
              <a:latin typeface="Arial" pitchFamily="34" charset="0"/>
              <a:cs typeface="Arial" pitchFamily="34" charset="0"/>
            </a:endParaRPr>
          </a:p>
          <a:p>
            <a:r>
              <a:rPr lang="en-US" sz="2000" b="1" dirty="0" smtClean="0">
                <a:solidFill>
                  <a:srgbClr val="FF0000"/>
                </a:solidFill>
                <a:latin typeface="Arial" pitchFamily="34" charset="0"/>
                <a:cs typeface="Arial" pitchFamily="34" charset="0"/>
              </a:rPr>
              <a:t>Introduction to Types of Water Rights in Alaska</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Introduction to Processes for Obtaining Water Rights in Alaska</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Overview of Administration of Existing Rights in Alaska</a:t>
            </a:r>
            <a:endParaRPr lang="en-US" sz="20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10-24-16</a:t>
            </a:r>
            <a:endParaRPr lang="en-US" dirty="0"/>
          </a:p>
        </p:txBody>
      </p:sp>
      <p:sp>
        <p:nvSpPr>
          <p:cNvPr id="5" name="Slide Number Placeholder 4"/>
          <p:cNvSpPr>
            <a:spLocks noGrp="1"/>
          </p:cNvSpPr>
          <p:nvPr>
            <p:ph type="sldNum" sz="quarter" idx="12"/>
          </p:nvPr>
        </p:nvSpPr>
        <p:spPr/>
        <p:txBody>
          <a:bodyPr/>
          <a:lstStyle/>
          <a:p>
            <a:fld id="{937DED32-AF1A-4CE1-BE2B-BF8EF44BF520}"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4"/>
          <p:cNvSpPr>
            <a:spLocks noGrp="1"/>
          </p:cNvSpPr>
          <p:nvPr>
            <p:ph type="dt" sz="quarter" idx="10"/>
          </p:nvPr>
        </p:nvSpPr>
        <p:spPr>
          <a:noFill/>
        </p:spPr>
        <p:txBody>
          <a:bodyPr/>
          <a:lstStyle/>
          <a:p>
            <a:r>
              <a:rPr lang="en-US" smtClean="0"/>
              <a:t>10-24-16</a:t>
            </a:r>
            <a:endParaRPr lang="en-US"/>
          </a:p>
        </p:txBody>
      </p:sp>
      <p:sp>
        <p:nvSpPr>
          <p:cNvPr id="13316" name="Rectangle 2"/>
          <p:cNvSpPr>
            <a:spLocks noGrp="1" noChangeArrowheads="1"/>
          </p:cNvSpPr>
          <p:nvPr>
            <p:ph type="title"/>
          </p:nvPr>
        </p:nvSpPr>
        <p:spPr>
          <a:xfrm>
            <a:off x="0" y="754059"/>
            <a:ext cx="9144000" cy="737420"/>
          </a:xfrm>
        </p:spPr>
        <p:txBody>
          <a:bodyPr>
            <a:normAutofit/>
          </a:bodyPr>
          <a:lstStyle/>
          <a:p>
            <a:pPr algn="ctr" eaLnBrk="1" hangingPunct="1"/>
            <a:r>
              <a:rPr lang="en-US" sz="3200" dirty="0" smtClean="0">
                <a:latin typeface="Arial" pitchFamily="34" charset="0"/>
                <a:cs typeface="Arial" pitchFamily="34" charset="0"/>
              </a:rPr>
              <a:t>Consumptive v. Non-consumptive Water Rights</a:t>
            </a:r>
          </a:p>
        </p:txBody>
      </p:sp>
      <p:sp>
        <p:nvSpPr>
          <p:cNvPr id="13317" name="Rectangle 3"/>
          <p:cNvSpPr>
            <a:spLocks noGrp="1" noChangeArrowheads="1"/>
          </p:cNvSpPr>
          <p:nvPr>
            <p:ph type="body" sz="half" idx="1"/>
          </p:nvPr>
        </p:nvSpPr>
        <p:spPr>
          <a:xfrm>
            <a:off x="0" y="1495425"/>
            <a:ext cx="4867275" cy="5362575"/>
          </a:xfrm>
        </p:spPr>
        <p:txBody>
          <a:bodyPr>
            <a:normAutofit/>
          </a:bodyPr>
          <a:lstStyle/>
          <a:p>
            <a:pPr eaLnBrk="1" hangingPunct="1"/>
            <a:r>
              <a:rPr lang="en-US" sz="2600" dirty="0" smtClean="0">
                <a:solidFill>
                  <a:srgbClr val="000000"/>
                </a:solidFill>
                <a:latin typeface="Arial" pitchFamily="34" charset="0"/>
                <a:cs typeface="Arial" pitchFamily="34" charset="0"/>
              </a:rPr>
              <a:t>Consumptive “Out-of-Source” Uses</a:t>
            </a:r>
          </a:p>
          <a:p>
            <a:pPr eaLnBrk="1" hangingPunct="1">
              <a:buFont typeface="Wingdings" pitchFamily="2" charset="2"/>
              <a:buNone/>
            </a:pPr>
            <a:r>
              <a:rPr lang="en-US" sz="2600" b="1" dirty="0" smtClean="0">
                <a:solidFill>
                  <a:srgbClr val="000000"/>
                </a:solidFill>
                <a:latin typeface="Arial" pitchFamily="34" charset="0"/>
                <a:cs typeface="Arial" pitchFamily="34" charset="0"/>
              </a:rPr>
              <a:t>	</a:t>
            </a:r>
            <a:r>
              <a:rPr lang="en-US" sz="2000" i="1" dirty="0" smtClean="0">
                <a:solidFill>
                  <a:srgbClr val="993300"/>
                </a:solidFill>
                <a:latin typeface="Arial" pitchFamily="34" charset="0"/>
                <a:cs typeface="Arial" pitchFamily="34" charset="0"/>
              </a:rPr>
              <a:t>(e.g. irrigation, agricultural, domestic, industrial, mining, fish &amp; shellfish processing, manufacturing, public purposes, sanitary)</a:t>
            </a:r>
            <a:r>
              <a:rPr lang="en-US" sz="2600" i="1" dirty="0" smtClean="0">
                <a:solidFill>
                  <a:srgbClr val="993300"/>
                </a:solidFill>
                <a:latin typeface="Arial" pitchFamily="34" charset="0"/>
                <a:cs typeface="Arial" pitchFamily="34" charset="0"/>
              </a:rPr>
              <a:t/>
            </a:r>
            <a:br>
              <a:rPr lang="en-US" sz="2600" i="1" dirty="0" smtClean="0">
                <a:solidFill>
                  <a:srgbClr val="993300"/>
                </a:solidFill>
                <a:latin typeface="Arial" pitchFamily="34" charset="0"/>
                <a:cs typeface="Arial" pitchFamily="34" charset="0"/>
              </a:rPr>
            </a:br>
            <a:endParaRPr lang="en-US" sz="2600" i="1" dirty="0" smtClean="0">
              <a:solidFill>
                <a:srgbClr val="993300"/>
              </a:solidFill>
              <a:latin typeface="Arial" pitchFamily="34" charset="0"/>
              <a:cs typeface="Arial" pitchFamily="34" charset="0"/>
            </a:endParaRPr>
          </a:p>
          <a:p>
            <a:pPr eaLnBrk="1" hangingPunct="1"/>
            <a:r>
              <a:rPr lang="en-US" sz="2600" dirty="0" smtClean="0">
                <a:solidFill>
                  <a:srgbClr val="000000"/>
                </a:solidFill>
                <a:latin typeface="Arial" pitchFamily="34" charset="0"/>
                <a:cs typeface="Arial" pitchFamily="34" charset="0"/>
              </a:rPr>
              <a:t>Non-consumptive “</a:t>
            </a:r>
            <a:r>
              <a:rPr lang="en-US" sz="2600" dirty="0" err="1" smtClean="0">
                <a:solidFill>
                  <a:srgbClr val="000000"/>
                </a:solidFill>
                <a:latin typeface="Arial" pitchFamily="34" charset="0"/>
                <a:cs typeface="Arial" pitchFamily="34" charset="0"/>
              </a:rPr>
              <a:t>Instream</a:t>
            </a:r>
            <a:r>
              <a:rPr lang="en-US" sz="2600" dirty="0" smtClean="0">
                <a:solidFill>
                  <a:srgbClr val="000000"/>
                </a:solidFill>
                <a:latin typeface="Arial" pitchFamily="34" charset="0"/>
                <a:cs typeface="Arial" pitchFamily="34" charset="0"/>
              </a:rPr>
              <a:t>” Uses</a:t>
            </a:r>
          </a:p>
          <a:p>
            <a:pPr>
              <a:buNone/>
            </a:pPr>
            <a:r>
              <a:rPr lang="en-US" sz="2600" b="1" dirty="0" smtClean="0">
                <a:solidFill>
                  <a:srgbClr val="000000"/>
                </a:solidFill>
                <a:latin typeface="Arial" pitchFamily="34" charset="0"/>
                <a:cs typeface="Arial" pitchFamily="34" charset="0"/>
              </a:rPr>
              <a:t>	</a:t>
            </a:r>
            <a:r>
              <a:rPr lang="en-US" sz="2000" i="1" dirty="0" smtClean="0">
                <a:solidFill>
                  <a:srgbClr val="993300"/>
                </a:solidFill>
                <a:latin typeface="Arial" pitchFamily="34" charset="0"/>
                <a:cs typeface="Arial" pitchFamily="34" charset="0"/>
              </a:rPr>
              <a:t>(e.g. fisheries, recreation, wildlife, navigation &amp; transportation, power, </a:t>
            </a:r>
            <a:br>
              <a:rPr lang="en-US" sz="2000" i="1" dirty="0" smtClean="0">
                <a:solidFill>
                  <a:srgbClr val="993300"/>
                </a:solidFill>
                <a:latin typeface="Arial" pitchFamily="34" charset="0"/>
                <a:cs typeface="Arial" pitchFamily="34" charset="0"/>
              </a:rPr>
            </a:br>
            <a:r>
              <a:rPr lang="en-US" sz="2000" i="1" dirty="0" smtClean="0">
                <a:solidFill>
                  <a:srgbClr val="993300"/>
                </a:solidFill>
                <a:latin typeface="Arial" pitchFamily="34" charset="0"/>
                <a:cs typeface="Arial" pitchFamily="34" charset="0"/>
              </a:rPr>
              <a:t>maintenance of water quality)</a:t>
            </a:r>
          </a:p>
          <a:p>
            <a:pPr marL="0" indent="0" algn="ctr">
              <a:buNone/>
            </a:pPr>
            <a:r>
              <a:rPr lang="en-US" sz="1800" b="1" dirty="0" smtClean="0">
                <a:latin typeface="Arial" pitchFamily="34" charset="0"/>
                <a:cs typeface="Arial" pitchFamily="34" charset="0"/>
              </a:rPr>
              <a:t>Alaska: Allows for </a:t>
            </a:r>
            <a:r>
              <a:rPr lang="en-US" sz="1800" b="1" dirty="0" err="1" smtClean="0">
                <a:latin typeface="Arial" pitchFamily="34" charset="0"/>
                <a:cs typeface="Arial" pitchFamily="34" charset="0"/>
              </a:rPr>
              <a:t>instream</a:t>
            </a:r>
            <a:r>
              <a:rPr lang="en-US" sz="1800" b="1" dirty="0" smtClean="0">
                <a:latin typeface="Arial" pitchFamily="34" charset="0"/>
                <a:cs typeface="Arial" pitchFamily="34" charset="0"/>
              </a:rPr>
              <a:t> flow water rights (called “reservations of water”)</a:t>
            </a:r>
          </a:p>
        </p:txBody>
      </p:sp>
      <p:sp>
        <p:nvSpPr>
          <p:cNvPr id="7" name="Slide Number Placeholder 6"/>
          <p:cNvSpPr>
            <a:spLocks noGrp="1"/>
          </p:cNvSpPr>
          <p:nvPr>
            <p:ph type="sldNum" sz="quarter" idx="11"/>
          </p:nvPr>
        </p:nvSpPr>
        <p:spPr/>
        <p:txBody>
          <a:bodyPr/>
          <a:lstStyle/>
          <a:p>
            <a:pPr>
              <a:defRPr/>
            </a:pPr>
            <a:fld id="{30333D92-0700-4278-9807-EA68BA62EFC1}" type="slidenum">
              <a:rPr lang="en-US" smtClean="0"/>
              <a:pPr>
                <a:defRPr/>
              </a:pPr>
              <a:t>15</a:t>
            </a:fld>
            <a:endParaRPr lang="en-US"/>
          </a:p>
        </p:txBody>
      </p:sp>
      <p:pic>
        <p:nvPicPr>
          <p:cNvPr id="2050" name="Picture 2" descr="C:\Users\r20smith\Downloads\beaver creek (23 of 4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601" y="1603591"/>
            <a:ext cx="3990974" cy="509628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4"/>
          <p:cNvSpPr>
            <a:spLocks noGrp="1"/>
          </p:cNvSpPr>
          <p:nvPr>
            <p:ph type="dt" sz="quarter" idx="10"/>
          </p:nvPr>
        </p:nvSpPr>
        <p:spPr>
          <a:noFill/>
        </p:spPr>
        <p:txBody>
          <a:bodyPr/>
          <a:lstStyle/>
          <a:p>
            <a:r>
              <a:rPr lang="en-US" smtClean="0"/>
              <a:t>10-24-16</a:t>
            </a:r>
            <a:endParaRPr lang="en-US"/>
          </a:p>
        </p:txBody>
      </p:sp>
      <p:sp>
        <p:nvSpPr>
          <p:cNvPr id="15364" name="Rectangle 2"/>
          <p:cNvSpPr>
            <a:spLocks noGrp="1" noChangeArrowheads="1"/>
          </p:cNvSpPr>
          <p:nvPr>
            <p:ph type="title"/>
          </p:nvPr>
        </p:nvSpPr>
        <p:spPr>
          <a:xfrm>
            <a:off x="592016" y="671332"/>
            <a:ext cx="8001000" cy="717630"/>
          </a:xfrm>
        </p:spPr>
        <p:txBody>
          <a:bodyPr>
            <a:normAutofit/>
          </a:bodyPr>
          <a:lstStyle/>
          <a:p>
            <a:pPr algn="ctr" eaLnBrk="1" hangingPunct="1"/>
            <a:r>
              <a:rPr lang="en-US" sz="4000" dirty="0" smtClean="0">
                <a:latin typeface="Arial" pitchFamily="34" charset="0"/>
                <a:cs typeface="Arial" pitchFamily="34" charset="0"/>
              </a:rPr>
              <a:t>Surface Water Rights</a:t>
            </a:r>
            <a:r>
              <a:rPr lang="en-US" sz="4000" i="1" dirty="0" smtClean="0">
                <a:solidFill>
                  <a:schemeClr val="tx1"/>
                </a:solidFill>
                <a:latin typeface="Arial" pitchFamily="34" charset="0"/>
                <a:cs typeface="Arial" pitchFamily="34" charset="0"/>
              </a:rPr>
              <a:t> </a:t>
            </a:r>
          </a:p>
        </p:txBody>
      </p:sp>
      <p:sp>
        <p:nvSpPr>
          <p:cNvPr id="15365" name="Rectangle 3"/>
          <p:cNvSpPr>
            <a:spLocks noGrp="1" noChangeArrowheads="1"/>
          </p:cNvSpPr>
          <p:nvPr>
            <p:ph sz="half" idx="1"/>
          </p:nvPr>
        </p:nvSpPr>
        <p:spPr>
          <a:xfrm>
            <a:off x="0" y="1409700"/>
            <a:ext cx="5114926" cy="5448300"/>
          </a:xfrm>
        </p:spPr>
        <p:txBody>
          <a:bodyPr>
            <a:noAutofit/>
          </a:bodyPr>
          <a:lstStyle/>
          <a:p>
            <a:pPr marL="347663" indent="-288925">
              <a:lnSpc>
                <a:spcPct val="90000"/>
              </a:lnSpc>
              <a:spcBef>
                <a:spcPts val="0"/>
              </a:spcBef>
              <a:spcAft>
                <a:spcPts val="1800"/>
              </a:spcAft>
            </a:pPr>
            <a:r>
              <a:rPr lang="en-US" dirty="0" smtClean="0">
                <a:solidFill>
                  <a:srgbClr val="C00000"/>
                </a:solidFill>
                <a:latin typeface="Arial" pitchFamily="34" charset="0"/>
                <a:cs typeface="Arial" pitchFamily="34" charset="0"/>
              </a:rPr>
              <a:t>What is a surface water right? </a:t>
            </a:r>
          </a:p>
          <a:p>
            <a:pPr marL="424498" lvl="1" indent="0">
              <a:lnSpc>
                <a:spcPct val="90000"/>
              </a:lnSpc>
              <a:spcBef>
                <a:spcPts val="0"/>
              </a:spcBef>
              <a:spcAft>
                <a:spcPts val="1800"/>
              </a:spcAft>
              <a:buNone/>
            </a:pPr>
            <a:r>
              <a:rPr lang="en-US" i="1" dirty="0" smtClean="0">
                <a:latin typeface="Arial" pitchFamily="34" charset="0"/>
                <a:cs typeface="Arial" pitchFamily="34" charset="0"/>
              </a:rPr>
              <a:t>Right to use water from springs, lakes, rivers, &amp; streams</a:t>
            </a:r>
          </a:p>
          <a:p>
            <a:pPr marL="347663" indent="-288925">
              <a:lnSpc>
                <a:spcPct val="90000"/>
              </a:lnSpc>
              <a:spcBef>
                <a:spcPts val="0"/>
              </a:spcBef>
              <a:spcAft>
                <a:spcPts val="1800"/>
              </a:spcAft>
            </a:pPr>
            <a:r>
              <a:rPr lang="en-US" dirty="0" smtClean="0">
                <a:solidFill>
                  <a:srgbClr val="FF0000"/>
                </a:solidFill>
                <a:latin typeface="Arial" pitchFamily="34" charset="0"/>
                <a:cs typeface="Arial" pitchFamily="34" charset="0"/>
              </a:rPr>
              <a:t>What are types of surface water rights?</a:t>
            </a:r>
            <a:endParaRPr lang="en-US" dirty="0">
              <a:solidFill>
                <a:srgbClr val="FF0000"/>
              </a:solidFill>
              <a:latin typeface="Arial" pitchFamily="34" charset="0"/>
              <a:cs typeface="Arial" pitchFamily="34" charset="0"/>
            </a:endParaRPr>
          </a:p>
          <a:p>
            <a:pPr marL="424498" lvl="1" indent="0">
              <a:lnSpc>
                <a:spcPct val="90000"/>
              </a:lnSpc>
              <a:spcBef>
                <a:spcPts val="0"/>
              </a:spcBef>
              <a:spcAft>
                <a:spcPts val="1800"/>
              </a:spcAft>
              <a:buNone/>
            </a:pPr>
            <a:r>
              <a:rPr lang="en-US" b="1" i="1" dirty="0" smtClean="0">
                <a:solidFill>
                  <a:schemeClr val="accent1"/>
                </a:solidFill>
                <a:latin typeface="Arial" pitchFamily="34" charset="0"/>
                <a:cs typeface="Arial" pitchFamily="34" charset="0"/>
              </a:rPr>
              <a:t> DIRECT FLOW</a:t>
            </a:r>
            <a:r>
              <a:rPr lang="en-US" i="1" dirty="0" smtClean="0">
                <a:latin typeface="Arial" pitchFamily="34" charset="0"/>
                <a:cs typeface="Arial" pitchFamily="34" charset="0"/>
              </a:rPr>
              <a:t> </a:t>
            </a:r>
            <a:r>
              <a:rPr lang="en-US" b="1" i="1" dirty="0" smtClean="0">
                <a:solidFill>
                  <a:schemeClr val="accent1"/>
                </a:solidFill>
                <a:latin typeface="Arial" pitchFamily="34" charset="0"/>
                <a:cs typeface="Arial" pitchFamily="34" charset="0"/>
              </a:rPr>
              <a:t>RIGHTS </a:t>
            </a:r>
            <a:r>
              <a:rPr lang="en-US" i="1" dirty="0" smtClean="0">
                <a:latin typeface="Arial" pitchFamily="34" charset="0"/>
                <a:cs typeface="Arial" pitchFamily="34" charset="0"/>
              </a:rPr>
              <a:t>&amp; </a:t>
            </a:r>
            <a:r>
              <a:rPr lang="en-US" b="1" i="1" dirty="0" smtClean="0">
                <a:solidFill>
                  <a:schemeClr val="accent1"/>
                </a:solidFill>
                <a:latin typeface="Arial" pitchFamily="34" charset="0"/>
                <a:cs typeface="Arial" pitchFamily="34" charset="0"/>
              </a:rPr>
              <a:t>STORAGE RIGHTS</a:t>
            </a:r>
          </a:p>
          <a:p>
            <a:pPr marL="347663" indent="-288925">
              <a:lnSpc>
                <a:spcPct val="90000"/>
              </a:lnSpc>
              <a:spcBef>
                <a:spcPts val="0"/>
              </a:spcBef>
              <a:spcAft>
                <a:spcPts val="1800"/>
              </a:spcAft>
            </a:pPr>
            <a:r>
              <a:rPr lang="en-US" dirty="0" smtClean="0">
                <a:solidFill>
                  <a:srgbClr val="FF0000"/>
                </a:solidFill>
                <a:latin typeface="Arial" pitchFamily="34" charset="0"/>
                <a:cs typeface="Arial" pitchFamily="34" charset="0"/>
              </a:rPr>
              <a:t>How do Storage &amp; Direct Flow rights relate?</a:t>
            </a:r>
          </a:p>
          <a:p>
            <a:pPr marL="914400" lvl="1" indent="-442913">
              <a:lnSpc>
                <a:spcPct val="90000"/>
              </a:lnSpc>
              <a:spcBef>
                <a:spcPts val="0"/>
              </a:spcBef>
              <a:spcAft>
                <a:spcPts val="1800"/>
              </a:spcAft>
              <a:buFont typeface="Wingdings" pitchFamily="2" charset="2"/>
              <a:buChar char="Ø"/>
            </a:pPr>
            <a:r>
              <a:rPr lang="en-US" sz="2600" dirty="0" smtClean="0">
                <a:latin typeface="Arial" pitchFamily="34" charset="0"/>
                <a:cs typeface="Arial" pitchFamily="34" charset="0"/>
              </a:rPr>
              <a:t>Integrated</a:t>
            </a:r>
          </a:p>
          <a:p>
            <a:pPr marL="914400" lvl="1" indent="-442913">
              <a:lnSpc>
                <a:spcPct val="90000"/>
              </a:lnSpc>
              <a:spcBef>
                <a:spcPts val="0"/>
              </a:spcBef>
              <a:spcAft>
                <a:spcPts val="1800"/>
              </a:spcAft>
              <a:buFont typeface="Wingdings" pitchFamily="2" charset="2"/>
              <a:buChar char="Ø"/>
            </a:pPr>
            <a:r>
              <a:rPr lang="en-US" sz="2600" dirty="0" smtClean="0">
                <a:latin typeface="Arial" pitchFamily="34" charset="0"/>
                <a:cs typeface="Arial" pitchFamily="34" charset="0"/>
              </a:rPr>
              <a:t>Neither is given preference</a:t>
            </a:r>
            <a:endParaRPr lang="en-US" sz="2600" b="1" dirty="0" smtClean="0">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937DED32-AF1A-4CE1-BE2B-BF8EF44BF520}" type="slidenum">
              <a:rPr lang="en-US" smtClean="0"/>
              <a:pPr/>
              <a:t>16</a:t>
            </a:fld>
            <a:endParaRPr lang="en-US"/>
          </a:p>
        </p:txBody>
      </p:sp>
      <p:pic>
        <p:nvPicPr>
          <p:cNvPr id="3074" name="Picture 2" descr="C:\Users\r20smith\Downloads\fortymile (17 of 2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76835" y="1543049"/>
            <a:ext cx="3967165" cy="2644776"/>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r20smith\Downloads\fortymile (37 of 67).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76835" y="4079876"/>
            <a:ext cx="3967165" cy="25781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en-US" smtClean="0"/>
              <a:t>10-24-16</a:t>
            </a:r>
            <a:endParaRPr lang="en-US"/>
          </a:p>
        </p:txBody>
      </p:sp>
      <p:sp>
        <p:nvSpPr>
          <p:cNvPr id="16390" name="Rectangle 7"/>
          <p:cNvSpPr>
            <a:spLocks noGrp="1" noChangeArrowheads="1"/>
          </p:cNvSpPr>
          <p:nvPr>
            <p:ph type="title"/>
          </p:nvPr>
        </p:nvSpPr>
        <p:spPr>
          <a:xfrm>
            <a:off x="424543" y="417564"/>
            <a:ext cx="8719457" cy="1312985"/>
          </a:xfrm>
        </p:spPr>
        <p:txBody>
          <a:bodyPr>
            <a:normAutofit/>
          </a:bodyPr>
          <a:lstStyle/>
          <a:p>
            <a:pPr>
              <a:lnSpc>
                <a:spcPct val="80000"/>
              </a:lnSpc>
            </a:pPr>
            <a:r>
              <a:rPr lang="en-US" dirty="0" smtClean="0">
                <a:latin typeface="Arial" pitchFamily="34" charset="0"/>
                <a:cs typeface="Arial" pitchFamily="34" charset="0"/>
              </a:rPr>
              <a:t>Surface Water Rights  </a:t>
            </a:r>
            <a:br>
              <a:rPr lang="en-US" dirty="0" smtClean="0">
                <a:latin typeface="Arial" pitchFamily="34" charset="0"/>
                <a:cs typeface="Arial" pitchFamily="34" charset="0"/>
              </a:rPr>
            </a:br>
            <a:r>
              <a:rPr lang="en-US" i="1" dirty="0" smtClean="0">
                <a:solidFill>
                  <a:schemeClr val="tx1"/>
                </a:solidFill>
                <a:latin typeface="Arial" pitchFamily="34" charset="0"/>
                <a:cs typeface="Arial" pitchFamily="34" charset="0"/>
              </a:rPr>
              <a:t>Types </a:t>
            </a:r>
          </a:p>
        </p:txBody>
      </p:sp>
      <p:sp>
        <p:nvSpPr>
          <p:cNvPr id="10" name="Slide Number Placeholder 9"/>
          <p:cNvSpPr>
            <a:spLocks noGrp="1"/>
          </p:cNvSpPr>
          <p:nvPr>
            <p:ph type="sldNum" sz="quarter" idx="12"/>
          </p:nvPr>
        </p:nvSpPr>
        <p:spPr/>
        <p:txBody>
          <a:bodyPr/>
          <a:lstStyle/>
          <a:p>
            <a:fld id="{937DED32-AF1A-4CE1-BE2B-BF8EF44BF520}" type="slidenum">
              <a:rPr lang="en-US" smtClean="0"/>
              <a:pPr/>
              <a:t>17</a:t>
            </a:fld>
            <a:endParaRPr lang="en-US" dirty="0"/>
          </a:p>
        </p:txBody>
      </p:sp>
      <p:pic>
        <p:nvPicPr>
          <p:cNvPr id="11" name="Picture 4" descr="MRGCD Liver Schematicscan"/>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203915" y="1654904"/>
            <a:ext cx="4339615" cy="3109772"/>
          </a:xfrm>
          <a:prstGeom prst="rect">
            <a:avLst/>
          </a:prstGeom>
          <a:noFill/>
          <a:ln w="9525">
            <a:noFill/>
            <a:miter lim="800000"/>
            <a:headEnd/>
            <a:tailEnd/>
          </a:ln>
        </p:spPr>
      </p:pic>
      <p:sp>
        <p:nvSpPr>
          <p:cNvPr id="16388" name="Rectangle 3"/>
          <p:cNvSpPr>
            <a:spLocks noGrp="1" noChangeArrowheads="1"/>
          </p:cNvSpPr>
          <p:nvPr>
            <p:ph type="body" idx="1"/>
          </p:nvPr>
        </p:nvSpPr>
        <p:spPr>
          <a:xfrm>
            <a:off x="4619625" y="4295774"/>
            <a:ext cx="4480833" cy="2562225"/>
          </a:xfrm>
          <a:solidFill>
            <a:schemeClr val="bg1"/>
          </a:solidFill>
        </p:spPr>
        <p:txBody>
          <a:bodyPr/>
          <a:lstStyle/>
          <a:p>
            <a:pPr marL="0" indent="0" eaLnBrk="1" hangingPunct="1">
              <a:lnSpc>
                <a:spcPct val="90000"/>
              </a:lnSpc>
              <a:spcBef>
                <a:spcPts val="0"/>
              </a:spcBef>
              <a:spcAft>
                <a:spcPts val="1200"/>
              </a:spcAft>
              <a:buFont typeface="Wingdings" pitchFamily="2" charset="2"/>
              <a:buNone/>
            </a:pPr>
            <a:r>
              <a:rPr lang="en-US" sz="2400" b="1" dirty="0" smtClean="0">
                <a:latin typeface="Arial" pitchFamily="34" charset="0"/>
                <a:cs typeface="Arial" pitchFamily="34" charset="0"/>
              </a:rPr>
              <a:t>STORAGE WATER RIGHTS</a:t>
            </a:r>
          </a:p>
          <a:p>
            <a:pPr marL="0" indent="0" eaLnBrk="1" hangingPunct="1">
              <a:lnSpc>
                <a:spcPct val="90000"/>
              </a:lnSpc>
              <a:spcBef>
                <a:spcPts val="0"/>
              </a:spcBef>
              <a:spcAft>
                <a:spcPts val="1200"/>
              </a:spcAft>
              <a:buFont typeface="Wingdings" pitchFamily="2" charset="2"/>
              <a:buNone/>
            </a:pPr>
            <a:r>
              <a:rPr lang="en-US" dirty="0" smtClean="0">
                <a:latin typeface="Arial" pitchFamily="34" charset="0"/>
                <a:cs typeface="Arial" pitchFamily="34" charset="0"/>
              </a:rPr>
              <a:t>Impoundment of the source for subsequent use (e.g., dam on river, lake).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Right to use stored water for any beneficial purpose.</a:t>
            </a:r>
          </a:p>
        </p:txBody>
      </p:sp>
      <p:sp>
        <p:nvSpPr>
          <p:cNvPr id="12" name="Rectangle 11"/>
          <p:cNvSpPr/>
          <p:nvPr/>
        </p:nvSpPr>
        <p:spPr>
          <a:xfrm>
            <a:off x="174169" y="4525496"/>
            <a:ext cx="4407876" cy="1243417"/>
          </a:xfrm>
          <a:prstGeom prst="rect">
            <a:avLst/>
          </a:prstGeom>
          <a:solidFill>
            <a:schemeClr val="bg1"/>
          </a:solidFill>
        </p:spPr>
        <p:txBody>
          <a:bodyPr wrap="square">
            <a:spAutoFit/>
          </a:bodyPr>
          <a:lstStyle/>
          <a:p>
            <a:pPr algn="ctr" eaLnBrk="0" hangingPunct="0">
              <a:lnSpc>
                <a:spcPct val="90000"/>
              </a:lnSpc>
              <a:spcAft>
                <a:spcPts val="1200"/>
              </a:spcAft>
              <a:defRPr/>
            </a:pPr>
            <a:r>
              <a:rPr lang="en-US" sz="2400" b="1" dirty="0" smtClean="0">
                <a:solidFill>
                  <a:srgbClr val="993300"/>
                </a:solidFill>
                <a:effectLst>
                  <a:outerShdw blurRad="38100" dist="38100" dir="2700000" algn="tl">
                    <a:srgbClr val="C0C0C0"/>
                  </a:outerShdw>
                </a:effectLst>
                <a:latin typeface="Arial" pitchFamily="34" charset="0"/>
                <a:cs typeface="Arial" pitchFamily="34" charset="0"/>
              </a:rPr>
              <a:t>DIRECT FLOW</a:t>
            </a:r>
          </a:p>
          <a:p>
            <a:pPr eaLnBrk="0" hangingPunct="0">
              <a:lnSpc>
                <a:spcPct val="90000"/>
              </a:lnSpc>
              <a:spcAft>
                <a:spcPts val="1200"/>
              </a:spcAft>
              <a:defRPr/>
            </a:pPr>
            <a:r>
              <a:rPr lang="en-US" sz="2400" dirty="0" smtClean="0">
                <a:solidFill>
                  <a:srgbClr val="993300"/>
                </a:solidFill>
                <a:latin typeface="Arial" pitchFamily="34" charset="0"/>
                <a:cs typeface="Arial" pitchFamily="34" charset="0"/>
              </a:rPr>
              <a:t>Diversion/withdrawal from the source. </a:t>
            </a:r>
            <a:endParaRPr lang="en-US" dirty="0">
              <a:solidFill>
                <a:srgbClr val="993300"/>
              </a:solidFill>
              <a:effectLst>
                <a:outerShdw blurRad="38100" dist="38100" dir="2700000" algn="tl">
                  <a:srgbClr val="C0C0C0"/>
                </a:outerShdw>
              </a:effectLst>
              <a:latin typeface="Arial" pitchFamily="34" charset="0"/>
              <a:cs typeface="Arial" pitchFamily="34" charset="0"/>
            </a:endParaRPr>
          </a:p>
        </p:txBody>
      </p:sp>
      <p:pic>
        <p:nvPicPr>
          <p:cNvPr id="13" name="Picture 5" descr="Reservoir"/>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4900768" y="1662966"/>
            <a:ext cx="3766981" cy="26019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r>
              <a:rPr lang="en-US" smtClean="0"/>
              <a:t>10-24-16</a:t>
            </a:r>
            <a:endParaRPr lang="en-US"/>
          </a:p>
        </p:txBody>
      </p:sp>
      <p:sp>
        <p:nvSpPr>
          <p:cNvPr id="14340" name="Rectangle 2"/>
          <p:cNvSpPr>
            <a:spLocks noGrp="1" noChangeArrowheads="1"/>
          </p:cNvSpPr>
          <p:nvPr>
            <p:ph type="title"/>
          </p:nvPr>
        </p:nvSpPr>
        <p:spPr>
          <a:xfrm>
            <a:off x="457200" y="582681"/>
            <a:ext cx="8229600" cy="634181"/>
          </a:xfrm>
        </p:spPr>
        <p:txBody>
          <a:bodyPr>
            <a:noAutofit/>
          </a:bodyPr>
          <a:lstStyle/>
          <a:p>
            <a:pPr eaLnBrk="1" hangingPunct="1"/>
            <a:r>
              <a:rPr lang="en-US" dirty="0" smtClean="0">
                <a:latin typeface="Arial" pitchFamily="34" charset="0"/>
                <a:cs typeface="Arial" pitchFamily="34" charset="0"/>
              </a:rPr>
              <a:t>Ground Water Rights</a:t>
            </a:r>
          </a:p>
        </p:txBody>
      </p:sp>
      <p:sp>
        <p:nvSpPr>
          <p:cNvPr id="14341" name="Rectangle 3"/>
          <p:cNvSpPr>
            <a:spLocks noGrp="1" noChangeArrowheads="1"/>
          </p:cNvSpPr>
          <p:nvPr>
            <p:ph type="body" idx="1"/>
          </p:nvPr>
        </p:nvSpPr>
        <p:spPr>
          <a:xfrm>
            <a:off x="94344" y="1234000"/>
            <a:ext cx="5287281" cy="5493374"/>
          </a:xfrm>
        </p:spPr>
        <p:txBody>
          <a:bodyPr>
            <a:noAutofit/>
          </a:bodyPr>
          <a:lstStyle/>
          <a:p>
            <a:pPr marL="0" indent="0" eaLnBrk="1" hangingPunct="1">
              <a:lnSpc>
                <a:spcPct val="90000"/>
              </a:lnSpc>
              <a:spcBef>
                <a:spcPts val="0"/>
              </a:spcBef>
              <a:spcAft>
                <a:spcPts val="600"/>
              </a:spcAft>
              <a:buNone/>
            </a:pPr>
            <a:r>
              <a:rPr lang="en-US" sz="2800" dirty="0" smtClean="0">
                <a:solidFill>
                  <a:srgbClr val="000000"/>
                </a:solidFill>
                <a:latin typeface="Arial" pitchFamily="34" charset="0"/>
                <a:cs typeface="Arial" pitchFamily="34" charset="0"/>
              </a:rPr>
              <a:t>In general, states regulate ground water via:</a:t>
            </a:r>
          </a:p>
          <a:p>
            <a:pPr marL="292100" lvl="1" indent="-246063">
              <a:lnSpc>
                <a:spcPct val="90000"/>
              </a:lnSpc>
              <a:spcBef>
                <a:spcPts val="0"/>
              </a:spcBef>
              <a:spcAft>
                <a:spcPts val="1800"/>
              </a:spcAft>
            </a:pPr>
            <a:r>
              <a:rPr lang="en-US" sz="2800" i="1" dirty="0" smtClean="0">
                <a:solidFill>
                  <a:schemeClr val="tx2"/>
                </a:solidFill>
                <a:latin typeface="Arial" pitchFamily="34" charset="0"/>
                <a:cs typeface="Arial" pitchFamily="34" charset="0"/>
              </a:rPr>
              <a:t>Statutory regulation:</a:t>
            </a:r>
            <a:r>
              <a:rPr lang="en-US" sz="2800" dirty="0" smtClean="0">
                <a:solidFill>
                  <a:srgbClr val="663300"/>
                </a:solidFill>
                <a:latin typeface="Arial" pitchFamily="34" charset="0"/>
                <a:cs typeface="Arial" pitchFamily="34" charset="0"/>
              </a:rPr>
              <a:t/>
            </a:r>
            <a:br>
              <a:rPr lang="en-US" sz="2800" dirty="0" smtClean="0">
                <a:solidFill>
                  <a:srgbClr val="663300"/>
                </a:solidFill>
                <a:latin typeface="Arial" pitchFamily="34" charset="0"/>
                <a:cs typeface="Arial" pitchFamily="34" charset="0"/>
              </a:rPr>
            </a:br>
            <a:r>
              <a:rPr lang="en-US" sz="2800" dirty="0" smtClean="0">
                <a:solidFill>
                  <a:srgbClr val="663300"/>
                </a:solidFill>
                <a:latin typeface="Arial" pitchFamily="34" charset="0"/>
                <a:cs typeface="Arial" pitchFamily="34" charset="0"/>
              </a:rPr>
              <a:t>Controls amounts, uses, &amp; locations that can be authorized.  Distinguishes between exempt &amp; non exempt uses. </a:t>
            </a:r>
          </a:p>
          <a:p>
            <a:pPr marL="292100" lvl="1" indent="-246063">
              <a:lnSpc>
                <a:spcPct val="90000"/>
              </a:lnSpc>
              <a:spcBef>
                <a:spcPts val="0"/>
              </a:spcBef>
              <a:spcAft>
                <a:spcPts val="1800"/>
              </a:spcAft>
            </a:pPr>
            <a:r>
              <a:rPr lang="en-US" sz="2800" i="1" dirty="0" smtClean="0">
                <a:solidFill>
                  <a:schemeClr val="tx2"/>
                </a:solidFill>
                <a:latin typeface="Arial" pitchFamily="34" charset="0"/>
                <a:cs typeface="Arial" pitchFamily="34" charset="0"/>
              </a:rPr>
              <a:t>Permit requirements:</a:t>
            </a:r>
            <a:r>
              <a:rPr lang="en-US" sz="2800" i="1" dirty="0" smtClean="0">
                <a:solidFill>
                  <a:srgbClr val="7030A0"/>
                </a:solidFill>
                <a:latin typeface="Arial" pitchFamily="34" charset="0"/>
                <a:cs typeface="Arial" pitchFamily="34" charset="0"/>
              </a:rPr>
              <a:t/>
            </a:r>
            <a:br>
              <a:rPr lang="en-US" sz="2800" i="1" dirty="0" smtClean="0">
                <a:solidFill>
                  <a:srgbClr val="7030A0"/>
                </a:solidFill>
                <a:latin typeface="Arial" pitchFamily="34" charset="0"/>
                <a:cs typeface="Arial" pitchFamily="34" charset="0"/>
              </a:rPr>
            </a:br>
            <a:r>
              <a:rPr lang="en-US" sz="2800" dirty="0" smtClean="0">
                <a:solidFill>
                  <a:srgbClr val="663300"/>
                </a:solidFill>
                <a:latin typeface="Arial" pitchFamily="34" charset="0"/>
                <a:cs typeface="Arial" pitchFamily="34" charset="0"/>
              </a:rPr>
              <a:t>Controls well construction &amp; operation (e.g., drilling depths, aquifers tapped, pumping rates, metering, etc.) </a:t>
            </a:r>
          </a:p>
        </p:txBody>
      </p:sp>
      <p:sp>
        <p:nvSpPr>
          <p:cNvPr id="7" name="Slide Number Placeholder 6"/>
          <p:cNvSpPr>
            <a:spLocks noGrp="1"/>
          </p:cNvSpPr>
          <p:nvPr>
            <p:ph type="sldNum" sz="quarter" idx="12"/>
          </p:nvPr>
        </p:nvSpPr>
        <p:spPr/>
        <p:txBody>
          <a:bodyPr/>
          <a:lstStyle/>
          <a:p>
            <a:fld id="{937DED32-AF1A-4CE1-BE2B-BF8EF44BF520}" type="slidenum">
              <a:rPr lang="en-US" smtClean="0"/>
              <a:pPr/>
              <a:t>18</a:t>
            </a:fld>
            <a:endParaRPr lang="en-US" dirty="0"/>
          </a:p>
        </p:txBody>
      </p:sp>
      <p:pic>
        <p:nvPicPr>
          <p:cNvPr id="5122" name="Picture 2" descr="U:\My Documents\digital photos\Park Center Well\IMGP254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10226" y="1400175"/>
            <a:ext cx="3371849" cy="2619375"/>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U:\My Documents\digital photos\Park Center Well\IMGP1816.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29275" y="4193054"/>
            <a:ext cx="3362325" cy="236014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r>
              <a:rPr lang="en-US" smtClean="0"/>
              <a:t>10-24-16</a:t>
            </a:r>
            <a:endParaRPr lang="en-US"/>
          </a:p>
        </p:txBody>
      </p:sp>
      <p:sp>
        <p:nvSpPr>
          <p:cNvPr id="14340" name="Rectangle 2"/>
          <p:cNvSpPr>
            <a:spLocks noGrp="1" noChangeArrowheads="1"/>
          </p:cNvSpPr>
          <p:nvPr>
            <p:ph type="title"/>
          </p:nvPr>
        </p:nvSpPr>
        <p:spPr>
          <a:xfrm>
            <a:off x="457200" y="582681"/>
            <a:ext cx="8229600" cy="634181"/>
          </a:xfrm>
        </p:spPr>
        <p:txBody>
          <a:bodyPr>
            <a:noAutofit/>
          </a:bodyPr>
          <a:lstStyle/>
          <a:p>
            <a:pPr eaLnBrk="1" hangingPunct="1"/>
            <a:r>
              <a:rPr lang="en-US" dirty="0" smtClean="0">
                <a:latin typeface="Arial" pitchFamily="34" charset="0"/>
                <a:cs typeface="Arial" pitchFamily="34" charset="0"/>
              </a:rPr>
              <a:t>Ground Water Rights</a:t>
            </a:r>
          </a:p>
        </p:txBody>
      </p:sp>
      <p:sp>
        <p:nvSpPr>
          <p:cNvPr id="14341" name="Rectangle 3"/>
          <p:cNvSpPr>
            <a:spLocks noGrp="1" noChangeArrowheads="1"/>
          </p:cNvSpPr>
          <p:nvPr>
            <p:ph type="body" idx="1"/>
          </p:nvPr>
        </p:nvSpPr>
        <p:spPr>
          <a:xfrm>
            <a:off x="94344" y="1234000"/>
            <a:ext cx="5420632" cy="5493374"/>
          </a:xfrm>
        </p:spPr>
        <p:txBody>
          <a:bodyPr>
            <a:noAutofit/>
          </a:bodyPr>
          <a:lstStyle/>
          <a:p>
            <a:pPr marL="0" indent="0" eaLnBrk="1" hangingPunct="1">
              <a:lnSpc>
                <a:spcPct val="90000"/>
              </a:lnSpc>
              <a:spcBef>
                <a:spcPts val="0"/>
              </a:spcBef>
              <a:spcAft>
                <a:spcPts val="600"/>
              </a:spcAft>
              <a:buNone/>
            </a:pPr>
            <a:r>
              <a:rPr lang="en-US" sz="2800" dirty="0" smtClean="0">
                <a:solidFill>
                  <a:srgbClr val="000000"/>
                </a:solidFill>
                <a:latin typeface="Arial" pitchFamily="34" charset="0"/>
                <a:cs typeface="Arial" pitchFamily="34" charset="0"/>
              </a:rPr>
              <a:t>Many states regulate ground water via:</a:t>
            </a:r>
          </a:p>
          <a:p>
            <a:pPr marL="292100" lvl="1" indent="-246063">
              <a:lnSpc>
                <a:spcPct val="90000"/>
              </a:lnSpc>
              <a:spcBef>
                <a:spcPts val="0"/>
              </a:spcBef>
              <a:spcAft>
                <a:spcPts val="1800"/>
              </a:spcAft>
            </a:pPr>
            <a:r>
              <a:rPr lang="en-US" sz="2800" i="1" dirty="0" smtClean="0">
                <a:solidFill>
                  <a:schemeClr val="tx2"/>
                </a:solidFill>
                <a:latin typeface="Arial" pitchFamily="34" charset="0"/>
                <a:cs typeface="Arial" pitchFamily="34" charset="0"/>
              </a:rPr>
              <a:t>Conjunctive management :</a:t>
            </a:r>
            <a:r>
              <a:rPr lang="en-US" sz="2800" dirty="0" smtClean="0">
                <a:solidFill>
                  <a:srgbClr val="663300"/>
                </a:solidFill>
                <a:latin typeface="Arial" pitchFamily="34" charset="0"/>
                <a:cs typeface="Arial" pitchFamily="34" charset="0"/>
              </a:rPr>
              <a:t/>
            </a:r>
            <a:br>
              <a:rPr lang="en-US" sz="2800" dirty="0" smtClean="0">
                <a:solidFill>
                  <a:srgbClr val="663300"/>
                </a:solidFill>
                <a:latin typeface="Arial" pitchFamily="34" charset="0"/>
                <a:cs typeface="Arial" pitchFamily="34" charset="0"/>
              </a:rPr>
            </a:br>
            <a:r>
              <a:rPr lang="en-US" sz="2800" dirty="0" smtClean="0">
                <a:solidFill>
                  <a:srgbClr val="663300"/>
                </a:solidFill>
                <a:latin typeface="Arial" pitchFamily="34" charset="0"/>
                <a:cs typeface="Arial" pitchFamily="34" charset="0"/>
              </a:rPr>
              <a:t>Aquifers &amp; surface streams are managed together as one hydrologic resource; </a:t>
            </a:r>
            <a:r>
              <a:rPr lang="en-US" sz="2800" dirty="0" smtClean="0">
                <a:solidFill>
                  <a:srgbClr val="FF0000"/>
                </a:solidFill>
                <a:latin typeface="Arial" pitchFamily="34" charset="0"/>
                <a:cs typeface="Arial" pitchFamily="34" charset="0"/>
              </a:rPr>
              <a:t>Alaska currently </a:t>
            </a:r>
            <a:r>
              <a:rPr lang="en-US" sz="2800" dirty="0" smtClean="0">
                <a:solidFill>
                  <a:srgbClr val="FF0000"/>
                </a:solidFill>
                <a:latin typeface="Arial" pitchFamily="34" charset="0"/>
                <a:cs typeface="Arial" pitchFamily="34" charset="0"/>
              </a:rPr>
              <a:t>manages aquifers &amp; surface sources separately</a:t>
            </a:r>
            <a:endParaRPr lang="en-US" sz="2800" b="1" dirty="0">
              <a:solidFill>
                <a:srgbClr val="FF0000"/>
              </a:solidFill>
              <a:latin typeface="Arial" pitchFamily="34" charset="0"/>
              <a:cs typeface="Arial" pitchFamily="34" charset="0"/>
            </a:endParaRPr>
          </a:p>
          <a:p>
            <a:pPr marL="292100" lvl="1" indent="-246063">
              <a:lnSpc>
                <a:spcPct val="90000"/>
              </a:lnSpc>
              <a:spcBef>
                <a:spcPts val="0"/>
              </a:spcBef>
              <a:spcAft>
                <a:spcPts val="1800"/>
              </a:spcAft>
            </a:pPr>
            <a:r>
              <a:rPr lang="en-US" sz="2800" i="1" dirty="0" smtClean="0">
                <a:solidFill>
                  <a:schemeClr val="tx2"/>
                </a:solidFill>
                <a:latin typeface="Arial" pitchFamily="34" charset="0"/>
                <a:cs typeface="Arial" pitchFamily="34" charset="0"/>
              </a:rPr>
              <a:t>Controlled / critical / designated areas:</a:t>
            </a:r>
            <a:r>
              <a:rPr lang="en-US" sz="2800" dirty="0" smtClean="0">
                <a:solidFill>
                  <a:srgbClr val="663300"/>
                </a:solidFill>
                <a:latin typeface="Arial" pitchFamily="34" charset="0"/>
                <a:cs typeface="Arial" pitchFamily="34" charset="0"/>
              </a:rPr>
              <a:t/>
            </a:r>
            <a:br>
              <a:rPr lang="en-US" sz="2800" dirty="0" smtClean="0">
                <a:solidFill>
                  <a:srgbClr val="663300"/>
                </a:solidFill>
                <a:latin typeface="Arial" pitchFamily="34" charset="0"/>
                <a:cs typeface="Arial" pitchFamily="34" charset="0"/>
              </a:rPr>
            </a:br>
            <a:r>
              <a:rPr lang="en-US" sz="2800" dirty="0" smtClean="0">
                <a:solidFill>
                  <a:srgbClr val="663300"/>
                </a:solidFill>
                <a:latin typeface="Arial" pitchFamily="34" charset="0"/>
                <a:cs typeface="Arial" pitchFamily="34" charset="0"/>
              </a:rPr>
              <a:t>Place additional restrictions on use &amp; measurement to maintain aquifer conditions </a:t>
            </a:r>
          </a:p>
        </p:txBody>
      </p:sp>
      <p:sp>
        <p:nvSpPr>
          <p:cNvPr id="7" name="Slide Number Placeholder 6"/>
          <p:cNvSpPr>
            <a:spLocks noGrp="1"/>
          </p:cNvSpPr>
          <p:nvPr>
            <p:ph type="sldNum" sz="quarter" idx="12"/>
          </p:nvPr>
        </p:nvSpPr>
        <p:spPr/>
        <p:txBody>
          <a:bodyPr/>
          <a:lstStyle/>
          <a:p>
            <a:fld id="{937DED32-AF1A-4CE1-BE2B-BF8EF44BF520}" type="slidenum">
              <a:rPr lang="en-US" smtClean="0"/>
              <a:pPr/>
              <a:t>19</a:t>
            </a:fld>
            <a:endParaRPr lang="en-US" dirty="0"/>
          </a:p>
        </p:txBody>
      </p:sp>
      <p:pic>
        <p:nvPicPr>
          <p:cNvPr id="4098" name="Picture 2" descr="U:\My Documents\digital photos\Park Center Well\IMGP254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38775" y="1590675"/>
            <a:ext cx="3533775" cy="499109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4657"/>
            <a:ext cx="8229600" cy="591312"/>
          </a:xfrm>
        </p:spPr>
        <p:txBody>
          <a:bodyPr>
            <a:noAutofit/>
          </a:bodyPr>
          <a:lstStyle/>
          <a:p>
            <a:r>
              <a:rPr lang="en-US" dirty="0" smtClean="0">
                <a:latin typeface="Arial" pitchFamily="34" charset="0"/>
                <a:cs typeface="Arial" pitchFamily="34" charset="0"/>
              </a:rPr>
              <a:t>Objective</a:t>
            </a:r>
            <a:endParaRPr lang="en-US" dirty="0">
              <a:latin typeface="Arial" pitchFamily="34" charset="0"/>
              <a:cs typeface="Arial" pitchFamily="34" charset="0"/>
            </a:endParaRPr>
          </a:p>
        </p:txBody>
      </p:sp>
      <p:sp>
        <p:nvSpPr>
          <p:cNvPr id="3" name="Content Placeholder 2"/>
          <p:cNvSpPr>
            <a:spLocks noGrp="1"/>
          </p:cNvSpPr>
          <p:nvPr>
            <p:ph idx="1"/>
          </p:nvPr>
        </p:nvSpPr>
        <p:spPr>
          <a:xfrm>
            <a:off x="-1" y="2600325"/>
            <a:ext cx="3486151" cy="2232932"/>
          </a:xfrm>
        </p:spPr>
        <p:txBody>
          <a:bodyPr>
            <a:noAutofit/>
          </a:bodyPr>
          <a:lstStyle/>
          <a:p>
            <a:pPr marL="347663" indent="-347663">
              <a:lnSpc>
                <a:spcPct val="90000"/>
              </a:lnSpc>
              <a:spcBef>
                <a:spcPts val="0"/>
              </a:spcBef>
              <a:spcAft>
                <a:spcPts val="3000"/>
              </a:spcAft>
            </a:pPr>
            <a:r>
              <a:rPr lang="en-US" sz="2800" dirty="0" smtClean="0">
                <a:solidFill>
                  <a:srgbClr val="0070C0"/>
                </a:solidFill>
                <a:latin typeface="Arial" pitchFamily="34" charset="0"/>
                <a:cs typeface="Arial" pitchFamily="34" charset="0"/>
              </a:rPr>
              <a:t>Portions of state water law and application procedures that can be used to obtain a water right for a proposed/existing use.</a:t>
            </a:r>
            <a:r>
              <a:rPr lang="en-US" sz="3200" dirty="0" smtClean="0">
                <a:solidFill>
                  <a:srgbClr val="0070C0"/>
                </a:solidFill>
                <a:latin typeface="Arial" pitchFamily="34" charset="0"/>
                <a:cs typeface="Arial" pitchFamily="34" charset="0"/>
              </a:rPr>
              <a:t>  </a:t>
            </a:r>
            <a:r>
              <a:rPr lang="en-US" sz="3600" dirty="0" smtClean="0">
                <a:solidFill>
                  <a:srgbClr val="0070C0"/>
                </a:solidFill>
                <a:latin typeface="Arial" pitchFamily="34" charset="0"/>
                <a:cs typeface="Arial" pitchFamily="34" charset="0"/>
              </a:rPr>
              <a:t>  </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endParaRPr lang="en-US" sz="2800" dirty="0" smtClean="0"/>
          </a:p>
          <a:p>
            <a:pPr>
              <a:lnSpc>
                <a:spcPct val="90000"/>
              </a:lnSpc>
              <a:spcBef>
                <a:spcPts val="0"/>
              </a:spcBef>
              <a:spcAft>
                <a:spcPts val="1200"/>
              </a:spcAft>
            </a:pPr>
            <a:endParaRPr lang="en-US" sz="2800" dirty="0"/>
          </a:p>
        </p:txBody>
      </p:sp>
      <p:sp>
        <p:nvSpPr>
          <p:cNvPr id="4" name="Date Placeholder 3"/>
          <p:cNvSpPr>
            <a:spLocks noGrp="1"/>
          </p:cNvSpPr>
          <p:nvPr>
            <p:ph type="dt" sz="half" idx="10"/>
          </p:nvPr>
        </p:nvSpPr>
        <p:spPr/>
        <p:txBody>
          <a:bodyPr/>
          <a:lstStyle/>
          <a:p>
            <a:r>
              <a:rPr lang="en-US" smtClean="0"/>
              <a:t>10-24-16</a:t>
            </a:r>
            <a:endParaRPr lang="en-US" dirty="0"/>
          </a:p>
        </p:txBody>
      </p:sp>
      <p:sp>
        <p:nvSpPr>
          <p:cNvPr id="5" name="Slide Number Placeholder 4"/>
          <p:cNvSpPr>
            <a:spLocks noGrp="1"/>
          </p:cNvSpPr>
          <p:nvPr>
            <p:ph type="sldNum" sz="quarter" idx="12"/>
          </p:nvPr>
        </p:nvSpPr>
        <p:spPr/>
        <p:txBody>
          <a:bodyPr/>
          <a:lstStyle/>
          <a:p>
            <a:fld id="{937DED32-AF1A-4CE1-BE2B-BF8EF44BF520}" type="slidenum">
              <a:rPr lang="en-US" smtClean="0"/>
              <a:pPr/>
              <a:t>2</a:t>
            </a:fld>
            <a:endParaRPr lang="en-US" dirty="0"/>
          </a:p>
        </p:txBody>
      </p:sp>
      <p:sp>
        <p:nvSpPr>
          <p:cNvPr id="6" name="Rectangle 5"/>
          <p:cNvSpPr/>
          <p:nvPr/>
        </p:nvSpPr>
        <p:spPr>
          <a:xfrm>
            <a:off x="405114" y="1480235"/>
            <a:ext cx="8426370" cy="954107"/>
          </a:xfrm>
          <a:prstGeom prst="rect">
            <a:avLst/>
          </a:prstGeom>
        </p:spPr>
        <p:txBody>
          <a:bodyPr wrap="square">
            <a:spAutoFit/>
          </a:bodyPr>
          <a:lstStyle/>
          <a:p>
            <a:r>
              <a:rPr lang="en-US" sz="2800" b="1" dirty="0" smtClean="0">
                <a:latin typeface="Arial" pitchFamily="34" charset="0"/>
                <a:cs typeface="Arial" pitchFamily="34" charset="0"/>
              </a:rPr>
              <a:t>Given a variety of federal water uses within Alaska, the participant will be able to identify: </a:t>
            </a:r>
          </a:p>
        </p:txBody>
      </p:sp>
      <p:pic>
        <p:nvPicPr>
          <p:cNvPr id="1026" name="Picture 2" descr="C:\Users\r20smith\Downloads\beaver creek (16 of 4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00426" y="2605550"/>
            <a:ext cx="5172074" cy="363522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90575" y="0"/>
            <a:ext cx="7686675" cy="1571625"/>
          </a:xfrm>
        </p:spPr>
        <p:txBody>
          <a:bodyPr>
            <a:noAutofit/>
          </a:bodyPr>
          <a:lstStyle/>
          <a:p>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err="1" smtClean="0">
                <a:latin typeface="Arial" pitchFamily="34" charset="0"/>
                <a:cs typeface="Arial" pitchFamily="34" charset="0"/>
              </a:rPr>
              <a:t>Instream</a:t>
            </a:r>
            <a:r>
              <a:rPr lang="en-US" dirty="0" smtClean="0">
                <a:latin typeface="Arial" pitchFamily="34" charset="0"/>
                <a:cs typeface="Arial" pitchFamily="34" charset="0"/>
              </a:rPr>
              <a:t> Use Water Rights</a:t>
            </a:r>
            <a:br>
              <a:rPr lang="en-US" dirty="0" smtClean="0">
                <a:latin typeface="Arial" pitchFamily="34" charset="0"/>
                <a:cs typeface="Arial" pitchFamily="34" charset="0"/>
              </a:rPr>
            </a:br>
            <a:endParaRPr lang="en-US" dirty="0">
              <a:latin typeface="Arial" pitchFamily="34" charset="0"/>
              <a:cs typeface="Arial" pitchFamily="34" charset="0"/>
            </a:endParaRPr>
          </a:p>
        </p:txBody>
      </p:sp>
      <p:sp>
        <p:nvSpPr>
          <p:cNvPr id="6" name="Rectangle 8"/>
          <p:cNvSpPr>
            <a:spLocks noGrp="1" noChangeArrowheads="1"/>
          </p:cNvSpPr>
          <p:nvPr>
            <p:ph type="dt" sz="half" idx="10"/>
          </p:nvPr>
        </p:nvSpPr>
        <p:spPr/>
        <p:txBody>
          <a:bodyPr/>
          <a:lstStyle/>
          <a:p>
            <a:r>
              <a:rPr lang="en-US" smtClean="0"/>
              <a:t>10-24-16</a:t>
            </a:r>
            <a:endParaRPr lang="en-US"/>
          </a:p>
        </p:txBody>
      </p:sp>
      <p:sp>
        <p:nvSpPr>
          <p:cNvPr id="8" name="Slide Number Placeholder 7"/>
          <p:cNvSpPr>
            <a:spLocks noGrp="1"/>
          </p:cNvSpPr>
          <p:nvPr>
            <p:ph type="sldNum" sz="quarter" idx="12"/>
          </p:nvPr>
        </p:nvSpPr>
        <p:spPr/>
        <p:txBody>
          <a:bodyPr/>
          <a:lstStyle/>
          <a:p>
            <a:fld id="{F886B7D4-6CBF-4C2F-B0B9-CFA6CD2F0840}" type="slidenum">
              <a:rPr lang="en-US" smtClean="0"/>
              <a:pPr/>
              <a:t>20</a:t>
            </a:fld>
            <a:endParaRPr lang="en-US" dirty="0"/>
          </a:p>
        </p:txBody>
      </p:sp>
      <p:pic>
        <p:nvPicPr>
          <p:cNvPr id="3074" name="Picture 2" descr="C:\Documents and Settings\Lin Fehlmann\My Documents\Lin Work\1730-26 Alaska 2016-17 Course (and proposed 2005, 2013-14)\Alaska 2016 Course\Photos\fortymile (4 of 67).JPG"/>
          <p:cNvPicPr>
            <a:picLocks noGrp="1" noChangeAspect="1" noChangeArrowheads="1"/>
          </p:cNvPicPr>
          <p:nvPr>
            <p:ph idx="1"/>
          </p:nvPr>
        </p:nvPicPr>
        <p:blipFill>
          <a:blip r:embed="rId3" cstate="print"/>
          <a:srcRect/>
          <a:stretch>
            <a:fillRect/>
          </a:stretch>
        </p:blipFill>
        <p:spPr bwMode="auto">
          <a:xfrm>
            <a:off x="1028700" y="1600200"/>
            <a:ext cx="7086600" cy="4724400"/>
          </a:xfrm>
          <a:prstGeom prst="rect">
            <a:avLst/>
          </a:prstGeom>
          <a:noFill/>
        </p:spPr>
      </p:pic>
      <p:sp>
        <p:nvSpPr>
          <p:cNvPr id="12" name="TextBox 11"/>
          <p:cNvSpPr txBox="1"/>
          <p:nvPr/>
        </p:nvSpPr>
        <p:spPr>
          <a:xfrm>
            <a:off x="2786743" y="6342742"/>
            <a:ext cx="3077028" cy="369332"/>
          </a:xfrm>
          <a:prstGeom prst="rect">
            <a:avLst/>
          </a:prstGeom>
          <a:noFill/>
        </p:spPr>
        <p:txBody>
          <a:bodyPr wrap="square" rtlCol="0">
            <a:spAutoFit/>
          </a:bodyPr>
          <a:lstStyle/>
          <a:p>
            <a:pPr algn="ctr"/>
            <a:r>
              <a:rPr lang="en-US" dirty="0" err="1" smtClean="0"/>
              <a:t>Fortymile</a:t>
            </a:r>
            <a:r>
              <a:rPr lang="en-US" dirty="0" smtClean="0"/>
              <a:t> River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10-24-16</a:t>
            </a:r>
            <a:endParaRPr lang="en-US"/>
          </a:p>
        </p:txBody>
      </p:sp>
      <p:sp>
        <p:nvSpPr>
          <p:cNvPr id="192514" name="Rectangle 2"/>
          <p:cNvSpPr>
            <a:spLocks noGrp="1" noChangeArrowheads="1"/>
          </p:cNvSpPr>
          <p:nvPr>
            <p:ph type="title"/>
          </p:nvPr>
        </p:nvSpPr>
        <p:spPr>
          <a:xfrm>
            <a:off x="604157" y="169811"/>
            <a:ext cx="8539843" cy="1273628"/>
          </a:xfrm>
        </p:spPr>
        <p:txBody>
          <a:bodyPr>
            <a:normAutofit/>
          </a:bodyPr>
          <a:lstStyle/>
          <a:p>
            <a:pPr>
              <a:lnSpc>
                <a:spcPct val="80000"/>
              </a:lnSpc>
            </a:pPr>
            <a:r>
              <a:rPr lang="en-US" dirty="0">
                <a:latin typeface="Arial" pitchFamily="34" charset="0"/>
                <a:cs typeface="Arial" pitchFamily="34" charset="0"/>
              </a:rPr>
              <a:t>Traditional </a:t>
            </a:r>
            <a:r>
              <a:rPr lang="en-US" dirty="0" smtClean="0">
                <a:latin typeface="Arial" pitchFamily="34" charset="0"/>
                <a:cs typeface="Arial" pitchFamily="34" charset="0"/>
              </a:rPr>
              <a:t>versus </a:t>
            </a:r>
            <a:r>
              <a:rPr lang="en-US" dirty="0">
                <a:latin typeface="Arial" pitchFamily="34" charset="0"/>
                <a:cs typeface="Arial" pitchFamily="34" charset="0"/>
              </a:rPr>
              <a:t/>
            </a:r>
            <a:br>
              <a:rPr lang="en-US" dirty="0">
                <a:latin typeface="Arial" pitchFamily="34" charset="0"/>
                <a:cs typeface="Arial" pitchFamily="34" charset="0"/>
              </a:rPr>
            </a:br>
            <a:r>
              <a:rPr lang="en-US" i="1" dirty="0" err="1" smtClean="0">
                <a:solidFill>
                  <a:schemeClr val="tx1"/>
                </a:solidFill>
                <a:latin typeface="Arial" pitchFamily="34" charset="0"/>
                <a:cs typeface="Arial" pitchFamily="34" charset="0"/>
              </a:rPr>
              <a:t>Instream</a:t>
            </a:r>
            <a:r>
              <a:rPr lang="en-US" i="1" dirty="0" smtClean="0">
                <a:solidFill>
                  <a:schemeClr val="tx1"/>
                </a:solidFill>
                <a:latin typeface="Arial" pitchFamily="34" charset="0"/>
                <a:cs typeface="Arial" pitchFamily="34" charset="0"/>
              </a:rPr>
              <a:t> Use Water Right</a:t>
            </a:r>
            <a:endParaRPr lang="en-US" i="1" dirty="0">
              <a:solidFill>
                <a:schemeClr val="tx1"/>
              </a:solidFill>
              <a:latin typeface="Arial" pitchFamily="34" charset="0"/>
              <a:cs typeface="Arial" pitchFamily="34" charset="0"/>
            </a:endParaRPr>
          </a:p>
        </p:txBody>
      </p:sp>
      <p:sp>
        <p:nvSpPr>
          <p:cNvPr id="192515" name="Rectangle 3"/>
          <p:cNvSpPr>
            <a:spLocks noGrp="1" noChangeArrowheads="1"/>
          </p:cNvSpPr>
          <p:nvPr>
            <p:ph type="body" idx="1"/>
          </p:nvPr>
        </p:nvSpPr>
        <p:spPr>
          <a:xfrm>
            <a:off x="246290" y="1428750"/>
            <a:ext cx="4554310" cy="3028949"/>
          </a:xfrm>
          <a:ln/>
        </p:spPr>
        <p:txBody>
          <a:bodyPr>
            <a:normAutofit/>
          </a:bodyPr>
          <a:lstStyle/>
          <a:p>
            <a:pPr marL="468313" indent="-468313" algn="ctr">
              <a:lnSpc>
                <a:spcPct val="90000"/>
              </a:lnSpc>
              <a:spcBef>
                <a:spcPts val="1200"/>
              </a:spcBef>
              <a:buFont typeface="Wingdings" pitchFamily="2" charset="2"/>
              <a:buNone/>
            </a:pPr>
            <a:r>
              <a:rPr lang="en-US" sz="2800" b="1" u="sng" dirty="0" smtClean="0">
                <a:solidFill>
                  <a:schemeClr val="accent3">
                    <a:lumMod val="75000"/>
                  </a:schemeClr>
                </a:solidFill>
                <a:latin typeface="Arial" pitchFamily="34" charset="0"/>
                <a:cs typeface="Arial" pitchFamily="34" charset="0"/>
              </a:rPr>
              <a:t>Traditional</a:t>
            </a:r>
            <a:endParaRPr lang="en-US" sz="2800" b="1" u="sng" dirty="0">
              <a:solidFill>
                <a:schemeClr val="accent3">
                  <a:lumMod val="75000"/>
                </a:schemeClr>
              </a:solidFill>
              <a:latin typeface="Arial" pitchFamily="34" charset="0"/>
              <a:cs typeface="Arial" pitchFamily="34" charset="0"/>
            </a:endParaRPr>
          </a:p>
          <a:p>
            <a:pPr marL="339725" indent="-339725">
              <a:lnSpc>
                <a:spcPct val="90000"/>
              </a:lnSpc>
              <a:spcBef>
                <a:spcPts val="1200"/>
              </a:spcBef>
              <a:buFont typeface="Wingdings" pitchFamily="2" charset="2"/>
              <a:buChar char="Ø"/>
            </a:pPr>
            <a:r>
              <a:rPr lang="en-US" sz="2600" dirty="0" smtClean="0">
                <a:latin typeface="Arial" pitchFamily="34" charset="0"/>
                <a:cs typeface="Arial" pitchFamily="34" charset="0"/>
              </a:rPr>
              <a:t>Usually removes </a:t>
            </a:r>
            <a:r>
              <a:rPr lang="en-US" sz="2600" dirty="0">
                <a:latin typeface="Arial" pitchFamily="34" charset="0"/>
                <a:cs typeface="Arial" pitchFamily="34" charset="0"/>
              </a:rPr>
              <a:t>water from </a:t>
            </a:r>
            <a:r>
              <a:rPr lang="en-US" sz="2600" dirty="0" smtClean="0">
                <a:latin typeface="Arial" pitchFamily="34" charset="0"/>
                <a:cs typeface="Arial" pitchFamily="34" charset="0"/>
              </a:rPr>
              <a:t>stream</a:t>
            </a:r>
          </a:p>
          <a:p>
            <a:pPr marL="339725" indent="-339725">
              <a:lnSpc>
                <a:spcPct val="90000"/>
              </a:lnSpc>
              <a:spcBef>
                <a:spcPts val="1200"/>
              </a:spcBef>
              <a:buFont typeface="Wingdings" pitchFamily="2" charset="2"/>
              <a:buChar char="Ø"/>
            </a:pPr>
            <a:r>
              <a:rPr lang="en-US" sz="2600" dirty="0" smtClean="0">
                <a:latin typeface="Arial" pitchFamily="34" charset="0"/>
                <a:cs typeface="Arial" pitchFamily="34" charset="0"/>
              </a:rPr>
              <a:t>Uses usually occur </a:t>
            </a:r>
            <a:r>
              <a:rPr lang="en-US" sz="2600" dirty="0">
                <a:latin typeface="Arial" pitchFamily="34" charset="0"/>
                <a:cs typeface="Arial" pitchFamily="34" charset="0"/>
              </a:rPr>
              <a:t>outside </a:t>
            </a:r>
            <a:r>
              <a:rPr lang="en-US" sz="2600" dirty="0" smtClean="0">
                <a:latin typeface="Arial" pitchFamily="34" charset="0"/>
                <a:cs typeface="Arial" pitchFamily="34" charset="0"/>
              </a:rPr>
              <a:t>stream channel</a:t>
            </a:r>
          </a:p>
          <a:p>
            <a:pPr marL="339725" indent="-339725">
              <a:lnSpc>
                <a:spcPct val="90000"/>
              </a:lnSpc>
              <a:spcBef>
                <a:spcPts val="1200"/>
              </a:spcBef>
              <a:buFont typeface="Wingdings" pitchFamily="2" charset="2"/>
              <a:buChar char="Ø"/>
            </a:pPr>
            <a:r>
              <a:rPr lang="en-US" sz="2600" dirty="0" smtClean="0">
                <a:latin typeface="Arial" pitchFamily="34" charset="0"/>
                <a:cs typeface="Arial" pitchFamily="34" charset="0"/>
              </a:rPr>
              <a:t>Use could occur in stream (e.g. hydrokinetic)</a:t>
            </a:r>
            <a:endParaRPr lang="en-US" sz="2600" dirty="0">
              <a:latin typeface="Arial" pitchFamily="34" charset="0"/>
              <a:cs typeface="Arial" pitchFamily="34" charset="0"/>
            </a:endParaRPr>
          </a:p>
        </p:txBody>
      </p:sp>
      <p:sp>
        <p:nvSpPr>
          <p:cNvPr id="192516" name="Text Box 4"/>
          <p:cNvSpPr txBox="1">
            <a:spLocks noChangeArrowheads="1"/>
          </p:cNvSpPr>
          <p:nvPr/>
        </p:nvSpPr>
        <p:spPr bwMode="auto">
          <a:xfrm>
            <a:off x="4476750" y="1409700"/>
            <a:ext cx="4514850" cy="3256276"/>
          </a:xfrm>
          <a:prstGeom prst="rect">
            <a:avLst/>
          </a:prstGeom>
          <a:noFill/>
          <a:ln w="9525" algn="ctr">
            <a:noFill/>
            <a:miter lim="800000"/>
            <a:headEnd/>
            <a:tailEnd/>
          </a:ln>
          <a:effectLst/>
        </p:spPr>
        <p:txBody>
          <a:bodyPr wrap="square">
            <a:spAutoFit/>
          </a:bodyPr>
          <a:lstStyle/>
          <a:p>
            <a:pPr marL="468313" indent="-468313" algn="ctr" eaLnBrk="0" hangingPunct="0">
              <a:lnSpc>
                <a:spcPct val="90000"/>
              </a:lnSpc>
              <a:spcBef>
                <a:spcPts val="1200"/>
              </a:spcBef>
            </a:pPr>
            <a:r>
              <a:rPr lang="en-US" sz="2800" b="1" u="sng" dirty="0" err="1">
                <a:solidFill>
                  <a:schemeClr val="accent3">
                    <a:lumMod val="75000"/>
                  </a:schemeClr>
                </a:solidFill>
                <a:latin typeface="Arial" pitchFamily="34" charset="0"/>
                <a:cs typeface="Arial" pitchFamily="34" charset="0"/>
              </a:rPr>
              <a:t>Instream</a:t>
            </a:r>
            <a:r>
              <a:rPr lang="en-US" sz="2800" b="1" u="sng" dirty="0">
                <a:solidFill>
                  <a:schemeClr val="accent3">
                    <a:lumMod val="75000"/>
                  </a:schemeClr>
                </a:solidFill>
                <a:latin typeface="Arial" pitchFamily="34" charset="0"/>
                <a:cs typeface="Arial" pitchFamily="34" charset="0"/>
              </a:rPr>
              <a:t> </a:t>
            </a:r>
            <a:r>
              <a:rPr lang="en-US" sz="2800" b="1" u="sng" dirty="0" smtClean="0">
                <a:solidFill>
                  <a:schemeClr val="accent3">
                    <a:lumMod val="75000"/>
                  </a:schemeClr>
                </a:solidFill>
                <a:latin typeface="Arial" pitchFamily="34" charset="0"/>
                <a:cs typeface="Arial" pitchFamily="34" charset="0"/>
              </a:rPr>
              <a:t>Use</a:t>
            </a:r>
          </a:p>
          <a:p>
            <a:pPr marL="468313" indent="-468313" algn="l" eaLnBrk="0" hangingPunct="0">
              <a:lnSpc>
                <a:spcPct val="90000"/>
              </a:lnSpc>
              <a:spcBef>
                <a:spcPts val="1200"/>
              </a:spcBef>
              <a:buClr>
                <a:srgbClr val="00B0F0"/>
              </a:buClr>
              <a:buFont typeface="Wingdings" pitchFamily="2" charset="2"/>
              <a:buChar char="Ø"/>
            </a:pPr>
            <a:r>
              <a:rPr lang="en-US" sz="2600" dirty="0" smtClean="0">
                <a:latin typeface="Arial" pitchFamily="34" charset="0"/>
                <a:cs typeface="Arial" pitchFamily="34" charset="0"/>
              </a:rPr>
              <a:t>Leave </a:t>
            </a:r>
            <a:r>
              <a:rPr lang="en-US" sz="2600" dirty="0">
                <a:latin typeface="Arial" pitchFamily="34" charset="0"/>
                <a:cs typeface="Arial" pitchFamily="34" charset="0"/>
              </a:rPr>
              <a:t>water in </a:t>
            </a:r>
            <a:r>
              <a:rPr lang="en-US" sz="2600" dirty="0" smtClean="0">
                <a:latin typeface="Arial" pitchFamily="34" charset="0"/>
                <a:cs typeface="Arial" pitchFamily="34" charset="0"/>
              </a:rPr>
              <a:t>stream</a:t>
            </a:r>
          </a:p>
          <a:p>
            <a:pPr marL="468313" indent="-468313" algn="l" eaLnBrk="0" hangingPunct="0">
              <a:lnSpc>
                <a:spcPct val="90000"/>
              </a:lnSpc>
              <a:spcBef>
                <a:spcPts val="1200"/>
              </a:spcBef>
              <a:buClr>
                <a:srgbClr val="00B0F0"/>
              </a:buClr>
              <a:buFont typeface="Wingdings" pitchFamily="2" charset="2"/>
              <a:buChar char="Ø"/>
            </a:pPr>
            <a:r>
              <a:rPr lang="en-US" sz="2600" dirty="0" smtClean="0">
                <a:latin typeface="Arial" pitchFamily="34" charset="0"/>
                <a:cs typeface="Arial" pitchFamily="34" charset="0"/>
              </a:rPr>
              <a:t>Uses </a:t>
            </a:r>
            <a:r>
              <a:rPr lang="en-US" sz="2600" dirty="0">
                <a:latin typeface="Arial" pitchFamily="34" charset="0"/>
                <a:cs typeface="Arial" pitchFamily="34" charset="0"/>
              </a:rPr>
              <a:t>occur in </a:t>
            </a:r>
            <a:r>
              <a:rPr lang="en-US" sz="2600" dirty="0" smtClean="0">
                <a:latin typeface="Arial" pitchFamily="34" charset="0"/>
                <a:cs typeface="Arial" pitchFamily="34" charset="0"/>
              </a:rPr>
              <a:t>stream</a:t>
            </a:r>
            <a:endParaRPr lang="en-US" sz="2600" dirty="0">
              <a:latin typeface="Arial" pitchFamily="34" charset="0"/>
              <a:cs typeface="Arial" pitchFamily="34" charset="0"/>
            </a:endParaRPr>
          </a:p>
          <a:p>
            <a:pPr marL="850900" lvl="2" indent="-350838" eaLnBrk="0" hangingPunct="0">
              <a:lnSpc>
                <a:spcPct val="90000"/>
              </a:lnSpc>
              <a:spcBef>
                <a:spcPts val="1200"/>
              </a:spcBef>
              <a:buClr>
                <a:srgbClr val="00B0F0"/>
              </a:buClr>
            </a:pPr>
            <a:r>
              <a:rPr lang="en-US" sz="2600" dirty="0">
                <a:solidFill>
                  <a:srgbClr val="FFFF00"/>
                </a:solidFill>
                <a:latin typeface="Arial" pitchFamily="34" charset="0"/>
                <a:cs typeface="Arial" pitchFamily="34" charset="0"/>
              </a:rPr>
              <a:t>		</a:t>
            </a:r>
            <a:r>
              <a:rPr lang="en-US" sz="2600" dirty="0">
                <a:solidFill>
                  <a:srgbClr val="FF0000"/>
                </a:solidFill>
                <a:latin typeface="Arial" pitchFamily="34" charset="0"/>
                <a:cs typeface="Arial" pitchFamily="34" charset="0"/>
              </a:rPr>
              <a:t>and/or </a:t>
            </a:r>
          </a:p>
          <a:p>
            <a:pPr marL="468313" indent="-468313" algn="l" eaLnBrk="0" hangingPunct="0">
              <a:lnSpc>
                <a:spcPct val="90000"/>
              </a:lnSpc>
              <a:spcBef>
                <a:spcPts val="1200"/>
              </a:spcBef>
              <a:buClr>
                <a:srgbClr val="00B0F0"/>
              </a:buClr>
              <a:buFont typeface="Wingdings" pitchFamily="2" charset="2"/>
              <a:buChar char="Ø"/>
            </a:pPr>
            <a:r>
              <a:rPr lang="en-US" sz="2600" dirty="0" smtClean="0">
                <a:latin typeface="Arial" pitchFamily="34" charset="0"/>
                <a:cs typeface="Arial" pitchFamily="34" charset="0"/>
              </a:rPr>
              <a:t>Resource values are </a:t>
            </a:r>
            <a:r>
              <a:rPr lang="en-US" sz="2600" dirty="0">
                <a:latin typeface="Arial" pitchFamily="34" charset="0"/>
                <a:cs typeface="Arial" pitchFamily="34" charset="0"/>
              </a:rPr>
              <a:t>dependent </a:t>
            </a:r>
            <a:r>
              <a:rPr lang="en-US" sz="2600" dirty="0" smtClean="0">
                <a:latin typeface="Arial" pitchFamily="34" charset="0"/>
                <a:cs typeface="Arial" pitchFamily="34" charset="0"/>
              </a:rPr>
              <a:t>upon stream or lake level</a:t>
            </a:r>
            <a:endParaRPr lang="en-US" sz="2600"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937DED32-AF1A-4CE1-BE2B-BF8EF44BF520}" type="slidenum">
              <a:rPr lang="en-US" smtClean="0"/>
              <a:pPr/>
              <a:t>21</a:t>
            </a:fld>
            <a:endParaRPr lang="en-US" dirty="0"/>
          </a:p>
        </p:txBody>
      </p:sp>
      <p:pic>
        <p:nvPicPr>
          <p:cNvPr id="6146" name="Picture 2" descr="C:\Users\r20smith\Downloads\fortymile (41 of 6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9301" y="4648516"/>
            <a:ext cx="4026049" cy="2113096"/>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Picture 3" descr="C:\Users\r20smith\Downloads\galkana (91 of 98).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38725" y="4585213"/>
            <a:ext cx="3752850" cy="215848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additive="base">
                                        <p:cTn id="7" dur="500" fill="hold"/>
                                        <p:tgtEl>
                                          <p:spTgt spid="192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25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2515">
                                            <p:txEl>
                                              <p:pRg st="1" end="1"/>
                                            </p:txEl>
                                          </p:spTgt>
                                        </p:tgtEl>
                                        <p:attrNameLst>
                                          <p:attrName>style.visibility</p:attrName>
                                        </p:attrNameLst>
                                      </p:cBhvr>
                                      <p:to>
                                        <p:strVal val="visible"/>
                                      </p:to>
                                    </p:set>
                                    <p:anim calcmode="lin" valueType="num">
                                      <p:cBhvr additive="base">
                                        <p:cTn id="11" dur="500" fill="hold"/>
                                        <p:tgtEl>
                                          <p:spTgt spid="1925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25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2515">
                                            <p:txEl>
                                              <p:pRg st="2" end="2"/>
                                            </p:txEl>
                                          </p:spTgt>
                                        </p:tgtEl>
                                        <p:attrNameLst>
                                          <p:attrName>style.visibility</p:attrName>
                                        </p:attrNameLst>
                                      </p:cBhvr>
                                      <p:to>
                                        <p:strVal val="visible"/>
                                      </p:to>
                                    </p:set>
                                    <p:anim calcmode="lin" valueType="num">
                                      <p:cBhvr additive="base">
                                        <p:cTn id="15" dur="500" fill="hold"/>
                                        <p:tgtEl>
                                          <p:spTgt spid="19251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251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2515">
                                            <p:txEl>
                                              <p:pRg st="3" end="3"/>
                                            </p:txEl>
                                          </p:spTgt>
                                        </p:tgtEl>
                                        <p:attrNameLst>
                                          <p:attrName>style.visibility</p:attrName>
                                        </p:attrNameLst>
                                      </p:cBhvr>
                                      <p:to>
                                        <p:strVal val="visible"/>
                                      </p:to>
                                    </p:set>
                                    <p:anim calcmode="lin" valueType="num">
                                      <p:cBhvr additive="base">
                                        <p:cTn id="19" dur="500" fill="hold"/>
                                        <p:tgtEl>
                                          <p:spTgt spid="1925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2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2516"/>
                                        </p:tgtEl>
                                        <p:attrNameLst>
                                          <p:attrName>style.visibility</p:attrName>
                                        </p:attrNameLst>
                                      </p:cBhvr>
                                      <p:to>
                                        <p:strVal val="visible"/>
                                      </p:to>
                                    </p:set>
                                    <p:anim calcmode="lin" valueType="num">
                                      <p:cBhvr additive="base">
                                        <p:cTn id="25" dur="500" fill="hold"/>
                                        <p:tgtEl>
                                          <p:spTgt spid="192516"/>
                                        </p:tgtEl>
                                        <p:attrNameLst>
                                          <p:attrName>ppt_x</p:attrName>
                                        </p:attrNameLst>
                                      </p:cBhvr>
                                      <p:tavLst>
                                        <p:tav tm="0">
                                          <p:val>
                                            <p:strVal val="1+#ppt_w/2"/>
                                          </p:val>
                                        </p:tav>
                                        <p:tav tm="100000">
                                          <p:val>
                                            <p:strVal val="#ppt_x"/>
                                          </p:val>
                                        </p:tav>
                                      </p:tavLst>
                                    </p:anim>
                                    <p:anim calcmode="lin" valueType="num">
                                      <p:cBhvr additive="base">
                                        <p:cTn id="26" dur="500" fill="hold"/>
                                        <p:tgtEl>
                                          <p:spTgt spid="1925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Alaska:  Reservation of Water</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In Alaska, an </a:t>
            </a:r>
            <a:r>
              <a:rPr lang="en-US" dirty="0" err="1" smtClean="0">
                <a:latin typeface="Arial" pitchFamily="34" charset="0"/>
                <a:cs typeface="Arial" pitchFamily="34" charset="0"/>
              </a:rPr>
              <a:t>instream</a:t>
            </a:r>
            <a:r>
              <a:rPr lang="en-US" dirty="0" smtClean="0">
                <a:latin typeface="Arial" pitchFamily="34" charset="0"/>
                <a:cs typeface="Arial" pitchFamily="34" charset="0"/>
              </a:rPr>
              <a:t> use water right is called a “reservation of water”.  It sets aside water necessary to protect water uses in rivers and lakes. </a:t>
            </a:r>
          </a:p>
          <a:p>
            <a:r>
              <a:rPr lang="en-US" dirty="0" smtClean="0">
                <a:latin typeface="Arial" pitchFamily="34" charset="0"/>
                <a:cs typeface="Arial" pitchFamily="34" charset="0"/>
              </a:rPr>
              <a:t>Beneficial uses of reservations of water under state law can be used for:</a:t>
            </a:r>
          </a:p>
          <a:p>
            <a:pPr marL="822960" lvl="1" indent="-457200">
              <a:buFont typeface="+mj-lt"/>
              <a:buAutoNum type="arabicPeriod"/>
            </a:pPr>
            <a:r>
              <a:rPr lang="en-US" dirty="0" smtClean="0">
                <a:latin typeface="Arial" pitchFamily="34" charset="0"/>
                <a:cs typeface="Arial" pitchFamily="34" charset="0"/>
              </a:rPr>
              <a:t>Protection of fish and wildlife habitat, migration and propagation</a:t>
            </a:r>
          </a:p>
          <a:p>
            <a:pPr marL="822960" lvl="1" indent="-457200">
              <a:buFont typeface="+mj-lt"/>
              <a:buAutoNum type="arabicPeriod"/>
            </a:pPr>
            <a:r>
              <a:rPr lang="en-US" dirty="0" smtClean="0">
                <a:latin typeface="Arial" pitchFamily="34" charset="0"/>
                <a:cs typeface="Arial" pitchFamily="34" charset="0"/>
              </a:rPr>
              <a:t>Recreation and parks</a:t>
            </a:r>
          </a:p>
          <a:p>
            <a:pPr marL="822960" lvl="1" indent="-457200">
              <a:buFont typeface="+mj-lt"/>
              <a:buAutoNum type="arabicPeriod"/>
            </a:pPr>
            <a:r>
              <a:rPr lang="en-US" dirty="0" smtClean="0">
                <a:latin typeface="Arial" pitchFamily="34" charset="0"/>
                <a:cs typeface="Arial" pitchFamily="34" charset="0"/>
              </a:rPr>
              <a:t>Navigation and transportation</a:t>
            </a:r>
          </a:p>
          <a:p>
            <a:pPr marL="822960" lvl="1" indent="-457200">
              <a:buFont typeface="+mj-lt"/>
              <a:buAutoNum type="arabicPeriod"/>
            </a:pPr>
            <a:r>
              <a:rPr lang="en-US" dirty="0" smtClean="0">
                <a:latin typeface="Arial" pitchFamily="34" charset="0"/>
                <a:cs typeface="Arial" pitchFamily="34" charset="0"/>
              </a:rPr>
              <a:t>Sanitary and water quality</a:t>
            </a: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10-24-16</a:t>
            </a:r>
            <a:endParaRPr lang="en-US" dirty="0"/>
          </a:p>
        </p:txBody>
      </p:sp>
      <p:sp>
        <p:nvSpPr>
          <p:cNvPr id="5" name="Slide Number Placeholder 4"/>
          <p:cNvSpPr>
            <a:spLocks noGrp="1"/>
          </p:cNvSpPr>
          <p:nvPr>
            <p:ph type="sldNum" sz="quarter" idx="12"/>
          </p:nvPr>
        </p:nvSpPr>
        <p:spPr/>
        <p:txBody>
          <a:bodyPr/>
          <a:lstStyle/>
          <a:p>
            <a:fld id="{937DED32-AF1A-4CE1-BE2B-BF8EF44BF520}" type="slidenum">
              <a:rPr lang="en-US" smtClean="0"/>
              <a:pPr/>
              <a:t>22</a:t>
            </a:fld>
            <a:endParaRPr lang="en-US" dirty="0"/>
          </a:p>
        </p:txBody>
      </p:sp>
      <p:pic>
        <p:nvPicPr>
          <p:cNvPr id="6" name="Picture 5" descr="delta (14 of 15).JPG"/>
          <p:cNvPicPr>
            <a:picLocks noChangeAspect="1"/>
          </p:cNvPicPr>
          <p:nvPr/>
        </p:nvPicPr>
        <p:blipFill>
          <a:blip r:embed="rId3" cstate="print"/>
          <a:stretch>
            <a:fillRect/>
          </a:stretch>
        </p:blipFill>
        <p:spPr>
          <a:xfrm>
            <a:off x="5546270" y="4078514"/>
            <a:ext cx="3026229" cy="201748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Water Rights in Alaska</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000" dirty="0" smtClean="0">
                <a:latin typeface="Arial" pitchFamily="34" charset="0"/>
                <a:cs typeface="Arial" pitchFamily="34" charset="0"/>
              </a:rPr>
              <a:t>What is a Water Right and what does it look like in Alaska?</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The Prior Appropriation Doctrine and how it is applied in Alaska</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Introduction to Types of Water Rights in Alaska</a:t>
            </a:r>
          </a:p>
          <a:p>
            <a:endParaRPr lang="en-US" sz="2000" dirty="0" smtClean="0">
              <a:latin typeface="Arial" pitchFamily="34" charset="0"/>
              <a:cs typeface="Arial" pitchFamily="34" charset="0"/>
            </a:endParaRPr>
          </a:p>
          <a:p>
            <a:r>
              <a:rPr lang="en-US" sz="2000" b="1" dirty="0" smtClean="0">
                <a:solidFill>
                  <a:srgbClr val="FF0000"/>
                </a:solidFill>
                <a:latin typeface="Arial" pitchFamily="34" charset="0"/>
                <a:cs typeface="Arial" pitchFamily="34" charset="0"/>
              </a:rPr>
              <a:t>Introduction to Processes for Obtaining Water Rights in Alaska</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Overview of Administration of Existing Rights in Alaska</a:t>
            </a:r>
            <a:endParaRPr lang="en-US" sz="20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10-24-16</a:t>
            </a:r>
            <a:endParaRPr lang="en-US" dirty="0"/>
          </a:p>
        </p:txBody>
      </p:sp>
      <p:sp>
        <p:nvSpPr>
          <p:cNvPr id="5" name="Slide Number Placeholder 4"/>
          <p:cNvSpPr>
            <a:spLocks noGrp="1"/>
          </p:cNvSpPr>
          <p:nvPr>
            <p:ph type="sldNum" sz="quarter" idx="12"/>
          </p:nvPr>
        </p:nvSpPr>
        <p:spPr/>
        <p:txBody>
          <a:bodyPr/>
          <a:lstStyle/>
          <a:p>
            <a:fld id="{937DED32-AF1A-4CE1-BE2B-BF8EF44BF520}"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4"/>
          <p:cNvSpPr>
            <a:spLocks noGrp="1"/>
          </p:cNvSpPr>
          <p:nvPr>
            <p:ph type="dt" sz="quarter" idx="10"/>
          </p:nvPr>
        </p:nvSpPr>
        <p:spPr>
          <a:noFill/>
        </p:spPr>
        <p:txBody>
          <a:bodyPr/>
          <a:lstStyle/>
          <a:p>
            <a:r>
              <a:rPr lang="en-US" smtClean="0"/>
              <a:t>10-24-16</a:t>
            </a:r>
            <a:endParaRPr lang="en-US"/>
          </a:p>
        </p:txBody>
      </p:sp>
      <p:sp>
        <p:nvSpPr>
          <p:cNvPr id="15364" name="Rectangle 2"/>
          <p:cNvSpPr>
            <a:spLocks noGrp="1" noChangeArrowheads="1"/>
          </p:cNvSpPr>
          <p:nvPr>
            <p:ph type="title"/>
          </p:nvPr>
        </p:nvSpPr>
        <p:spPr>
          <a:xfrm>
            <a:off x="592016" y="595087"/>
            <a:ext cx="8001000" cy="1184589"/>
          </a:xfrm>
        </p:spPr>
        <p:txBody>
          <a:bodyPr>
            <a:normAutofit/>
          </a:bodyPr>
          <a:lstStyle/>
          <a:p>
            <a:pPr algn="ctr" eaLnBrk="1" hangingPunct="1">
              <a:lnSpc>
                <a:spcPct val="80000"/>
              </a:lnSpc>
            </a:pPr>
            <a:r>
              <a:rPr lang="en-US" sz="4000" dirty="0" smtClean="0">
                <a:latin typeface="Arial" pitchFamily="34" charset="0"/>
                <a:cs typeface="Arial" pitchFamily="34" charset="0"/>
              </a:rPr>
              <a:t>How Do I Obtain A Water Right </a:t>
            </a:r>
            <a:br>
              <a:rPr lang="en-US" sz="4000" dirty="0" smtClean="0">
                <a:latin typeface="Arial" pitchFamily="34" charset="0"/>
                <a:cs typeface="Arial" pitchFamily="34" charset="0"/>
              </a:rPr>
            </a:br>
            <a:r>
              <a:rPr lang="en-US" sz="4000" dirty="0" smtClean="0">
                <a:latin typeface="Arial" pitchFamily="34" charset="0"/>
                <a:cs typeface="Arial" pitchFamily="34" charset="0"/>
              </a:rPr>
              <a:t>In Alaska?</a:t>
            </a:r>
            <a:r>
              <a:rPr lang="en-US" sz="4000" i="1" dirty="0" smtClean="0">
                <a:solidFill>
                  <a:schemeClr val="tx1"/>
                </a:solidFill>
                <a:latin typeface="Arial" pitchFamily="34" charset="0"/>
                <a:cs typeface="Arial" pitchFamily="34" charset="0"/>
              </a:rPr>
              <a:t> </a:t>
            </a:r>
          </a:p>
        </p:txBody>
      </p:sp>
      <p:pic>
        <p:nvPicPr>
          <p:cNvPr id="2" name="Content Placeholder 1"/>
          <p:cNvPicPr>
            <a:picLocks noGrp="1" noChangeAspect="1"/>
          </p:cNvPicPr>
          <p:nvPr>
            <p:ph sz="half" idx="1"/>
          </p:nvPr>
        </p:nvPicPr>
        <p:blipFill>
          <a:blip r:embed="rId3" cstate="screen">
            <a:extLst>
              <a:ext uri="{28A0092B-C50C-407E-A947-70E740481C1C}">
                <a14:useLocalDpi xmlns="" xmlns:a14="http://schemas.microsoft.com/office/drawing/2010/main" val="0"/>
              </a:ext>
            </a:extLst>
          </a:blip>
          <a:stretch>
            <a:fillRect/>
          </a:stretch>
        </p:blipFill>
        <p:spPr>
          <a:xfrm>
            <a:off x="1099595" y="2048719"/>
            <a:ext cx="7130005" cy="3929806"/>
          </a:xfrm>
        </p:spPr>
      </p:pic>
      <p:sp>
        <p:nvSpPr>
          <p:cNvPr id="9" name="Slide Number Placeholder 8"/>
          <p:cNvSpPr>
            <a:spLocks noGrp="1"/>
          </p:cNvSpPr>
          <p:nvPr>
            <p:ph type="sldNum" sz="quarter" idx="12"/>
          </p:nvPr>
        </p:nvSpPr>
        <p:spPr/>
        <p:txBody>
          <a:bodyPr/>
          <a:lstStyle/>
          <a:p>
            <a:fld id="{937DED32-AF1A-4CE1-BE2B-BF8EF44BF520}" type="slidenum">
              <a:rPr lang="en-US" smtClean="0"/>
              <a:pPr/>
              <a:t>24</a:t>
            </a:fld>
            <a:endParaRPr lang="en-US"/>
          </a:p>
        </p:txBody>
      </p:sp>
    </p:spTree>
    <p:extLst>
      <p:ext uri="{BB962C8B-B14F-4D97-AF65-F5344CB8AC3E}">
        <p14:creationId xmlns="" xmlns:p14="http://schemas.microsoft.com/office/powerpoint/2010/main" val="1379479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10-24-16</a:t>
            </a:r>
            <a:endParaRPr lang="en-US"/>
          </a:p>
        </p:txBody>
      </p:sp>
      <p:sp>
        <p:nvSpPr>
          <p:cNvPr id="155651" name="Rectangle 3"/>
          <p:cNvSpPr>
            <a:spLocks noGrp="1" noChangeArrowheads="1"/>
          </p:cNvSpPr>
          <p:nvPr>
            <p:ph type="body" idx="1"/>
          </p:nvPr>
        </p:nvSpPr>
        <p:spPr>
          <a:xfrm>
            <a:off x="0" y="1997001"/>
            <a:ext cx="9144000" cy="4860999"/>
          </a:xfrm>
        </p:spPr>
        <p:txBody>
          <a:bodyPr>
            <a:noAutofit/>
          </a:bodyPr>
          <a:lstStyle/>
          <a:p>
            <a:pPr marL="688975" indent="-457200">
              <a:lnSpc>
                <a:spcPct val="90000"/>
              </a:lnSpc>
              <a:spcBef>
                <a:spcPts val="0"/>
              </a:spcBef>
              <a:spcAft>
                <a:spcPts val="1800"/>
              </a:spcAft>
              <a:buFont typeface="Wingdings" pitchFamily="2" charset="2"/>
              <a:buChar char="q"/>
            </a:pPr>
            <a:r>
              <a:rPr lang="en-US" sz="2600" dirty="0" smtClean="0">
                <a:solidFill>
                  <a:schemeClr val="accent1"/>
                </a:solidFill>
                <a:latin typeface="Arial" pitchFamily="34" charset="0"/>
                <a:cs typeface="Arial" pitchFamily="34" charset="0"/>
              </a:rPr>
              <a:t>Historic </a:t>
            </a:r>
            <a:r>
              <a:rPr lang="en-US" sz="2600" dirty="0">
                <a:solidFill>
                  <a:schemeClr val="accent1"/>
                </a:solidFill>
                <a:latin typeface="Arial" pitchFamily="34" charset="0"/>
                <a:cs typeface="Arial" pitchFamily="34" charset="0"/>
              </a:rPr>
              <a:t>use that continues to present </a:t>
            </a:r>
            <a:r>
              <a:rPr lang="en-US" sz="2600" dirty="0" smtClean="0">
                <a:solidFill>
                  <a:schemeClr val="accent1"/>
                </a:solidFill>
                <a:latin typeface="Arial" pitchFamily="34" charset="0"/>
                <a:cs typeface="Arial" pitchFamily="34" charset="0"/>
              </a:rPr>
              <a:t>day</a:t>
            </a:r>
          </a:p>
          <a:p>
            <a:pPr marL="688975" indent="-457200">
              <a:lnSpc>
                <a:spcPct val="90000"/>
              </a:lnSpc>
              <a:spcBef>
                <a:spcPts val="0"/>
              </a:spcBef>
              <a:spcAft>
                <a:spcPts val="1800"/>
              </a:spcAft>
              <a:buFont typeface="Wingdings" pitchFamily="2" charset="2"/>
              <a:buChar char="q"/>
            </a:pPr>
            <a:r>
              <a:rPr lang="en-US" sz="2600" dirty="0" smtClean="0">
                <a:solidFill>
                  <a:schemeClr val="accent4">
                    <a:lumMod val="75000"/>
                  </a:schemeClr>
                </a:solidFill>
                <a:latin typeface="Arial" pitchFamily="34" charset="0"/>
                <a:cs typeface="Arial" pitchFamily="34" charset="0"/>
              </a:rPr>
              <a:t>Use </a:t>
            </a:r>
            <a:r>
              <a:rPr lang="en-US" sz="2600" dirty="0">
                <a:solidFill>
                  <a:schemeClr val="accent4">
                    <a:lumMod val="75000"/>
                  </a:schemeClr>
                </a:solidFill>
                <a:latin typeface="Arial" pitchFamily="34" charset="0"/>
                <a:cs typeface="Arial" pitchFamily="34" charset="0"/>
              </a:rPr>
              <a:t>began before state water code </a:t>
            </a:r>
            <a:r>
              <a:rPr lang="en-US" sz="2600" dirty="0" smtClean="0">
                <a:solidFill>
                  <a:schemeClr val="accent4">
                    <a:lumMod val="75000"/>
                  </a:schemeClr>
                </a:solidFill>
                <a:latin typeface="Arial" pitchFamily="34" charset="0"/>
                <a:cs typeface="Arial" pitchFamily="34" charset="0"/>
              </a:rPr>
              <a:t>passed</a:t>
            </a:r>
          </a:p>
          <a:p>
            <a:pPr marL="688975" indent="-457200">
              <a:lnSpc>
                <a:spcPct val="90000"/>
              </a:lnSpc>
              <a:spcBef>
                <a:spcPts val="0"/>
              </a:spcBef>
              <a:spcAft>
                <a:spcPts val="1800"/>
              </a:spcAft>
              <a:buFont typeface="Wingdings" pitchFamily="2" charset="2"/>
              <a:buChar char="q"/>
            </a:pPr>
            <a:r>
              <a:rPr lang="en-US" sz="2600" dirty="0" smtClean="0">
                <a:solidFill>
                  <a:schemeClr val="accent1"/>
                </a:solidFill>
                <a:latin typeface="Arial" pitchFamily="34" charset="0"/>
                <a:cs typeface="Arial" pitchFamily="34" charset="0"/>
              </a:rPr>
              <a:t>Use restricted to water amount historically diverted &amp; used</a:t>
            </a:r>
          </a:p>
          <a:p>
            <a:pPr marL="688975" indent="-457200">
              <a:lnSpc>
                <a:spcPct val="90000"/>
              </a:lnSpc>
              <a:spcBef>
                <a:spcPts val="0"/>
              </a:spcBef>
              <a:spcAft>
                <a:spcPts val="1800"/>
              </a:spcAft>
              <a:buFont typeface="Wingdings" pitchFamily="2" charset="2"/>
              <a:buChar char="q"/>
            </a:pPr>
            <a:r>
              <a:rPr lang="en-US" sz="2600" dirty="0" smtClean="0">
                <a:solidFill>
                  <a:schemeClr val="accent4">
                    <a:lumMod val="75000"/>
                  </a:schemeClr>
                </a:solidFill>
                <a:latin typeface="Arial" pitchFamily="34" charset="0"/>
                <a:cs typeface="Arial" pitchFamily="34" charset="0"/>
              </a:rPr>
              <a:t>Typically </a:t>
            </a:r>
            <a:r>
              <a:rPr lang="en-US" sz="2600" dirty="0">
                <a:solidFill>
                  <a:schemeClr val="accent4">
                    <a:lumMod val="75000"/>
                  </a:schemeClr>
                </a:solidFill>
                <a:latin typeface="Arial" pitchFamily="34" charset="0"/>
                <a:cs typeface="Arial" pitchFamily="34" charset="0"/>
              </a:rPr>
              <a:t>claimed in </a:t>
            </a:r>
            <a:r>
              <a:rPr lang="en-US" sz="2600" dirty="0" smtClean="0">
                <a:solidFill>
                  <a:schemeClr val="accent4">
                    <a:lumMod val="75000"/>
                  </a:schemeClr>
                </a:solidFill>
                <a:latin typeface="Arial" pitchFamily="34" charset="0"/>
                <a:cs typeface="Arial" pitchFamily="34" charset="0"/>
              </a:rPr>
              <a:t>adjudications, where right is confirmed or challenged </a:t>
            </a:r>
          </a:p>
          <a:p>
            <a:pPr marL="688975" indent="-457200">
              <a:lnSpc>
                <a:spcPct val="90000"/>
              </a:lnSpc>
              <a:spcBef>
                <a:spcPts val="0"/>
              </a:spcBef>
              <a:spcAft>
                <a:spcPts val="1800"/>
              </a:spcAft>
              <a:buFont typeface="Wingdings" pitchFamily="2" charset="2"/>
              <a:buChar char="q"/>
            </a:pPr>
            <a:r>
              <a:rPr lang="en-US" sz="2600" dirty="0" smtClean="0">
                <a:solidFill>
                  <a:schemeClr val="accent1"/>
                </a:solidFill>
                <a:latin typeface="Arial" pitchFamily="34" charset="0"/>
                <a:cs typeface="Arial" pitchFamily="34" charset="0"/>
              </a:rPr>
              <a:t>In AK, claims for “vested or existing” rights were filed as   “declarations of appropriation” with DNR.  These claims were extinguished unless filed by specific dates in 1967 and 1968.</a:t>
            </a:r>
            <a:r>
              <a:rPr lang="en-US" sz="2600" dirty="0" smtClean="0">
                <a:solidFill>
                  <a:schemeClr val="accent4">
                    <a:lumMod val="75000"/>
                  </a:schemeClr>
                </a:solidFill>
                <a:latin typeface="Arial" pitchFamily="34" charset="0"/>
                <a:cs typeface="Arial" pitchFamily="34" charset="0"/>
              </a:rPr>
              <a:t/>
            </a:r>
            <a:br>
              <a:rPr lang="en-US" sz="2600" dirty="0" smtClean="0">
                <a:solidFill>
                  <a:schemeClr val="accent4">
                    <a:lumMod val="75000"/>
                  </a:schemeClr>
                </a:solidFill>
                <a:latin typeface="Arial" pitchFamily="34" charset="0"/>
                <a:cs typeface="Arial" pitchFamily="34" charset="0"/>
              </a:rPr>
            </a:br>
            <a:endParaRPr lang="en-US" sz="2600" dirty="0">
              <a:solidFill>
                <a:srgbClr val="FF6600"/>
              </a:solidFill>
            </a:endParaRPr>
          </a:p>
        </p:txBody>
      </p:sp>
      <p:sp>
        <p:nvSpPr>
          <p:cNvPr id="6" name="Slide Number Placeholder 5"/>
          <p:cNvSpPr>
            <a:spLocks noGrp="1"/>
          </p:cNvSpPr>
          <p:nvPr>
            <p:ph type="sldNum" sz="quarter" idx="12"/>
          </p:nvPr>
        </p:nvSpPr>
        <p:spPr/>
        <p:txBody>
          <a:bodyPr/>
          <a:lstStyle/>
          <a:p>
            <a:fld id="{937DED32-AF1A-4CE1-BE2B-BF8EF44BF520}" type="slidenum">
              <a:rPr lang="en-US" smtClean="0"/>
              <a:pPr/>
              <a:t>25</a:t>
            </a:fld>
            <a:endParaRPr lang="en-US" dirty="0"/>
          </a:p>
        </p:txBody>
      </p:sp>
      <p:sp>
        <p:nvSpPr>
          <p:cNvPr id="8" name="Rectangle 2"/>
          <p:cNvSpPr>
            <a:spLocks noGrp="1" noChangeArrowheads="1"/>
          </p:cNvSpPr>
          <p:nvPr>
            <p:ph type="title"/>
          </p:nvPr>
        </p:nvSpPr>
        <p:spPr>
          <a:xfrm>
            <a:off x="515257" y="682174"/>
            <a:ext cx="8001000" cy="1161143"/>
          </a:xfrm>
        </p:spPr>
        <p:txBody>
          <a:bodyPr>
            <a:normAutofit fontScale="90000"/>
          </a:bodyPr>
          <a:lstStyle/>
          <a:p>
            <a:pPr>
              <a:lnSpc>
                <a:spcPct val="90000"/>
              </a:lnSpc>
            </a:pPr>
            <a:r>
              <a:rPr lang="en-US" sz="4000" i="1" dirty="0">
                <a:latin typeface="Arial" pitchFamily="34" charset="0"/>
                <a:cs typeface="Arial" pitchFamily="34" charset="0"/>
              </a:rPr>
              <a:t/>
            </a:r>
            <a:br>
              <a:rPr lang="en-US" sz="4000" i="1" dirty="0">
                <a:latin typeface="Arial" pitchFamily="34" charset="0"/>
                <a:cs typeface="Arial" pitchFamily="34" charset="0"/>
              </a:rPr>
            </a:br>
            <a:r>
              <a:rPr lang="en-US" sz="4400" dirty="0">
                <a:latin typeface="Arial" pitchFamily="34" charset="0"/>
                <a:cs typeface="Arial" pitchFamily="34" charset="0"/>
              </a:rPr>
              <a:t>Obtaining Water </a:t>
            </a:r>
            <a:r>
              <a:rPr lang="en-US" sz="4400" dirty="0" smtClean="0">
                <a:latin typeface="Arial" pitchFamily="34" charset="0"/>
                <a:cs typeface="Arial" pitchFamily="34" charset="0"/>
              </a:rPr>
              <a:t>Rights</a:t>
            </a:r>
            <a:br>
              <a:rPr lang="en-US" sz="4400" dirty="0" smtClean="0">
                <a:latin typeface="Arial" pitchFamily="34" charset="0"/>
                <a:cs typeface="Arial" pitchFamily="34" charset="0"/>
              </a:rPr>
            </a:br>
            <a:r>
              <a:rPr lang="en-US" dirty="0" smtClean="0">
                <a:solidFill>
                  <a:srgbClr val="000000"/>
                </a:solidFill>
                <a:latin typeface="Arial" pitchFamily="34" charset="0"/>
                <a:cs typeface="Arial" pitchFamily="34" charset="0"/>
              </a:rPr>
              <a:t>“Vested” Water Rights</a:t>
            </a:r>
            <a:endParaRPr lang="en-US" sz="4400" i="1"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3127310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2856" y="1923132"/>
          <a:ext cx="8334828" cy="4720336"/>
        </p:xfrm>
        <a:graphic>
          <a:graphicData uri="http://schemas.openxmlformats.org/drawingml/2006/table">
            <a:tbl>
              <a:tblPr/>
              <a:tblGrid>
                <a:gridCol w="3352799"/>
                <a:gridCol w="2322286"/>
                <a:gridCol w="2659743"/>
              </a:tblGrid>
              <a:tr h="274320">
                <a:tc>
                  <a:txBody>
                    <a:bodyPr/>
                    <a:lstStyle/>
                    <a:p>
                      <a:pPr marL="0" marR="0" algn="ctr">
                        <a:lnSpc>
                          <a:spcPct val="85000"/>
                        </a:lnSpc>
                        <a:spcBef>
                          <a:spcPts val="0"/>
                        </a:spcBef>
                        <a:spcAft>
                          <a:spcPts val="0"/>
                        </a:spcAft>
                      </a:pPr>
                      <a:r>
                        <a:rPr kumimoji="0" lang="en-US" sz="2400" b="1" i="0" u="none" strike="noStrike" kern="1200" cap="none" normalizeH="0" baseline="0" dirty="0" smtClean="0">
                          <a:ln>
                            <a:noFill/>
                          </a:ln>
                          <a:solidFill>
                            <a:schemeClr val="tx2"/>
                          </a:solidFill>
                          <a:effectLst/>
                          <a:latin typeface="+mn-lt"/>
                          <a:ea typeface="Times New Roman" pitchFamily="18" charset="0"/>
                          <a:cs typeface="+mn-cs"/>
                        </a:rPr>
                        <a:t>Prior Appropriation </a:t>
                      </a:r>
                      <a:r>
                        <a:rPr lang="en-US" sz="2400" b="1" dirty="0" smtClean="0">
                          <a:solidFill>
                            <a:schemeClr val="tx2"/>
                          </a:solidFill>
                          <a:latin typeface="+mn-lt"/>
                          <a:ea typeface="Times New Roman"/>
                        </a:rPr>
                        <a:t>State</a:t>
                      </a:r>
                      <a:endParaRPr lang="en-US" sz="2400" dirty="0">
                        <a:solidFill>
                          <a:schemeClr val="tx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b="1" dirty="0">
                          <a:solidFill>
                            <a:schemeClr val="tx2"/>
                          </a:solidFill>
                          <a:latin typeface="+mn-lt"/>
                          <a:ea typeface="Times New Roman"/>
                        </a:rPr>
                        <a:t>Surface </a:t>
                      </a:r>
                      <a:r>
                        <a:rPr lang="en-US" sz="2400" b="1" dirty="0" smtClean="0">
                          <a:solidFill>
                            <a:schemeClr val="tx2"/>
                          </a:solidFill>
                          <a:latin typeface="+mn-lt"/>
                          <a:ea typeface="Times New Roman"/>
                        </a:rPr>
                        <a:t>Water</a:t>
                      </a:r>
                      <a:endParaRPr lang="en-US" sz="2400" dirty="0">
                        <a:solidFill>
                          <a:schemeClr val="tx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b="1" dirty="0" smtClean="0">
                          <a:solidFill>
                            <a:schemeClr val="tx2"/>
                          </a:solidFill>
                          <a:latin typeface="+mn-lt"/>
                          <a:ea typeface="Times New Roman"/>
                        </a:rPr>
                        <a:t>Groundwater</a:t>
                      </a:r>
                      <a:endParaRPr lang="en-US" sz="2400" dirty="0">
                        <a:solidFill>
                          <a:schemeClr val="tx2"/>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85000"/>
                        </a:lnSpc>
                        <a:spcBef>
                          <a:spcPts val="0"/>
                        </a:spcBef>
                        <a:spcAft>
                          <a:spcPts val="0"/>
                        </a:spcAft>
                      </a:pPr>
                      <a:r>
                        <a:rPr lang="en-US" sz="2400" b="1" dirty="0">
                          <a:solidFill>
                            <a:srgbClr val="FF0000"/>
                          </a:solidFill>
                          <a:latin typeface="+mn-lt"/>
                          <a:ea typeface="Times New Roman"/>
                        </a:rPr>
                        <a:t>Alaska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b="1" dirty="0">
                          <a:solidFill>
                            <a:srgbClr val="FF0000"/>
                          </a:solidFill>
                          <a:latin typeface="+mn-lt"/>
                          <a:ea typeface="Times New Roman"/>
                        </a:rPr>
                        <a:t>1966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b="1" dirty="0">
                          <a:solidFill>
                            <a:srgbClr val="FF0000"/>
                          </a:solidFill>
                          <a:latin typeface="+mn-lt"/>
                          <a:ea typeface="Times New Roman"/>
                        </a:rPr>
                        <a:t>1966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85000"/>
                        </a:lnSpc>
                        <a:spcBef>
                          <a:spcPts val="0"/>
                        </a:spcBef>
                        <a:spcAft>
                          <a:spcPts val="0"/>
                        </a:spcAft>
                      </a:pPr>
                      <a:r>
                        <a:rPr lang="en-US" sz="2400" dirty="0">
                          <a:solidFill>
                            <a:srgbClr val="000000"/>
                          </a:solidFill>
                          <a:effectLst/>
                          <a:latin typeface="+mn-lt"/>
                          <a:ea typeface="Times New Roman"/>
                        </a:rPr>
                        <a:t>Arizona</a:t>
                      </a:r>
                      <a:endParaRPr lang="en-US" sz="24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85000"/>
                        </a:lnSpc>
                        <a:spcBef>
                          <a:spcPts val="0"/>
                        </a:spcBef>
                        <a:spcAft>
                          <a:spcPts val="0"/>
                        </a:spcAft>
                      </a:pPr>
                      <a:r>
                        <a:rPr lang="en-US" sz="2400" dirty="0" smtClean="0">
                          <a:effectLst/>
                          <a:latin typeface="+mn-lt"/>
                          <a:ea typeface="Times New Roman"/>
                        </a:rPr>
                        <a:t>1919  (1995)</a:t>
                      </a:r>
                      <a:endParaRPr lang="en-US" sz="24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85000"/>
                        </a:lnSpc>
                        <a:spcBef>
                          <a:spcPts val="0"/>
                        </a:spcBef>
                        <a:spcAft>
                          <a:spcPts val="0"/>
                        </a:spcAft>
                      </a:pPr>
                      <a:r>
                        <a:rPr lang="en-US" sz="2400" dirty="0">
                          <a:effectLst/>
                          <a:latin typeface="+mn-lt"/>
                          <a:ea typeface="Times New Roman"/>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4320">
                <a:tc>
                  <a:txBody>
                    <a:bodyPr/>
                    <a:lstStyle/>
                    <a:p>
                      <a:pPr marL="0" marR="0" algn="ctr">
                        <a:lnSpc>
                          <a:spcPct val="85000"/>
                        </a:lnSpc>
                        <a:spcBef>
                          <a:spcPts val="0"/>
                        </a:spcBef>
                        <a:spcAft>
                          <a:spcPts val="0"/>
                        </a:spcAft>
                      </a:pPr>
                      <a:r>
                        <a:rPr lang="en-US" sz="2400" dirty="0">
                          <a:solidFill>
                            <a:srgbClr val="000000"/>
                          </a:solidFill>
                          <a:latin typeface="+mn-lt"/>
                          <a:ea typeface="Times New Roman"/>
                        </a:rPr>
                        <a:t>California</a:t>
                      </a:r>
                      <a:endParaRPr lang="en-US"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dirty="0">
                          <a:latin typeface="+mn-lt"/>
                          <a:ea typeface="Times New Roman"/>
                        </a:rPr>
                        <a:t>1914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a:latin typeface="+mn-lt"/>
                          <a:ea typeface="Times New Roman"/>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85000"/>
                        </a:lnSpc>
                        <a:spcBef>
                          <a:spcPts val="0"/>
                        </a:spcBef>
                        <a:spcAft>
                          <a:spcPts val="0"/>
                        </a:spcAft>
                      </a:pPr>
                      <a:r>
                        <a:rPr lang="en-US" sz="2400" dirty="0">
                          <a:solidFill>
                            <a:srgbClr val="000000"/>
                          </a:solidFill>
                          <a:latin typeface="+mn-lt"/>
                          <a:ea typeface="Times New Roman"/>
                        </a:rPr>
                        <a:t>Colorado</a:t>
                      </a:r>
                      <a:endParaRPr lang="en-US"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dirty="0">
                          <a:latin typeface="+mn-lt"/>
                          <a:ea typeface="Times New Roman"/>
                        </a:rPr>
                        <a:t>1969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a:latin typeface="+mn-lt"/>
                          <a:ea typeface="Times New Roman"/>
                        </a:rPr>
                        <a:t>1972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85000"/>
                        </a:lnSpc>
                        <a:spcBef>
                          <a:spcPts val="0"/>
                        </a:spcBef>
                        <a:spcAft>
                          <a:spcPts val="0"/>
                        </a:spcAft>
                      </a:pPr>
                      <a:r>
                        <a:rPr lang="en-US" sz="2400" dirty="0">
                          <a:solidFill>
                            <a:srgbClr val="000000"/>
                          </a:solidFill>
                          <a:latin typeface="+mn-lt"/>
                          <a:ea typeface="Times New Roman"/>
                        </a:rPr>
                        <a:t>Idaho</a:t>
                      </a:r>
                      <a:endParaRPr lang="en-US"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dirty="0">
                          <a:latin typeface="+mn-lt"/>
                          <a:ea typeface="Times New Roman"/>
                        </a:rPr>
                        <a:t>1971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a:latin typeface="+mn-lt"/>
                          <a:ea typeface="Times New Roman"/>
                        </a:rPr>
                        <a:t>1963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85000"/>
                        </a:lnSpc>
                        <a:spcBef>
                          <a:spcPts val="0"/>
                        </a:spcBef>
                        <a:spcAft>
                          <a:spcPts val="0"/>
                        </a:spcAft>
                      </a:pPr>
                      <a:r>
                        <a:rPr lang="en-US" sz="2400" dirty="0">
                          <a:solidFill>
                            <a:srgbClr val="000000"/>
                          </a:solidFill>
                          <a:latin typeface="+mn-lt"/>
                          <a:ea typeface="Times New Roman"/>
                        </a:rPr>
                        <a:t>Montana</a:t>
                      </a:r>
                      <a:endParaRPr lang="en-US"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85000"/>
                        </a:lnSpc>
                        <a:spcBef>
                          <a:spcPts val="0"/>
                        </a:spcBef>
                        <a:spcAft>
                          <a:spcPts val="0"/>
                        </a:spcAft>
                      </a:pPr>
                      <a:r>
                        <a:rPr lang="en-US" sz="2400" dirty="0">
                          <a:latin typeface="+mn-lt"/>
                          <a:ea typeface="Times New Roman"/>
                        </a:rPr>
                        <a:t>1973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a:latin typeface="+mn-lt"/>
                          <a:ea typeface="Times New Roman"/>
                        </a:rPr>
                        <a:t>1961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85000"/>
                        </a:lnSpc>
                        <a:spcBef>
                          <a:spcPts val="0"/>
                        </a:spcBef>
                        <a:spcAft>
                          <a:spcPts val="0"/>
                        </a:spcAft>
                      </a:pPr>
                      <a:r>
                        <a:rPr lang="en-US" sz="2400" dirty="0">
                          <a:solidFill>
                            <a:srgbClr val="000000"/>
                          </a:solidFill>
                          <a:latin typeface="+mn-lt"/>
                          <a:ea typeface="Times New Roman"/>
                        </a:rPr>
                        <a:t>Nevada</a:t>
                      </a:r>
                      <a:endParaRPr lang="en-US"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dirty="0">
                          <a:latin typeface="+mn-lt"/>
                          <a:ea typeface="Times New Roman"/>
                        </a:rPr>
                        <a:t>1913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a:latin typeface="+mn-lt"/>
                          <a:ea typeface="Times New Roman"/>
                        </a:rPr>
                        <a:t>1939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85000"/>
                        </a:lnSpc>
                        <a:spcBef>
                          <a:spcPts val="0"/>
                        </a:spcBef>
                        <a:spcAft>
                          <a:spcPts val="0"/>
                        </a:spcAft>
                      </a:pPr>
                      <a:r>
                        <a:rPr lang="en-US" sz="2400" b="0" dirty="0">
                          <a:solidFill>
                            <a:schemeClr val="tx1"/>
                          </a:solidFill>
                          <a:latin typeface="+mn-lt"/>
                          <a:ea typeface="Times New Roman"/>
                        </a:rPr>
                        <a:t>New Mexico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85000"/>
                        </a:lnSpc>
                        <a:spcBef>
                          <a:spcPts val="0"/>
                        </a:spcBef>
                        <a:spcAft>
                          <a:spcPts val="0"/>
                        </a:spcAft>
                      </a:pPr>
                      <a:r>
                        <a:rPr lang="en-US" sz="2400" b="0" dirty="0">
                          <a:solidFill>
                            <a:schemeClr val="tx1"/>
                          </a:solidFill>
                          <a:latin typeface="+mn-lt"/>
                          <a:ea typeface="Times New Roman"/>
                        </a:rPr>
                        <a:t>1907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85000"/>
                        </a:lnSpc>
                        <a:spcBef>
                          <a:spcPts val="0"/>
                        </a:spcBef>
                        <a:spcAft>
                          <a:spcPts val="0"/>
                        </a:spcAft>
                      </a:pPr>
                      <a:r>
                        <a:rPr lang="en-US" sz="2400" b="0" dirty="0" smtClean="0">
                          <a:solidFill>
                            <a:schemeClr val="tx1"/>
                          </a:solidFill>
                          <a:latin typeface="+mn-lt"/>
                          <a:ea typeface="Times New Roman"/>
                        </a:rPr>
                        <a:t>1931</a:t>
                      </a:r>
                      <a:endParaRPr lang="en-US" sz="2400" b="0" dirty="0">
                        <a:solidFill>
                          <a:schemeClr val="tx1"/>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4320">
                <a:tc>
                  <a:txBody>
                    <a:bodyPr/>
                    <a:lstStyle/>
                    <a:p>
                      <a:pPr marL="0" marR="0" algn="ctr">
                        <a:lnSpc>
                          <a:spcPct val="85000"/>
                        </a:lnSpc>
                        <a:spcBef>
                          <a:spcPts val="0"/>
                        </a:spcBef>
                        <a:spcAft>
                          <a:spcPts val="0"/>
                        </a:spcAft>
                      </a:pPr>
                      <a:r>
                        <a:rPr lang="en-US" sz="2400" dirty="0">
                          <a:solidFill>
                            <a:srgbClr val="000000"/>
                          </a:solidFill>
                          <a:latin typeface="+mn-lt"/>
                          <a:ea typeface="Times New Roman"/>
                        </a:rPr>
                        <a:t>North Dakota</a:t>
                      </a:r>
                      <a:endParaRPr lang="en-US"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dirty="0">
                          <a:latin typeface="+mn-lt"/>
                          <a:ea typeface="Times New Roman"/>
                        </a:rPr>
                        <a:t>*No </a:t>
                      </a:r>
                      <a:r>
                        <a:rPr lang="en-US" sz="2400" dirty="0" smtClean="0">
                          <a:latin typeface="+mn-lt"/>
                          <a:ea typeface="Times New Roman"/>
                        </a:rPr>
                        <a:t>vested </a:t>
                      </a:r>
                      <a:r>
                        <a:rPr lang="en-US" sz="2400" dirty="0">
                          <a:latin typeface="+mn-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dirty="0">
                          <a:latin typeface="+mn-lt"/>
                          <a:ea typeface="Times New Roman"/>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85000"/>
                        </a:lnSpc>
                        <a:spcBef>
                          <a:spcPts val="0"/>
                        </a:spcBef>
                        <a:spcAft>
                          <a:spcPts val="0"/>
                        </a:spcAft>
                      </a:pPr>
                      <a:r>
                        <a:rPr lang="en-US" sz="2400" dirty="0">
                          <a:solidFill>
                            <a:srgbClr val="000000"/>
                          </a:solidFill>
                          <a:latin typeface="+mn-lt"/>
                          <a:ea typeface="Times New Roman"/>
                        </a:rPr>
                        <a:t>Oregon</a:t>
                      </a:r>
                      <a:endParaRPr lang="en-US"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dirty="0">
                          <a:latin typeface="+mn-lt"/>
                          <a:ea typeface="Times New Roman"/>
                        </a:rPr>
                        <a:t>1909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dirty="0">
                          <a:latin typeface="+mn-lt"/>
                          <a:ea typeface="Times New Roman"/>
                        </a:rPr>
                        <a:t>1955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85000"/>
                        </a:lnSpc>
                        <a:spcBef>
                          <a:spcPts val="0"/>
                        </a:spcBef>
                        <a:spcAft>
                          <a:spcPts val="0"/>
                        </a:spcAft>
                      </a:pPr>
                      <a:r>
                        <a:rPr lang="en-US" sz="2400" dirty="0">
                          <a:solidFill>
                            <a:srgbClr val="000000"/>
                          </a:solidFill>
                          <a:latin typeface="+mn-lt"/>
                          <a:ea typeface="Times New Roman"/>
                        </a:rPr>
                        <a:t>South Dakota</a:t>
                      </a:r>
                      <a:endParaRPr lang="en-US"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dirty="0">
                          <a:latin typeface="+mn-lt"/>
                          <a:ea typeface="Times New Roman"/>
                        </a:rPr>
                        <a:t>1955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dirty="0">
                          <a:latin typeface="+mn-lt"/>
                          <a:ea typeface="Times New Roman"/>
                        </a:rPr>
                        <a:t>1978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85000"/>
                        </a:lnSpc>
                        <a:spcBef>
                          <a:spcPts val="0"/>
                        </a:spcBef>
                        <a:spcAft>
                          <a:spcPts val="0"/>
                        </a:spcAft>
                      </a:pPr>
                      <a:r>
                        <a:rPr lang="en-US" sz="2400" dirty="0">
                          <a:solidFill>
                            <a:srgbClr val="000000"/>
                          </a:solidFill>
                          <a:latin typeface="+mn-lt"/>
                          <a:ea typeface="Times New Roman"/>
                        </a:rPr>
                        <a:t>Utah</a:t>
                      </a:r>
                      <a:endParaRPr lang="en-US"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dirty="0">
                          <a:latin typeface="+mn-lt"/>
                          <a:ea typeface="Times New Roman"/>
                        </a:rPr>
                        <a:t>1903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dirty="0">
                          <a:latin typeface="+mn-lt"/>
                          <a:ea typeface="Times New Roman"/>
                        </a:rPr>
                        <a:t>1935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85000"/>
                        </a:lnSpc>
                        <a:spcBef>
                          <a:spcPts val="0"/>
                        </a:spcBef>
                        <a:spcAft>
                          <a:spcPts val="0"/>
                        </a:spcAft>
                      </a:pPr>
                      <a:r>
                        <a:rPr lang="en-US" sz="2400" dirty="0">
                          <a:solidFill>
                            <a:srgbClr val="000000"/>
                          </a:solidFill>
                          <a:latin typeface="+mn-lt"/>
                          <a:ea typeface="Times New Roman"/>
                        </a:rPr>
                        <a:t>Washington</a:t>
                      </a:r>
                      <a:endParaRPr lang="en-US"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dirty="0">
                          <a:latin typeface="+mn-lt"/>
                          <a:ea typeface="Times New Roman"/>
                        </a:rPr>
                        <a:t>1917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dirty="0">
                          <a:latin typeface="+mn-lt"/>
                          <a:ea typeface="Times New Roman"/>
                        </a:rPr>
                        <a:t>1945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92">
                <a:tc>
                  <a:txBody>
                    <a:bodyPr/>
                    <a:lstStyle/>
                    <a:p>
                      <a:pPr marL="0" marR="0" algn="ctr">
                        <a:lnSpc>
                          <a:spcPct val="85000"/>
                        </a:lnSpc>
                        <a:spcBef>
                          <a:spcPts val="0"/>
                        </a:spcBef>
                        <a:spcAft>
                          <a:spcPts val="0"/>
                        </a:spcAft>
                      </a:pPr>
                      <a:r>
                        <a:rPr lang="en-US" sz="2400" dirty="0">
                          <a:solidFill>
                            <a:srgbClr val="000000"/>
                          </a:solidFill>
                          <a:latin typeface="+mn-lt"/>
                          <a:ea typeface="Times New Roman"/>
                        </a:rPr>
                        <a:t>Wyoming</a:t>
                      </a:r>
                      <a:endParaRPr lang="en-US"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dirty="0">
                          <a:latin typeface="+mn-lt"/>
                          <a:ea typeface="Times New Roman"/>
                        </a:rPr>
                        <a:t>1890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5000"/>
                        </a:lnSpc>
                        <a:spcBef>
                          <a:spcPts val="0"/>
                        </a:spcBef>
                        <a:spcAft>
                          <a:spcPts val="0"/>
                        </a:spcAft>
                      </a:pPr>
                      <a:r>
                        <a:rPr lang="en-US" sz="2400" dirty="0">
                          <a:latin typeface="+mn-lt"/>
                          <a:ea typeface="Times New Roman"/>
                        </a:rPr>
                        <a:t>1945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14514" y="671361"/>
            <a:ext cx="9102706" cy="12034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lnSpc>
                <a:spcPct val="95000"/>
              </a:lnSpc>
              <a:spcBef>
                <a:spcPct val="0"/>
              </a:spcBef>
              <a:spcAft>
                <a:spcPct val="0"/>
              </a:spcAft>
            </a:pPr>
            <a:r>
              <a:rPr lang="en-US" sz="3200" dirty="0" smtClean="0">
                <a:solidFill>
                  <a:schemeClr val="tx2"/>
                </a:solidFill>
                <a:latin typeface="Arial" pitchFamily="34" charset="0"/>
                <a:ea typeface="+mj-ea"/>
                <a:cs typeface="Arial" pitchFamily="34" charset="0"/>
              </a:rPr>
              <a:t>Establishing Vested Water Rights </a:t>
            </a:r>
          </a:p>
          <a:p>
            <a:pPr marL="0" marR="0" lvl="0" indent="0" algn="ctr" defTabSz="914400" rtl="0" eaLnBrk="1" fontAlgn="base" latinLnBrk="0" hangingPunct="1">
              <a:lnSpc>
                <a:spcPct val="95000"/>
              </a:lnSpc>
              <a:spcBef>
                <a:spcPct val="0"/>
              </a:spcBef>
              <a:spcAft>
                <a:spcPct val="0"/>
              </a:spcAft>
              <a:buClrTx/>
              <a:buSzTx/>
              <a:buFontTx/>
              <a:buNone/>
              <a:tabLst/>
            </a:pPr>
            <a:r>
              <a:rPr lang="en-US" sz="2400" b="1" dirty="0" smtClean="0">
                <a:solidFill>
                  <a:srgbClr val="FF0000"/>
                </a:solidFill>
                <a:latin typeface="Arial" pitchFamily="34" charset="0"/>
                <a:ea typeface="Times New Roman" pitchFamily="18" charset="0"/>
                <a:cs typeface="Arial" pitchFamily="34" charset="0"/>
              </a:rPr>
              <a:t>USING</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Historic &amp; Continuous Use </a:t>
            </a:r>
          </a:p>
          <a:p>
            <a:pPr marL="0" marR="0" lvl="0" indent="0" algn="ctr" defTabSz="914400" rtl="0" eaLnBrk="1" fontAlgn="base" latinLnBrk="0" hangingPunct="1">
              <a:lnSpc>
                <a:spcPct val="95000"/>
              </a:lnSpc>
              <a:spcBef>
                <a:spcPct val="0"/>
              </a:spcBef>
              <a:spcAft>
                <a:spcPct val="0"/>
              </a:spcAft>
              <a:buClrTx/>
              <a:buSzTx/>
              <a:buFontTx/>
              <a:buNone/>
              <a:tabLst/>
            </a:pPr>
            <a:r>
              <a:rPr kumimoji="0" lang="en-US" sz="20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r>
              <a:rPr lang="en-US" sz="2000" b="1" i="1" dirty="0" smtClean="0">
                <a:solidFill>
                  <a:srgbClr val="FF0000"/>
                </a:solidFill>
                <a:latin typeface="Arial" pitchFamily="34" charset="0"/>
                <a:ea typeface="Times New Roman" pitchFamily="18" charset="0"/>
                <a:cs typeface="Arial" pitchFamily="34" charset="0"/>
              </a:rPr>
              <a:t>latest date that can be claimed for start of usage</a:t>
            </a:r>
            <a:r>
              <a:rPr kumimoji="0" lang="en-US" sz="20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p>
        </p:txBody>
      </p:sp>
      <p:sp>
        <p:nvSpPr>
          <p:cNvPr id="4" name="Date Placeholder 3"/>
          <p:cNvSpPr>
            <a:spLocks noGrp="1"/>
          </p:cNvSpPr>
          <p:nvPr>
            <p:ph type="dt" sz="half" idx="10"/>
          </p:nvPr>
        </p:nvSpPr>
        <p:spPr/>
        <p:txBody>
          <a:bodyPr/>
          <a:lstStyle/>
          <a:p>
            <a:r>
              <a:rPr lang="en-US" smtClean="0"/>
              <a:t>10-24-16</a:t>
            </a:r>
            <a:endParaRPr lang="en-US"/>
          </a:p>
        </p:txBody>
      </p:sp>
      <p:sp>
        <p:nvSpPr>
          <p:cNvPr id="5" name="Slide Number Placeholder 4"/>
          <p:cNvSpPr>
            <a:spLocks noGrp="1"/>
          </p:cNvSpPr>
          <p:nvPr>
            <p:ph type="sldNum" sz="quarter" idx="12"/>
          </p:nvPr>
        </p:nvSpPr>
        <p:spPr/>
        <p:txBody>
          <a:bodyPr/>
          <a:lstStyle/>
          <a:p>
            <a:fld id="{937DED32-AF1A-4CE1-BE2B-BF8EF44BF520}" type="slidenum">
              <a:rPr lang="en-US" smtClean="0"/>
              <a:pPr/>
              <a:t>26</a:t>
            </a:fld>
            <a:endParaRPr lang="en-US"/>
          </a:p>
        </p:txBody>
      </p:sp>
    </p:spTree>
    <p:extLst>
      <p:ext uri="{BB962C8B-B14F-4D97-AF65-F5344CB8AC3E}">
        <p14:creationId xmlns="" xmlns:p14="http://schemas.microsoft.com/office/powerpoint/2010/main" val="3398627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10-24-16</a:t>
            </a:r>
            <a:endParaRPr lang="en-US"/>
          </a:p>
        </p:txBody>
      </p:sp>
      <p:sp>
        <p:nvSpPr>
          <p:cNvPr id="183299" name="Rectangle 3"/>
          <p:cNvSpPr>
            <a:spLocks noGrp="1" noChangeArrowheads="1"/>
          </p:cNvSpPr>
          <p:nvPr>
            <p:ph type="body" idx="1"/>
          </p:nvPr>
        </p:nvSpPr>
        <p:spPr>
          <a:xfrm>
            <a:off x="145147" y="2452914"/>
            <a:ext cx="8853713" cy="3889830"/>
          </a:xfrm>
        </p:spPr>
        <p:txBody>
          <a:bodyPr>
            <a:normAutofit/>
          </a:bodyPr>
          <a:lstStyle/>
          <a:p>
            <a:pPr marL="0" indent="0">
              <a:lnSpc>
                <a:spcPct val="90000"/>
              </a:lnSpc>
              <a:spcBef>
                <a:spcPct val="10000"/>
              </a:spcBef>
              <a:spcAft>
                <a:spcPct val="25000"/>
              </a:spcAft>
              <a:buFont typeface="Wingdings" pitchFamily="2" charset="2"/>
              <a:buNone/>
            </a:pPr>
            <a:r>
              <a:rPr lang="en-US" sz="2800" b="1" dirty="0" smtClean="0">
                <a:latin typeface="Arial" pitchFamily="34" charset="0"/>
                <a:cs typeface="Arial" pitchFamily="34" charset="0"/>
              </a:rPr>
              <a:t>Permit application </a:t>
            </a:r>
            <a:r>
              <a:rPr lang="en-US" sz="2800" b="1" dirty="0">
                <a:latin typeface="Arial" pitchFamily="34" charset="0"/>
                <a:cs typeface="Arial" pitchFamily="34" charset="0"/>
              </a:rPr>
              <a:t>will generally be approved if</a:t>
            </a:r>
            <a:r>
              <a:rPr lang="en-US" sz="2800" b="1" dirty="0" smtClean="0">
                <a:latin typeface="Arial" pitchFamily="34" charset="0"/>
                <a:cs typeface="Arial" pitchFamily="34" charset="0"/>
              </a:rPr>
              <a:t>:</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sz="2600" dirty="0">
              <a:latin typeface="Arial" pitchFamily="34" charset="0"/>
              <a:cs typeface="Arial" pitchFamily="34" charset="0"/>
            </a:endParaRPr>
          </a:p>
          <a:p>
            <a:pPr marL="465138" lvl="1" indent="-350838">
              <a:lnSpc>
                <a:spcPct val="90000"/>
              </a:lnSpc>
              <a:spcBef>
                <a:spcPts val="0"/>
              </a:spcBef>
              <a:spcAft>
                <a:spcPts val="1800"/>
              </a:spcAft>
              <a:buFont typeface="Wingdings" pitchFamily="2" charset="2"/>
              <a:buAutoNum type="arabicPeriod"/>
            </a:pPr>
            <a:r>
              <a:rPr lang="en-US" sz="2000" dirty="0" smtClean="0">
                <a:latin typeface="Arial" pitchFamily="34" charset="0"/>
                <a:cs typeface="Arial" pitchFamily="34" charset="0"/>
              </a:rPr>
              <a:t>Applicant </a:t>
            </a:r>
            <a:r>
              <a:rPr lang="en-US" sz="2000" dirty="0">
                <a:latin typeface="Arial" pitchFamily="34" charset="0"/>
                <a:cs typeface="Arial" pitchFamily="34" charset="0"/>
              </a:rPr>
              <a:t>follows prescribed </a:t>
            </a:r>
            <a:r>
              <a:rPr lang="en-US" sz="2000" dirty="0" smtClean="0">
                <a:latin typeface="Arial" pitchFamily="34" charset="0"/>
                <a:cs typeface="Arial" pitchFamily="34" charset="0"/>
              </a:rPr>
              <a:t>procedures &amp; the proposed use is beneficial;</a:t>
            </a:r>
            <a:endParaRPr lang="en-US" sz="2000" dirty="0">
              <a:latin typeface="Arial" pitchFamily="34" charset="0"/>
              <a:cs typeface="Arial" pitchFamily="34" charset="0"/>
            </a:endParaRPr>
          </a:p>
          <a:p>
            <a:pPr marL="465138" lvl="1" indent="-350838">
              <a:lnSpc>
                <a:spcPct val="90000"/>
              </a:lnSpc>
              <a:spcBef>
                <a:spcPct val="10000"/>
              </a:spcBef>
              <a:spcAft>
                <a:spcPct val="25000"/>
              </a:spcAft>
              <a:buFont typeface="Wingdings" pitchFamily="2" charset="2"/>
              <a:buAutoNum type="arabicPeriod"/>
            </a:pPr>
            <a:r>
              <a:rPr lang="en-US" sz="2000" dirty="0" smtClean="0">
                <a:latin typeface="Arial" pitchFamily="34" charset="0"/>
                <a:cs typeface="Arial" pitchFamily="34" charset="0"/>
              </a:rPr>
              <a:t>State </a:t>
            </a:r>
            <a:r>
              <a:rPr lang="en-US" sz="2000" dirty="0">
                <a:latin typeface="Arial" pitchFamily="34" charset="0"/>
                <a:cs typeface="Arial" pitchFamily="34" charset="0"/>
              </a:rPr>
              <a:t>authority determines that there is </a:t>
            </a:r>
            <a:r>
              <a:rPr lang="en-US" sz="2000" dirty="0" err="1" smtClean="0">
                <a:latin typeface="Arial" pitchFamily="34" charset="0"/>
                <a:cs typeface="Arial" pitchFamily="34" charset="0"/>
              </a:rPr>
              <a:t>unappropriated</a:t>
            </a:r>
            <a:r>
              <a:rPr lang="en-US" sz="2000" dirty="0" smtClean="0">
                <a:latin typeface="Arial" pitchFamily="34" charset="0"/>
                <a:cs typeface="Arial" pitchFamily="34" charset="0"/>
              </a:rPr>
              <a:t> </a:t>
            </a:r>
            <a:r>
              <a:rPr lang="en-US" sz="2000" dirty="0">
                <a:latin typeface="Arial" pitchFamily="34" charset="0"/>
                <a:cs typeface="Arial" pitchFamily="34" charset="0"/>
              </a:rPr>
              <a:t>water available</a:t>
            </a:r>
            <a:r>
              <a:rPr lang="en-US" sz="2000" dirty="0" smtClean="0">
                <a:latin typeface="Arial" pitchFamily="34" charset="0"/>
                <a:cs typeface="Arial" pitchFamily="34" charset="0"/>
              </a:rPr>
              <a:t>;</a:t>
            </a:r>
          </a:p>
          <a:p>
            <a:pPr marL="465138" lvl="1" indent="-350838">
              <a:lnSpc>
                <a:spcPct val="90000"/>
              </a:lnSpc>
              <a:spcBef>
                <a:spcPct val="10000"/>
              </a:spcBef>
              <a:spcAft>
                <a:spcPct val="25000"/>
              </a:spcAft>
              <a:buFont typeface="Wingdings" pitchFamily="2" charset="2"/>
              <a:buAutoNum type="arabicPeriod"/>
            </a:pPr>
            <a:r>
              <a:rPr lang="en-US" sz="2000" dirty="0" smtClean="0">
                <a:latin typeface="Arial" pitchFamily="34" charset="0"/>
                <a:cs typeface="Arial" pitchFamily="34" charset="0"/>
              </a:rPr>
              <a:t>The proposed means of diversion or construction are adequate;</a:t>
            </a:r>
          </a:p>
          <a:p>
            <a:pPr marL="465138" lvl="1" indent="-350838">
              <a:lnSpc>
                <a:spcPct val="90000"/>
              </a:lnSpc>
              <a:spcBef>
                <a:spcPct val="10000"/>
              </a:spcBef>
              <a:spcAft>
                <a:spcPct val="25000"/>
              </a:spcAft>
              <a:buFont typeface="Wingdings" pitchFamily="2" charset="2"/>
              <a:buAutoNum type="arabicPeriod"/>
            </a:pPr>
            <a:r>
              <a:rPr lang="en-US" sz="2000" dirty="0" smtClean="0">
                <a:latin typeface="Arial" pitchFamily="34" charset="0"/>
                <a:cs typeface="Arial" pitchFamily="34" charset="0"/>
              </a:rPr>
              <a:t>The proposed appropriation is in the public interest;</a:t>
            </a:r>
            <a:endParaRPr lang="en-US" sz="2000" dirty="0">
              <a:latin typeface="Arial" pitchFamily="34" charset="0"/>
              <a:cs typeface="Arial" pitchFamily="34" charset="0"/>
            </a:endParaRPr>
          </a:p>
          <a:p>
            <a:pPr marL="465138" lvl="2" indent="-350838">
              <a:lnSpc>
                <a:spcPct val="90000"/>
              </a:lnSpc>
              <a:spcBef>
                <a:spcPts val="0"/>
              </a:spcBef>
              <a:spcAft>
                <a:spcPts val="1800"/>
              </a:spcAft>
              <a:buNone/>
            </a:pPr>
            <a:r>
              <a:rPr lang="en-US" sz="2000" b="1" dirty="0" smtClean="0">
                <a:latin typeface="Arial" pitchFamily="34" charset="0"/>
                <a:cs typeface="Arial" pitchFamily="34" charset="0"/>
              </a:rPr>
              <a:t>   </a:t>
            </a:r>
            <a:r>
              <a:rPr lang="en-US" sz="2000" b="1" dirty="0" smtClean="0">
                <a:solidFill>
                  <a:srgbClr val="FF0000"/>
                </a:solidFill>
                <a:latin typeface="Arial" pitchFamily="34" charset="0"/>
                <a:cs typeface="Arial" pitchFamily="34" charset="0"/>
              </a:rPr>
              <a:t>AND</a:t>
            </a:r>
            <a:endParaRPr lang="en-US" sz="2000" b="1" dirty="0">
              <a:latin typeface="Arial" pitchFamily="34" charset="0"/>
              <a:cs typeface="Arial" pitchFamily="34" charset="0"/>
            </a:endParaRPr>
          </a:p>
          <a:p>
            <a:pPr marL="571500" lvl="1" indent="-457200">
              <a:lnSpc>
                <a:spcPct val="90000"/>
              </a:lnSpc>
              <a:spcBef>
                <a:spcPct val="10000"/>
              </a:spcBef>
              <a:spcAft>
                <a:spcPct val="25000"/>
              </a:spcAft>
              <a:buFont typeface="+mj-lt"/>
              <a:buAutoNum type="arabicPeriod" startAt="5"/>
            </a:pPr>
            <a:r>
              <a:rPr lang="en-US" sz="2000" dirty="0" smtClean="0">
                <a:latin typeface="Arial" pitchFamily="34" charset="0"/>
                <a:cs typeface="Arial" pitchFamily="34" charset="0"/>
              </a:rPr>
              <a:t>Appropriation </a:t>
            </a:r>
            <a:r>
              <a:rPr lang="en-US" sz="2000" dirty="0">
                <a:latin typeface="Arial" pitchFamily="34" charset="0"/>
                <a:cs typeface="Arial" pitchFamily="34" charset="0"/>
              </a:rPr>
              <a:t>does not harm the public welfare or senior water rights.</a:t>
            </a:r>
          </a:p>
          <a:p>
            <a:pPr marL="571500" lvl="1" indent="-457200">
              <a:lnSpc>
                <a:spcPct val="90000"/>
              </a:lnSpc>
              <a:buFont typeface="Wingdings" pitchFamily="2" charset="2"/>
              <a:buAutoNum type="arabicPeriod" startAt="5"/>
            </a:pPr>
            <a:endParaRPr lang="en-US" dirty="0">
              <a:latin typeface="Arial" pitchFamily="34" charset="0"/>
              <a:cs typeface="Arial" pitchFamily="34" charset="0"/>
            </a:endParaRPr>
          </a:p>
          <a:p>
            <a:pPr marL="533400" indent="-533400">
              <a:lnSpc>
                <a:spcPct val="90000"/>
              </a:lnSpc>
              <a:buFont typeface="Wingdings" pitchFamily="2" charset="2"/>
              <a:buNone/>
            </a:pPr>
            <a:endParaRPr lang="en-US" dirty="0"/>
          </a:p>
        </p:txBody>
      </p:sp>
      <p:sp>
        <p:nvSpPr>
          <p:cNvPr id="6" name="Slide Number Placeholder 5"/>
          <p:cNvSpPr>
            <a:spLocks noGrp="1"/>
          </p:cNvSpPr>
          <p:nvPr>
            <p:ph type="sldNum" sz="quarter" idx="12"/>
          </p:nvPr>
        </p:nvSpPr>
        <p:spPr/>
        <p:txBody>
          <a:bodyPr/>
          <a:lstStyle/>
          <a:p>
            <a:fld id="{937DED32-AF1A-4CE1-BE2B-BF8EF44BF520}" type="slidenum">
              <a:rPr lang="en-US" smtClean="0"/>
              <a:pPr/>
              <a:t>27</a:t>
            </a:fld>
            <a:endParaRPr lang="en-US" dirty="0"/>
          </a:p>
        </p:txBody>
      </p:sp>
      <p:sp>
        <p:nvSpPr>
          <p:cNvPr id="9" name="Rectangle 2"/>
          <p:cNvSpPr>
            <a:spLocks noGrp="1" noChangeArrowheads="1"/>
          </p:cNvSpPr>
          <p:nvPr>
            <p:ph type="title"/>
          </p:nvPr>
        </p:nvSpPr>
        <p:spPr>
          <a:xfrm>
            <a:off x="0" y="707574"/>
            <a:ext cx="9144000" cy="1063171"/>
          </a:xfrm>
        </p:spPr>
        <p:txBody>
          <a:bodyPr>
            <a:normAutofit fontScale="90000"/>
          </a:bodyPr>
          <a:lstStyle/>
          <a:p>
            <a:pPr>
              <a:lnSpc>
                <a:spcPct val="90000"/>
              </a:lnSpc>
            </a:pPr>
            <a:r>
              <a:rPr lang="en-US" sz="4000" i="1" dirty="0">
                <a:latin typeface="Arial" pitchFamily="34" charset="0"/>
                <a:cs typeface="Arial" pitchFamily="34" charset="0"/>
              </a:rPr>
              <a:t/>
            </a:r>
            <a:br>
              <a:rPr lang="en-US" sz="4000" i="1" dirty="0">
                <a:latin typeface="Arial" pitchFamily="34" charset="0"/>
                <a:cs typeface="Arial" pitchFamily="34" charset="0"/>
              </a:rPr>
            </a:br>
            <a:r>
              <a:rPr lang="en-US" sz="4400" dirty="0">
                <a:latin typeface="Arial" pitchFamily="34" charset="0"/>
                <a:cs typeface="Arial" pitchFamily="34" charset="0"/>
              </a:rPr>
              <a:t>Obtaining Water </a:t>
            </a:r>
            <a:r>
              <a:rPr lang="en-US" sz="4400" dirty="0" smtClean="0">
                <a:latin typeface="Arial" pitchFamily="34" charset="0"/>
                <a:cs typeface="Arial" pitchFamily="34" charset="0"/>
              </a:rPr>
              <a:t>Rights</a:t>
            </a:r>
            <a:br>
              <a:rPr lang="en-US" sz="4400" dirty="0" smtClean="0">
                <a:latin typeface="Arial" pitchFamily="34" charset="0"/>
                <a:cs typeface="Arial" pitchFamily="34" charset="0"/>
              </a:rPr>
            </a:br>
            <a:r>
              <a:rPr lang="en-US" dirty="0" smtClean="0">
                <a:solidFill>
                  <a:srgbClr val="000000"/>
                </a:solidFill>
                <a:latin typeface="Arial" pitchFamily="34" charset="0"/>
                <a:cs typeface="Arial" pitchFamily="34" charset="0"/>
              </a:rPr>
              <a:t>Permits      Authorize Proposed New Uses</a:t>
            </a:r>
            <a:endParaRPr lang="en-US" sz="4400" i="1" dirty="0">
              <a:solidFill>
                <a:schemeClr val="tx1"/>
              </a:solidFill>
              <a:latin typeface="Arial" pitchFamily="34" charset="0"/>
              <a:cs typeface="Arial" pitchFamily="34" charset="0"/>
            </a:endParaRPr>
          </a:p>
        </p:txBody>
      </p:sp>
      <p:sp>
        <p:nvSpPr>
          <p:cNvPr id="10" name="Notched Right Arrow 9"/>
          <p:cNvSpPr/>
          <p:nvPr/>
        </p:nvSpPr>
        <p:spPr>
          <a:xfrm>
            <a:off x="2002973" y="1393375"/>
            <a:ext cx="522514" cy="24674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090378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10-24-16</a:t>
            </a:r>
            <a:endParaRPr lang="en-US"/>
          </a:p>
        </p:txBody>
      </p:sp>
      <p:sp>
        <p:nvSpPr>
          <p:cNvPr id="140290" name="Rectangle 2"/>
          <p:cNvSpPr>
            <a:spLocks noGrp="1" noChangeArrowheads="1"/>
          </p:cNvSpPr>
          <p:nvPr>
            <p:ph type="title"/>
          </p:nvPr>
        </p:nvSpPr>
        <p:spPr>
          <a:xfrm>
            <a:off x="518652" y="467249"/>
            <a:ext cx="8625348" cy="1303496"/>
          </a:xfrm>
        </p:spPr>
        <p:txBody>
          <a:bodyPr>
            <a:normAutofit/>
          </a:bodyPr>
          <a:lstStyle/>
          <a:p>
            <a:pPr>
              <a:lnSpc>
                <a:spcPct val="90000"/>
              </a:lnSpc>
            </a:pPr>
            <a:r>
              <a:rPr lang="en-US" sz="4000" dirty="0" smtClean="0">
                <a:latin typeface="Arial" pitchFamily="34" charset="0"/>
                <a:cs typeface="Arial" pitchFamily="34" charset="0"/>
              </a:rPr>
              <a:t>Permit </a:t>
            </a:r>
            <a:r>
              <a:rPr lang="en-US" sz="4000" dirty="0">
                <a:latin typeface="Arial" pitchFamily="34" charset="0"/>
                <a:cs typeface="Arial" pitchFamily="34" charset="0"/>
              </a:rPr>
              <a:t>Process </a:t>
            </a: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solidFill>
                  <a:schemeClr val="tx1"/>
                </a:solidFill>
                <a:latin typeface="Arial" pitchFamily="34" charset="0"/>
                <a:cs typeface="Arial" pitchFamily="34" charset="0"/>
              </a:rPr>
              <a:t> </a:t>
            </a:r>
            <a:endParaRPr lang="en-US" sz="4000" i="1" dirty="0">
              <a:solidFill>
                <a:schemeClr val="tx1"/>
              </a:solidFill>
              <a:latin typeface="Arial" pitchFamily="34" charset="0"/>
              <a:cs typeface="Arial" pitchFamily="34" charset="0"/>
            </a:endParaRPr>
          </a:p>
        </p:txBody>
      </p:sp>
      <p:sp>
        <p:nvSpPr>
          <p:cNvPr id="140291" name="Rectangle 3"/>
          <p:cNvSpPr>
            <a:spLocks noGrp="1" noChangeArrowheads="1"/>
          </p:cNvSpPr>
          <p:nvPr>
            <p:ph type="body" idx="1"/>
          </p:nvPr>
        </p:nvSpPr>
        <p:spPr>
          <a:xfrm>
            <a:off x="130627" y="1273215"/>
            <a:ext cx="4375229" cy="5584785"/>
          </a:xfrm>
        </p:spPr>
        <p:txBody>
          <a:bodyPr>
            <a:noAutofit/>
          </a:bodyPr>
          <a:lstStyle/>
          <a:p>
            <a:pPr marL="0" indent="0">
              <a:lnSpc>
                <a:spcPct val="90000"/>
              </a:lnSpc>
              <a:spcBef>
                <a:spcPts val="0"/>
              </a:spcBef>
              <a:spcAft>
                <a:spcPts val="3000"/>
              </a:spcAft>
              <a:buClr>
                <a:schemeClr val="tx2"/>
              </a:buClr>
              <a:buSzPct val="100000"/>
              <a:buNone/>
            </a:pPr>
            <a:r>
              <a:rPr lang="en-US" sz="2800" b="1" i="1" dirty="0">
                <a:latin typeface="Arial" pitchFamily="34" charset="0"/>
                <a:cs typeface="Arial" pitchFamily="34" charset="0"/>
              </a:rPr>
              <a:t>Major </a:t>
            </a:r>
            <a:r>
              <a:rPr lang="en-US" sz="2800" b="1" i="1" dirty="0" smtClean="0">
                <a:latin typeface="Arial" pitchFamily="34" charset="0"/>
                <a:cs typeface="Arial" pitchFamily="34" charset="0"/>
              </a:rPr>
              <a:t>Steps:</a:t>
            </a:r>
            <a:endParaRPr lang="en-US" sz="2800" b="1" dirty="0" smtClean="0">
              <a:latin typeface="Arial" pitchFamily="34" charset="0"/>
              <a:cs typeface="Arial" pitchFamily="34" charset="0"/>
            </a:endParaRPr>
          </a:p>
          <a:p>
            <a:pPr marL="347663" indent="-347663">
              <a:lnSpc>
                <a:spcPct val="95000"/>
              </a:lnSpc>
              <a:spcBef>
                <a:spcPts val="0"/>
              </a:spcBef>
              <a:spcAft>
                <a:spcPts val="2400"/>
              </a:spcAft>
              <a:buClr>
                <a:schemeClr val="tx2"/>
              </a:buClr>
              <a:buSzPct val="100000"/>
              <a:buFont typeface="Wingdings" pitchFamily="2" charset="2"/>
              <a:buAutoNum type="arabicPeriod"/>
            </a:pPr>
            <a:r>
              <a:rPr lang="en-US" sz="2800" dirty="0" smtClean="0">
                <a:latin typeface="Arial" pitchFamily="34" charset="0"/>
                <a:cs typeface="Arial" pitchFamily="34" charset="0"/>
              </a:rPr>
              <a:t>File </a:t>
            </a:r>
            <a:r>
              <a:rPr lang="en-US" sz="2800" dirty="0">
                <a:latin typeface="Arial" pitchFamily="34" charset="0"/>
                <a:cs typeface="Arial" pitchFamily="34" charset="0"/>
              </a:rPr>
              <a:t>an </a:t>
            </a:r>
            <a:r>
              <a:rPr lang="en-US" sz="2800" b="1" u="sng" dirty="0" smtClean="0">
                <a:solidFill>
                  <a:srgbClr val="FF0000"/>
                </a:solidFill>
                <a:latin typeface="Arial" pitchFamily="34" charset="0"/>
                <a:cs typeface="Arial" pitchFamily="34" charset="0"/>
              </a:rPr>
              <a:t>application</a:t>
            </a:r>
            <a:endParaRPr lang="en-US" sz="2800" dirty="0" smtClean="0">
              <a:latin typeface="Arial" pitchFamily="34" charset="0"/>
              <a:cs typeface="Arial" pitchFamily="34" charset="0"/>
            </a:endParaRPr>
          </a:p>
          <a:p>
            <a:pPr marL="347663" indent="-347663">
              <a:lnSpc>
                <a:spcPct val="95000"/>
              </a:lnSpc>
              <a:spcBef>
                <a:spcPts val="0"/>
              </a:spcBef>
              <a:spcAft>
                <a:spcPts val="2400"/>
              </a:spcAft>
              <a:buClr>
                <a:schemeClr val="tx2"/>
              </a:buClr>
              <a:buSzPct val="100000"/>
              <a:buFont typeface="Wingdings" pitchFamily="2" charset="2"/>
              <a:buAutoNum type="arabicPeriod"/>
            </a:pPr>
            <a:r>
              <a:rPr lang="en-US" sz="2800" dirty="0" smtClean="0">
                <a:latin typeface="Arial" pitchFamily="34" charset="0"/>
                <a:cs typeface="Arial" pitchFamily="34" charset="0"/>
              </a:rPr>
              <a:t>Post a </a:t>
            </a:r>
            <a:r>
              <a:rPr lang="en-US" sz="2800" b="1" u="sng" dirty="0" smtClean="0">
                <a:solidFill>
                  <a:srgbClr val="FF0000"/>
                </a:solidFill>
                <a:latin typeface="Arial" pitchFamily="34" charset="0"/>
                <a:cs typeface="Arial" pitchFamily="34" charset="0"/>
              </a:rPr>
              <a:t>notice</a:t>
            </a:r>
            <a:endParaRPr lang="en-US" sz="2800" b="1" u="sng" dirty="0">
              <a:solidFill>
                <a:srgbClr val="FF0000"/>
              </a:solidFill>
              <a:latin typeface="Arial" pitchFamily="34" charset="0"/>
              <a:cs typeface="Arial" pitchFamily="34" charset="0"/>
            </a:endParaRPr>
          </a:p>
          <a:p>
            <a:pPr marL="347663" indent="-347663">
              <a:lnSpc>
                <a:spcPct val="95000"/>
              </a:lnSpc>
              <a:spcBef>
                <a:spcPts val="0"/>
              </a:spcBef>
              <a:spcAft>
                <a:spcPts val="2400"/>
              </a:spcAft>
              <a:buClr>
                <a:schemeClr val="tx2"/>
              </a:buClr>
              <a:buSzPct val="100000"/>
              <a:buFont typeface="Wingdings" pitchFamily="2" charset="2"/>
              <a:buAutoNum type="arabicPeriod"/>
            </a:pPr>
            <a:r>
              <a:rPr lang="en-US" sz="2800" b="1" u="sng" dirty="0">
                <a:solidFill>
                  <a:srgbClr val="FF0000"/>
                </a:solidFill>
                <a:latin typeface="Arial" pitchFamily="34" charset="0"/>
                <a:cs typeface="Arial" pitchFamily="34" charset="0"/>
              </a:rPr>
              <a:t>Permit</a:t>
            </a:r>
            <a:r>
              <a:rPr lang="en-US" sz="2800" dirty="0">
                <a:solidFill>
                  <a:srgbClr val="000000"/>
                </a:solidFill>
                <a:latin typeface="Arial" pitchFamily="34" charset="0"/>
                <a:cs typeface="Arial" pitchFamily="34" charset="0"/>
              </a:rPr>
              <a:t> is issued with terms </a:t>
            </a:r>
            <a:r>
              <a:rPr lang="en-US" sz="2800" dirty="0" smtClean="0">
                <a:solidFill>
                  <a:srgbClr val="000000"/>
                </a:solidFill>
                <a:latin typeface="Arial" pitchFamily="34" charset="0"/>
                <a:cs typeface="Arial" pitchFamily="34" charset="0"/>
              </a:rPr>
              <a:t>&amp; conditions</a:t>
            </a:r>
            <a:endParaRPr lang="en-US" sz="2800" dirty="0">
              <a:solidFill>
                <a:srgbClr val="000000"/>
              </a:solidFill>
              <a:latin typeface="Arial" pitchFamily="34" charset="0"/>
              <a:cs typeface="Arial" pitchFamily="34" charset="0"/>
            </a:endParaRPr>
          </a:p>
          <a:p>
            <a:pPr marL="347663" indent="-347663">
              <a:lnSpc>
                <a:spcPct val="95000"/>
              </a:lnSpc>
              <a:spcBef>
                <a:spcPts val="0"/>
              </a:spcBef>
              <a:spcAft>
                <a:spcPts val="2400"/>
              </a:spcAft>
              <a:buClr>
                <a:schemeClr val="tx2"/>
              </a:buClr>
              <a:buSzPct val="100000"/>
              <a:buFont typeface="Wingdings" pitchFamily="2" charset="2"/>
              <a:buAutoNum type="arabicPeriod"/>
            </a:pPr>
            <a:r>
              <a:rPr lang="en-US" sz="2800" dirty="0" smtClean="0">
                <a:latin typeface="Arial" pitchFamily="34" charset="0"/>
                <a:cs typeface="Arial" pitchFamily="34" charset="0"/>
              </a:rPr>
              <a:t>User submits </a:t>
            </a:r>
            <a:r>
              <a:rPr lang="en-US" sz="2800" b="1" u="sng" dirty="0">
                <a:solidFill>
                  <a:srgbClr val="FF0000"/>
                </a:solidFill>
                <a:latin typeface="Arial" pitchFamily="34" charset="0"/>
                <a:cs typeface="Arial" pitchFamily="34" charset="0"/>
              </a:rPr>
              <a:t>proof</a:t>
            </a:r>
            <a:r>
              <a:rPr lang="en-US" sz="2800" dirty="0">
                <a:latin typeface="Arial" pitchFamily="34" charset="0"/>
                <a:cs typeface="Arial" pitchFamily="34" charset="0"/>
              </a:rPr>
              <a:t> of </a:t>
            </a:r>
            <a:r>
              <a:rPr lang="en-US" sz="2800" dirty="0" smtClean="0">
                <a:latin typeface="Arial" pitchFamily="34" charset="0"/>
                <a:cs typeface="Arial" pitchFamily="34" charset="0"/>
              </a:rPr>
              <a:t>completion</a:t>
            </a:r>
          </a:p>
          <a:p>
            <a:pPr marL="347663" indent="-347663">
              <a:lnSpc>
                <a:spcPct val="95000"/>
              </a:lnSpc>
              <a:spcBef>
                <a:spcPts val="0"/>
              </a:spcBef>
              <a:spcAft>
                <a:spcPts val="2400"/>
              </a:spcAft>
              <a:buClr>
                <a:schemeClr val="tx2"/>
              </a:buClr>
              <a:buSzPct val="100000"/>
              <a:buFont typeface="Wingdings" pitchFamily="2" charset="2"/>
              <a:buAutoNum type="arabicPeriod"/>
            </a:pPr>
            <a:r>
              <a:rPr lang="en-US" sz="2800" b="1" u="sng" dirty="0" smtClean="0">
                <a:solidFill>
                  <a:srgbClr val="FF0000"/>
                </a:solidFill>
                <a:latin typeface="Arial" pitchFamily="34" charset="0"/>
                <a:cs typeface="Arial" pitchFamily="34" charset="0"/>
              </a:rPr>
              <a:t>Certificate or license</a:t>
            </a:r>
            <a:r>
              <a:rPr lang="en-US" sz="2800" b="1" dirty="0" smtClean="0">
                <a:solidFill>
                  <a:srgbClr val="000000"/>
                </a:solidFill>
                <a:latin typeface="Arial" pitchFamily="34" charset="0"/>
                <a:cs typeface="Arial" pitchFamily="34" charset="0"/>
              </a:rPr>
              <a:t> </a:t>
            </a:r>
            <a:r>
              <a:rPr lang="en-US" sz="2800" dirty="0" smtClean="0">
                <a:solidFill>
                  <a:srgbClr val="000000"/>
                </a:solidFill>
                <a:latin typeface="Arial" pitchFamily="34" charset="0"/>
                <a:cs typeface="Arial" pitchFamily="34" charset="0"/>
              </a:rPr>
              <a:t>is issued</a:t>
            </a:r>
            <a:endParaRPr lang="en-US" sz="2800" b="1" dirty="0" smtClean="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37DED32-AF1A-4CE1-BE2B-BF8EF44BF520}" type="slidenum">
              <a:rPr lang="en-US" smtClean="0"/>
              <a:pPr/>
              <a:t>28</a:t>
            </a:fld>
            <a:endParaRPr lang="en-US" dirty="0"/>
          </a:p>
        </p:txBody>
      </p:sp>
      <p:pic>
        <p:nvPicPr>
          <p:cNvPr id="3" name="Picture 2"/>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456253" y="1319514"/>
            <a:ext cx="4687746" cy="5538486"/>
          </a:xfrm>
          <a:prstGeom prst="rect">
            <a:avLst/>
          </a:prstGeom>
        </p:spPr>
      </p:pic>
    </p:spTree>
    <p:extLst>
      <p:ext uri="{BB962C8B-B14F-4D97-AF65-F5344CB8AC3E}">
        <p14:creationId xmlns="" xmlns:p14="http://schemas.microsoft.com/office/powerpoint/2010/main" val="918411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latin typeface="Arial" pitchFamily="34" charset="0"/>
                <a:cs typeface="Arial" pitchFamily="34" charset="0"/>
              </a:rPr>
              <a:t>Permit Process</a:t>
            </a:r>
            <a:endParaRPr lang="en-US" dirty="0">
              <a:latin typeface="Arial" pitchFamily="34" charset="0"/>
              <a:cs typeface="Arial" pitchFamily="34" charset="0"/>
            </a:endParaRPr>
          </a:p>
        </p:txBody>
      </p:sp>
      <p:sp>
        <p:nvSpPr>
          <p:cNvPr id="10" name="Content Placeholder 9"/>
          <p:cNvSpPr>
            <a:spLocks noGrp="1"/>
          </p:cNvSpPr>
          <p:nvPr>
            <p:ph idx="1"/>
          </p:nvPr>
        </p:nvSpPr>
        <p:spPr/>
        <p:txBody>
          <a:bodyPr>
            <a:normAutofit fontScale="70000" lnSpcReduction="20000"/>
          </a:bodyPr>
          <a:lstStyle/>
          <a:p>
            <a:pPr>
              <a:buNone/>
            </a:pPr>
            <a:r>
              <a:rPr lang="en-US" dirty="0" smtClean="0">
                <a:solidFill>
                  <a:srgbClr val="FF0000"/>
                </a:solidFill>
                <a:latin typeface="Arial Black" pitchFamily="34" charset="0"/>
                <a:cs typeface="Arial" pitchFamily="34" charset="0"/>
              </a:rPr>
              <a:t>Application</a:t>
            </a:r>
            <a:r>
              <a:rPr lang="en-US" dirty="0" smtClean="0">
                <a:latin typeface="Arial Black" pitchFamily="34" charset="0"/>
                <a:cs typeface="Arial" pitchFamily="34" charset="0"/>
              </a:rPr>
              <a:t>                   priority date assigned</a:t>
            </a:r>
          </a:p>
          <a:p>
            <a:pPr>
              <a:buNone/>
            </a:pPr>
            <a:r>
              <a:rPr lang="en-US" dirty="0" smtClean="0">
                <a:latin typeface="Arial Black" pitchFamily="34" charset="0"/>
                <a:cs typeface="Arial" pitchFamily="34" charset="0"/>
              </a:rPr>
              <a:t>(exemptions)</a:t>
            </a:r>
          </a:p>
          <a:p>
            <a:pPr>
              <a:buNone/>
            </a:pPr>
            <a:endParaRPr lang="en-US" dirty="0" smtClean="0">
              <a:solidFill>
                <a:srgbClr val="FF0000"/>
              </a:solidFill>
              <a:latin typeface="Arial Black" pitchFamily="34" charset="0"/>
              <a:cs typeface="Arial" pitchFamily="34" charset="0"/>
            </a:endParaRPr>
          </a:p>
          <a:p>
            <a:pPr>
              <a:buNone/>
            </a:pPr>
            <a:r>
              <a:rPr lang="en-US" dirty="0" smtClean="0">
                <a:solidFill>
                  <a:srgbClr val="FF0000"/>
                </a:solidFill>
                <a:latin typeface="Arial Black" pitchFamily="34" charset="0"/>
                <a:cs typeface="Arial" pitchFamily="34" charset="0"/>
              </a:rPr>
              <a:t>Notice </a:t>
            </a:r>
            <a:r>
              <a:rPr lang="en-US" dirty="0" smtClean="0">
                <a:latin typeface="Arial Black" pitchFamily="34" charset="0"/>
                <a:cs typeface="Arial" pitchFamily="34" charset="0"/>
              </a:rPr>
              <a:t>                                 </a:t>
            </a:r>
            <a:r>
              <a:rPr lang="en-US" dirty="0" smtClean="0">
                <a:solidFill>
                  <a:srgbClr val="FF0000"/>
                </a:solidFill>
                <a:latin typeface="Arial Black" pitchFamily="34" charset="0"/>
                <a:cs typeface="Arial" pitchFamily="34" charset="0"/>
              </a:rPr>
              <a:t>Protest </a:t>
            </a:r>
            <a:r>
              <a:rPr lang="en-US" dirty="0" smtClean="0">
                <a:latin typeface="Arial Black" pitchFamily="34" charset="0"/>
                <a:cs typeface="Arial" pitchFamily="34" charset="0"/>
              </a:rPr>
              <a:t>?  </a:t>
            </a:r>
          </a:p>
          <a:p>
            <a:pPr>
              <a:buNone/>
            </a:pPr>
            <a:r>
              <a:rPr lang="en-US" dirty="0" smtClean="0">
                <a:latin typeface="Arial Black" pitchFamily="34" charset="0"/>
                <a:cs typeface="Arial" pitchFamily="34" charset="0"/>
              </a:rPr>
              <a:t>                                          No            Yes</a:t>
            </a:r>
          </a:p>
          <a:p>
            <a:pPr>
              <a:buNone/>
            </a:pPr>
            <a:r>
              <a:rPr lang="en-US" dirty="0" smtClean="0">
                <a:latin typeface="Arial Black" pitchFamily="34" charset="0"/>
                <a:cs typeface="Arial" pitchFamily="34" charset="0"/>
              </a:rPr>
              <a:t>                                                                                                 </a:t>
            </a:r>
          </a:p>
          <a:p>
            <a:pPr>
              <a:buNone/>
            </a:pPr>
            <a:r>
              <a:rPr lang="en-US" dirty="0" smtClean="0">
                <a:latin typeface="Arial Black" pitchFamily="34" charset="0"/>
                <a:cs typeface="Arial" pitchFamily="34" charset="0"/>
              </a:rPr>
              <a:t>                                                   hearing/contested case</a:t>
            </a:r>
          </a:p>
          <a:p>
            <a:pPr>
              <a:buNone/>
            </a:pPr>
            <a:r>
              <a:rPr lang="en-US" dirty="0" smtClean="0">
                <a:latin typeface="Arial Black" pitchFamily="34" charset="0"/>
                <a:cs typeface="Arial" pitchFamily="34" charset="0"/>
              </a:rPr>
              <a:t> </a:t>
            </a:r>
          </a:p>
          <a:p>
            <a:pPr>
              <a:buNone/>
            </a:pPr>
            <a:r>
              <a:rPr lang="en-US" dirty="0" smtClean="0">
                <a:latin typeface="Arial Black" pitchFamily="34" charset="0"/>
                <a:cs typeface="Arial" pitchFamily="34" charset="0"/>
              </a:rPr>
              <a:t>                                                            </a:t>
            </a:r>
          </a:p>
          <a:p>
            <a:pPr>
              <a:buNone/>
            </a:pPr>
            <a:r>
              <a:rPr lang="en-US" dirty="0" smtClean="0">
                <a:latin typeface="Arial Black" pitchFamily="34" charset="0"/>
                <a:cs typeface="Arial" pitchFamily="34" charset="0"/>
              </a:rPr>
              <a:t>  </a:t>
            </a:r>
            <a:r>
              <a:rPr lang="en-US" dirty="0" smtClean="0">
                <a:solidFill>
                  <a:srgbClr val="FF0000"/>
                </a:solidFill>
                <a:latin typeface="Arial Black" pitchFamily="34" charset="0"/>
                <a:cs typeface="Arial" pitchFamily="34" charset="0"/>
              </a:rPr>
              <a:t>Permit</a:t>
            </a:r>
            <a:r>
              <a:rPr lang="en-US" dirty="0" smtClean="0">
                <a:latin typeface="Arial Black" pitchFamily="34" charset="0"/>
                <a:cs typeface="Arial" pitchFamily="34" charset="0"/>
              </a:rPr>
              <a:t> issued                         protest resolved </a:t>
            </a:r>
          </a:p>
          <a:p>
            <a:pPr>
              <a:buNone/>
            </a:pPr>
            <a:r>
              <a:rPr lang="en-US" dirty="0" smtClean="0">
                <a:latin typeface="Arial Black" pitchFamily="34" charset="0"/>
                <a:cs typeface="Arial" pitchFamily="34" charset="0"/>
              </a:rPr>
              <a:t>   </a:t>
            </a:r>
          </a:p>
          <a:p>
            <a:pPr>
              <a:buNone/>
            </a:pPr>
            <a:r>
              <a:rPr lang="en-US" dirty="0" smtClean="0">
                <a:latin typeface="Arial Black" pitchFamily="34" charset="0"/>
                <a:cs typeface="Arial" pitchFamily="34" charset="0"/>
              </a:rPr>
              <a:t>                                                         </a:t>
            </a:r>
          </a:p>
          <a:p>
            <a:pPr>
              <a:buNone/>
            </a:pPr>
            <a:r>
              <a:rPr lang="en-US" dirty="0" smtClean="0">
                <a:solidFill>
                  <a:srgbClr val="FF0000"/>
                </a:solidFill>
                <a:latin typeface="Arial Black" pitchFamily="34" charset="0"/>
                <a:cs typeface="Arial" pitchFamily="34" charset="0"/>
              </a:rPr>
              <a:t>Proof</a:t>
            </a:r>
            <a:r>
              <a:rPr lang="en-US" dirty="0" smtClean="0">
                <a:latin typeface="Arial Black" pitchFamily="34" charset="0"/>
                <a:cs typeface="Arial" pitchFamily="34" charset="0"/>
              </a:rPr>
              <a:t> submitted                   </a:t>
            </a:r>
            <a:r>
              <a:rPr lang="en-US" dirty="0" smtClean="0">
                <a:solidFill>
                  <a:srgbClr val="FF0000"/>
                </a:solidFill>
                <a:latin typeface="Arial Black" pitchFamily="34" charset="0"/>
                <a:cs typeface="Arial" pitchFamily="34" charset="0"/>
              </a:rPr>
              <a:t>Certificate</a:t>
            </a:r>
            <a:r>
              <a:rPr lang="en-US" dirty="0" smtClean="0">
                <a:latin typeface="Arial Black" pitchFamily="34" charset="0"/>
                <a:cs typeface="Arial" pitchFamily="34" charset="0"/>
              </a:rPr>
              <a:t> issued   </a:t>
            </a:r>
          </a:p>
          <a:p>
            <a:pPr>
              <a:buNone/>
            </a:pPr>
            <a:endParaRPr lang="en-US" dirty="0" smtClean="0">
              <a:latin typeface="Arial Black" pitchFamily="34" charset="0"/>
              <a:cs typeface="Arial" pitchFamily="34" charset="0"/>
            </a:endParaRPr>
          </a:p>
          <a:p>
            <a:pPr>
              <a:buNone/>
            </a:pPr>
            <a:endParaRPr lang="en-US" dirty="0" smtClean="0">
              <a:latin typeface="Arial Black" pitchFamily="34" charset="0"/>
              <a:cs typeface="Arial" pitchFamily="34" charset="0"/>
            </a:endParaRPr>
          </a:p>
          <a:p>
            <a:pPr>
              <a:buNone/>
            </a:pPr>
            <a:endParaRPr lang="en-US" dirty="0" smtClean="0">
              <a:latin typeface="Arial Black" pitchFamily="34" charset="0"/>
              <a:cs typeface="Arial" pitchFamily="34" charset="0"/>
            </a:endParaRPr>
          </a:p>
          <a:p>
            <a:pPr>
              <a:buNone/>
            </a:pPr>
            <a:r>
              <a:rPr lang="en-US" dirty="0" smtClean="0">
                <a:latin typeface="Arial Black" pitchFamily="34" charset="0"/>
                <a:cs typeface="Arial" pitchFamily="34" charset="0"/>
              </a:rPr>
              <a:t>              </a:t>
            </a:r>
            <a:endParaRPr lang="en-US" dirty="0">
              <a:latin typeface="Arial Black" pitchFamily="34" charset="0"/>
              <a:cs typeface="Arial" pitchFamily="34" charset="0"/>
            </a:endParaRPr>
          </a:p>
        </p:txBody>
      </p:sp>
      <p:sp>
        <p:nvSpPr>
          <p:cNvPr id="3" name="Date Placeholder 1"/>
          <p:cNvSpPr>
            <a:spLocks noGrp="1"/>
          </p:cNvSpPr>
          <p:nvPr>
            <p:ph type="dt" sz="half" idx="10"/>
          </p:nvPr>
        </p:nvSpPr>
        <p:spPr/>
        <p:txBody>
          <a:bodyPr/>
          <a:lstStyle/>
          <a:p>
            <a:r>
              <a:rPr lang="en-US" smtClean="0"/>
              <a:t>10-24-16</a:t>
            </a:r>
            <a:endParaRPr lang="en-US"/>
          </a:p>
        </p:txBody>
      </p:sp>
      <p:sp>
        <p:nvSpPr>
          <p:cNvPr id="5" name="Slide Number Placeholder 4"/>
          <p:cNvSpPr>
            <a:spLocks noGrp="1"/>
          </p:cNvSpPr>
          <p:nvPr>
            <p:ph type="sldNum" sz="quarter" idx="12"/>
          </p:nvPr>
        </p:nvSpPr>
        <p:spPr/>
        <p:txBody>
          <a:bodyPr/>
          <a:lstStyle/>
          <a:p>
            <a:fld id="{937DED32-AF1A-4CE1-BE2B-BF8EF44BF520}" type="slidenum">
              <a:rPr lang="en-US" smtClean="0"/>
              <a:pPr/>
              <a:t>29</a:t>
            </a:fld>
            <a:endParaRPr lang="en-US"/>
          </a:p>
        </p:txBody>
      </p:sp>
      <p:sp>
        <p:nvSpPr>
          <p:cNvPr id="13" name="Striped Right Arrow 12"/>
          <p:cNvSpPr/>
          <p:nvPr/>
        </p:nvSpPr>
        <p:spPr>
          <a:xfrm>
            <a:off x="2019300" y="1590675"/>
            <a:ext cx="1028700" cy="3143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iped Right Arrow 13"/>
          <p:cNvSpPr/>
          <p:nvPr/>
        </p:nvSpPr>
        <p:spPr>
          <a:xfrm>
            <a:off x="1600200" y="2324100"/>
            <a:ext cx="1504950" cy="361950"/>
          </a:xfrm>
          <a:prstGeom prst="striped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a:off x="2676525" y="3905251"/>
            <a:ext cx="1095375" cy="3428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3547888">
            <a:off x="2370726" y="2617797"/>
            <a:ext cx="447701" cy="1511037"/>
          </a:xfrm>
          <a:prstGeom prst="downArrow">
            <a:avLst>
              <a:gd name="adj1" fmla="val 41015"/>
              <a:gd name="adj2" fmla="val 45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5457826" y="3495677"/>
            <a:ext cx="171450" cy="409574"/>
          </a:xfrm>
          <a:prstGeom prst="downArrow">
            <a:avLst>
              <a:gd name="adj1" fmla="val 35714"/>
              <a:gd name="adj2" fmla="val 622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1504950" y="4210049"/>
            <a:ext cx="219075" cy="495301"/>
          </a:xfrm>
          <a:prstGeom prst="downArrow">
            <a:avLst>
              <a:gd name="adj1" fmla="val 50000"/>
              <a:gd name="adj2" fmla="val 60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2581275" y="4676775"/>
            <a:ext cx="1076326" cy="266700"/>
          </a:xfrm>
          <a:prstGeom prst="rightArrow">
            <a:avLst>
              <a:gd name="adj1" fmla="val 50000"/>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flipH="1">
            <a:off x="4914898" y="2886075"/>
            <a:ext cx="190501" cy="266699"/>
          </a:xfrm>
          <a:prstGeom prst="downArrow">
            <a:avLst>
              <a:gd name="adj1" fmla="val 50000"/>
              <a:gd name="adj2" fmla="val 33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236870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Water Rights in Alaska</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000" b="1" dirty="0" smtClean="0">
                <a:solidFill>
                  <a:srgbClr val="FF0000"/>
                </a:solidFill>
                <a:latin typeface="Arial" pitchFamily="34" charset="0"/>
                <a:cs typeface="Arial" pitchFamily="34" charset="0"/>
              </a:rPr>
              <a:t>What is a Water Right and what does it look like in Alaska?</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The Prior Appropriation Doctrine and how it is applied in Alaska</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Introduction to Types of Water Rights in Alaska</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Introduction to Processes for Obtaining Water Rights in Alaska</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Overview of Administration of Existing Rights in Alaska</a:t>
            </a:r>
            <a:endParaRPr lang="en-US" sz="20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10-24-16</a:t>
            </a:r>
            <a:endParaRPr lang="en-US" dirty="0"/>
          </a:p>
        </p:txBody>
      </p:sp>
      <p:sp>
        <p:nvSpPr>
          <p:cNvPr id="5" name="Slide Number Placeholder 4"/>
          <p:cNvSpPr>
            <a:spLocks noGrp="1"/>
          </p:cNvSpPr>
          <p:nvPr>
            <p:ph type="sldNum" sz="quarter" idx="12"/>
          </p:nvPr>
        </p:nvSpPr>
        <p:spPr/>
        <p:txBody>
          <a:bodyPr/>
          <a:lstStyle/>
          <a:p>
            <a:fld id="{937DED32-AF1A-4CE1-BE2B-BF8EF44BF520}"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latin typeface="Arial" pitchFamily="34" charset="0"/>
                <a:cs typeface="Arial" pitchFamily="34" charset="0"/>
              </a:rPr>
              <a:t>Proof of Completion – Beneficial Use</a:t>
            </a:r>
            <a:endParaRPr lang="en-US" sz="3600" dirty="0">
              <a:latin typeface="Arial" pitchFamily="34" charset="0"/>
              <a:cs typeface="Arial" pitchFamily="34" charset="0"/>
            </a:endParaRPr>
          </a:p>
        </p:txBody>
      </p:sp>
      <p:sp>
        <p:nvSpPr>
          <p:cNvPr id="2" name="Date Placeholder 1"/>
          <p:cNvSpPr>
            <a:spLocks noGrp="1"/>
          </p:cNvSpPr>
          <p:nvPr>
            <p:ph type="dt" sz="half" idx="10"/>
          </p:nvPr>
        </p:nvSpPr>
        <p:spPr/>
        <p:txBody>
          <a:bodyPr/>
          <a:lstStyle/>
          <a:p>
            <a:r>
              <a:rPr lang="en-US" smtClean="0"/>
              <a:t>10-24-16</a:t>
            </a:r>
            <a:endParaRPr lang="en-US"/>
          </a:p>
        </p:txBody>
      </p:sp>
      <p:sp>
        <p:nvSpPr>
          <p:cNvPr id="3" name="Slide Number Placeholder 2"/>
          <p:cNvSpPr>
            <a:spLocks noGrp="1"/>
          </p:cNvSpPr>
          <p:nvPr>
            <p:ph type="sldNum" sz="quarter" idx="12"/>
          </p:nvPr>
        </p:nvSpPr>
        <p:spPr/>
        <p:txBody>
          <a:bodyPr/>
          <a:lstStyle/>
          <a:p>
            <a:fld id="{937DED32-AF1A-4CE1-BE2B-BF8EF44BF520}" type="slidenum">
              <a:rPr lang="en-US" smtClean="0"/>
              <a:pPr/>
              <a:t>30</a:t>
            </a:fld>
            <a:endParaRPr lang="en-US"/>
          </a:p>
        </p:txBody>
      </p:sp>
      <p:pic>
        <p:nvPicPr>
          <p:cNvPr id="1028" name="Picture 4"/>
          <p:cNvPicPr>
            <a:picLocks noGrp="1" noChangeAspect="1" noChangeArrowheads="1"/>
          </p:cNvPicPr>
          <p:nvPr>
            <p:ph idx="1"/>
          </p:nvPr>
        </p:nvPicPr>
        <p:blipFill>
          <a:blip r:embed="rId3" cstate="print"/>
          <a:srcRect/>
          <a:stretch>
            <a:fillRect/>
          </a:stretch>
        </p:blipFill>
        <p:spPr bwMode="auto">
          <a:xfrm>
            <a:off x="1260712" y="1582057"/>
            <a:ext cx="6693117" cy="4699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1752599"/>
            <a:ext cx="2247899" cy="1790701"/>
          </a:xfrm>
        </p:spPr>
        <p:txBody>
          <a:bodyPr>
            <a:normAutofit fontScale="90000"/>
          </a:bodyPr>
          <a:lstStyle/>
          <a:p>
            <a:pPr algn="ctr"/>
            <a:r>
              <a:rPr lang="en-US" sz="4000" dirty="0" smtClean="0">
                <a:latin typeface="Arial" pitchFamily="34" charset="0"/>
                <a:cs typeface="Arial" pitchFamily="34" charset="0"/>
              </a:rPr>
              <a:t>Perfected Water Right</a:t>
            </a:r>
            <a:br>
              <a:rPr lang="en-US" sz="4000" dirty="0" smtClean="0">
                <a:latin typeface="Arial" pitchFamily="34" charset="0"/>
                <a:cs typeface="Arial" pitchFamily="34" charset="0"/>
              </a:rPr>
            </a:br>
            <a:r>
              <a:rPr lang="en-US" sz="3100" dirty="0" smtClean="0">
                <a:latin typeface="Arial" pitchFamily="34" charset="0"/>
                <a:cs typeface="Arial" pitchFamily="34" charset="0"/>
              </a:rPr>
              <a:t>(First</a:t>
            </a:r>
            <a:br>
              <a:rPr lang="en-US" sz="3100" dirty="0" smtClean="0">
                <a:latin typeface="Arial" pitchFamily="34" charset="0"/>
                <a:cs typeface="Arial" pitchFamily="34" charset="0"/>
              </a:rPr>
            </a:br>
            <a:r>
              <a:rPr lang="en-US" sz="3100" dirty="0" smtClean="0">
                <a:latin typeface="Arial" pitchFamily="34" charset="0"/>
                <a:cs typeface="Arial" pitchFamily="34" charset="0"/>
              </a:rPr>
              <a:t>Page)</a:t>
            </a:r>
            <a:endParaRPr lang="en-US" sz="3100" dirty="0">
              <a:latin typeface="Arial" pitchFamily="34" charset="0"/>
              <a:cs typeface="Arial" pitchFamily="34" charset="0"/>
            </a:endParaRPr>
          </a:p>
        </p:txBody>
      </p:sp>
      <p:sp>
        <p:nvSpPr>
          <p:cNvPr id="3" name="Date Placeholder 1"/>
          <p:cNvSpPr>
            <a:spLocks noGrp="1"/>
          </p:cNvSpPr>
          <p:nvPr>
            <p:ph type="dt" sz="half" idx="10"/>
          </p:nvPr>
        </p:nvSpPr>
        <p:spPr/>
        <p:txBody>
          <a:bodyPr/>
          <a:lstStyle/>
          <a:p>
            <a:r>
              <a:rPr lang="en-US" smtClean="0"/>
              <a:t>10-24-16</a:t>
            </a:r>
            <a:endParaRPr lang="en-US"/>
          </a:p>
        </p:txBody>
      </p:sp>
      <p:sp>
        <p:nvSpPr>
          <p:cNvPr id="5" name="Slide Number Placeholder 4"/>
          <p:cNvSpPr>
            <a:spLocks noGrp="1"/>
          </p:cNvSpPr>
          <p:nvPr>
            <p:ph type="sldNum" sz="quarter" idx="12"/>
          </p:nvPr>
        </p:nvSpPr>
        <p:spPr/>
        <p:txBody>
          <a:bodyPr/>
          <a:lstStyle/>
          <a:p>
            <a:fld id="{937DED32-AF1A-4CE1-BE2B-BF8EF44BF520}" type="slidenum">
              <a:rPr lang="en-US" smtClean="0"/>
              <a:pPr/>
              <a:t>31</a:t>
            </a:fld>
            <a:endParaRPr lang="en-US"/>
          </a:p>
        </p:txBody>
      </p:sp>
      <p:pic>
        <p:nvPicPr>
          <p:cNvPr id="1030" name="Picture 6" descr="C:\Documents and Settings\Lin Fehlmann\My Documents\Lin Work\1730-26 Alaska 2016-17 Course (and proposed 2005, 2013-14)\Alaska 2016 Course\Course\BACKGROUND DOCUMENTS\CWR130 Pg1.jpg"/>
          <p:cNvPicPr>
            <a:picLocks noGrp="1" noChangeAspect="1" noChangeArrowheads="1"/>
          </p:cNvPicPr>
          <p:nvPr>
            <p:ph sz="half" idx="1"/>
          </p:nvPr>
        </p:nvPicPr>
        <p:blipFill>
          <a:blip r:embed="rId3" cstate="print"/>
          <a:srcRect/>
          <a:stretch>
            <a:fillRect/>
          </a:stretch>
        </p:blipFill>
        <p:spPr bwMode="auto">
          <a:xfrm>
            <a:off x="2077357" y="733425"/>
            <a:ext cx="7066643" cy="74199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00050"/>
            <a:ext cx="2390775" cy="3571875"/>
          </a:xfrm>
        </p:spPr>
        <p:txBody>
          <a:bodyPr>
            <a:normAutofit/>
          </a:bodyPr>
          <a:lstStyle/>
          <a:p>
            <a:pPr algn="ctr"/>
            <a:r>
              <a:rPr lang="en-US" sz="3600" dirty="0" smtClean="0">
                <a:latin typeface="Arial" pitchFamily="34" charset="0"/>
                <a:cs typeface="Arial" pitchFamily="34" charset="0"/>
              </a:rPr>
              <a:t>Perfected Water Right</a:t>
            </a:r>
            <a:br>
              <a:rPr lang="en-US" sz="3600" dirty="0" smtClean="0">
                <a:latin typeface="Arial" pitchFamily="34" charset="0"/>
                <a:cs typeface="Arial" pitchFamily="34" charset="0"/>
              </a:rPr>
            </a:br>
            <a:r>
              <a:rPr lang="en-US" sz="3600" dirty="0" smtClean="0">
                <a:latin typeface="Arial" pitchFamily="34" charset="0"/>
                <a:cs typeface="Arial" pitchFamily="34" charset="0"/>
              </a:rPr>
              <a:t>(Second</a:t>
            </a:r>
            <a:br>
              <a:rPr lang="en-US" sz="3600" dirty="0" smtClean="0">
                <a:latin typeface="Arial" pitchFamily="34" charset="0"/>
                <a:cs typeface="Arial" pitchFamily="34" charset="0"/>
              </a:rPr>
            </a:br>
            <a:r>
              <a:rPr lang="en-US" sz="3600" dirty="0" smtClean="0">
                <a:latin typeface="Arial" pitchFamily="34" charset="0"/>
                <a:cs typeface="Arial" pitchFamily="34" charset="0"/>
              </a:rPr>
              <a:t>Page)</a:t>
            </a:r>
            <a:endParaRPr lang="en-US" sz="3600" dirty="0">
              <a:latin typeface="Arial" pitchFamily="34" charset="0"/>
              <a:cs typeface="Arial" pitchFamily="34" charset="0"/>
            </a:endParaRPr>
          </a:p>
        </p:txBody>
      </p:sp>
      <p:sp>
        <p:nvSpPr>
          <p:cNvPr id="3" name="Date Placeholder 1"/>
          <p:cNvSpPr>
            <a:spLocks noGrp="1"/>
          </p:cNvSpPr>
          <p:nvPr>
            <p:ph type="dt" sz="half" idx="10"/>
          </p:nvPr>
        </p:nvSpPr>
        <p:spPr/>
        <p:txBody>
          <a:bodyPr/>
          <a:lstStyle/>
          <a:p>
            <a:r>
              <a:rPr lang="en-US" smtClean="0"/>
              <a:t>10-24-16</a:t>
            </a:r>
            <a:endParaRPr lang="en-US"/>
          </a:p>
        </p:txBody>
      </p:sp>
      <p:sp>
        <p:nvSpPr>
          <p:cNvPr id="5" name="Slide Number Placeholder 4"/>
          <p:cNvSpPr>
            <a:spLocks noGrp="1"/>
          </p:cNvSpPr>
          <p:nvPr>
            <p:ph type="sldNum" sz="quarter" idx="12"/>
          </p:nvPr>
        </p:nvSpPr>
        <p:spPr/>
        <p:txBody>
          <a:bodyPr/>
          <a:lstStyle/>
          <a:p>
            <a:fld id="{937DED32-AF1A-4CE1-BE2B-BF8EF44BF520}" type="slidenum">
              <a:rPr lang="en-US" smtClean="0"/>
              <a:pPr/>
              <a:t>32</a:t>
            </a:fld>
            <a:endParaRPr lang="en-US"/>
          </a:p>
        </p:txBody>
      </p:sp>
      <p:pic>
        <p:nvPicPr>
          <p:cNvPr id="1032" name="Picture 8" descr="C:\Documents and Settings\Lin Fehlmann\My Documents\Lin Work\1730-26 Alaska 2016-17 Course (and proposed 2005, 2013-14)\Alaska 2016 Course\Course\BACKGROUND DOCUMENTS\CWR100 Pg2.jpg"/>
          <p:cNvPicPr>
            <a:picLocks noGrp="1" noChangeAspect="1" noChangeArrowheads="1"/>
          </p:cNvPicPr>
          <p:nvPr>
            <p:ph sz="half" idx="2"/>
          </p:nvPr>
        </p:nvPicPr>
        <p:blipFill>
          <a:blip r:embed="rId3" cstate="print"/>
          <a:srcRect/>
          <a:stretch>
            <a:fillRect/>
          </a:stretch>
        </p:blipFill>
        <p:spPr bwMode="auto">
          <a:xfrm>
            <a:off x="2619376" y="779559"/>
            <a:ext cx="6524624" cy="7862066"/>
          </a:xfrm>
          <a:prstGeom prst="rect">
            <a:avLst/>
          </a:prstGeom>
          <a:noFill/>
        </p:spPr>
      </p:pic>
    </p:spTree>
    <p:extLst>
      <p:ext uri="{BB962C8B-B14F-4D97-AF65-F5344CB8AC3E}">
        <p14:creationId xmlns="" xmlns:p14="http://schemas.microsoft.com/office/powerpoint/2010/main" val="3690648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10-24-16</a:t>
            </a:r>
            <a:endParaRPr lang="en-US"/>
          </a:p>
        </p:txBody>
      </p:sp>
      <p:sp>
        <p:nvSpPr>
          <p:cNvPr id="157698" name="Rectangle 2"/>
          <p:cNvSpPr>
            <a:spLocks noGrp="1" noChangeArrowheads="1"/>
          </p:cNvSpPr>
          <p:nvPr>
            <p:ph type="title"/>
          </p:nvPr>
        </p:nvSpPr>
        <p:spPr>
          <a:xfrm>
            <a:off x="1045030" y="459499"/>
            <a:ext cx="7086600" cy="1210307"/>
          </a:xfrm>
        </p:spPr>
        <p:txBody>
          <a:bodyPr>
            <a:noAutofit/>
          </a:bodyPr>
          <a:lstStyle/>
          <a:p>
            <a:pPr>
              <a:lnSpc>
                <a:spcPct val="80000"/>
              </a:lnSpc>
            </a:pPr>
            <a:r>
              <a:rPr lang="en-US" dirty="0" smtClean="0">
                <a:latin typeface="Arial" pitchFamily="34" charset="0"/>
                <a:cs typeface="Arial" pitchFamily="34" charset="0"/>
              </a:rPr>
              <a:t>Permit Process</a:t>
            </a:r>
            <a:br>
              <a:rPr lang="en-US" dirty="0" smtClean="0">
                <a:latin typeface="Arial" pitchFamily="34" charset="0"/>
                <a:cs typeface="Arial" pitchFamily="34" charset="0"/>
              </a:rPr>
            </a:br>
            <a:r>
              <a:rPr lang="en-US" dirty="0" smtClean="0">
                <a:latin typeface="Arial" pitchFamily="34" charset="0"/>
                <a:cs typeface="Arial" pitchFamily="34" charset="0"/>
              </a:rPr>
              <a:t> </a:t>
            </a:r>
            <a:r>
              <a:rPr lang="en-US" i="1" dirty="0" smtClean="0">
                <a:solidFill>
                  <a:schemeClr val="tx1"/>
                </a:solidFill>
                <a:latin typeface="Arial" pitchFamily="34" charset="0"/>
                <a:cs typeface="Arial" pitchFamily="34" charset="0"/>
              </a:rPr>
              <a:t>Changes &amp; Amendments</a:t>
            </a:r>
            <a:endParaRPr lang="en-US" i="1" dirty="0">
              <a:solidFill>
                <a:schemeClr val="tx1"/>
              </a:solidFill>
              <a:latin typeface="Arial" pitchFamily="34" charset="0"/>
              <a:cs typeface="Arial" pitchFamily="34" charset="0"/>
            </a:endParaRPr>
          </a:p>
        </p:txBody>
      </p:sp>
      <p:sp>
        <p:nvSpPr>
          <p:cNvPr id="157699" name="Rectangle 3"/>
          <p:cNvSpPr>
            <a:spLocks noGrp="1" noChangeArrowheads="1"/>
          </p:cNvSpPr>
          <p:nvPr>
            <p:ph type="body" idx="1"/>
          </p:nvPr>
        </p:nvSpPr>
        <p:spPr>
          <a:xfrm>
            <a:off x="377371" y="1944912"/>
            <a:ext cx="8316686" cy="4644573"/>
          </a:xfrm>
        </p:spPr>
        <p:txBody>
          <a:bodyPr>
            <a:normAutofit lnSpcReduction="10000"/>
          </a:bodyPr>
          <a:lstStyle/>
          <a:p>
            <a:pPr marL="347663" indent="-347663">
              <a:spcBef>
                <a:spcPts val="0"/>
              </a:spcBef>
              <a:spcAft>
                <a:spcPts val="2400"/>
              </a:spcAft>
              <a:buClrTx/>
              <a:buFont typeface="Wingdings" pitchFamily="2" charset="2"/>
              <a:buChar char="v"/>
            </a:pPr>
            <a:r>
              <a:rPr lang="en-US" dirty="0" smtClean="0">
                <a:solidFill>
                  <a:schemeClr val="accent1"/>
                </a:solidFill>
                <a:latin typeface="Arial" pitchFamily="34" charset="0"/>
                <a:cs typeface="Arial" pitchFamily="34" charset="0"/>
              </a:rPr>
              <a:t>Most </a:t>
            </a:r>
            <a:r>
              <a:rPr lang="en-US" dirty="0">
                <a:solidFill>
                  <a:schemeClr val="accent1"/>
                </a:solidFill>
                <a:latin typeface="Arial" pitchFamily="34" charset="0"/>
                <a:cs typeface="Arial" pitchFamily="34" charset="0"/>
              </a:rPr>
              <a:t>states allow short-term &amp; long- term </a:t>
            </a:r>
            <a:r>
              <a:rPr lang="en-US" dirty="0" smtClean="0">
                <a:solidFill>
                  <a:schemeClr val="accent1"/>
                </a:solidFill>
                <a:latin typeface="Arial" pitchFamily="34" charset="0"/>
                <a:cs typeface="Arial" pitchFamily="34" charset="0"/>
              </a:rPr>
              <a:t>changes </a:t>
            </a:r>
            <a:r>
              <a:rPr lang="en-US" dirty="0">
                <a:solidFill>
                  <a:schemeClr val="accent1"/>
                </a:solidFill>
                <a:latin typeface="Arial" pitchFamily="34" charset="0"/>
                <a:cs typeface="Arial" pitchFamily="34" charset="0"/>
              </a:rPr>
              <a:t>to existing water </a:t>
            </a:r>
            <a:r>
              <a:rPr lang="en-US" dirty="0" smtClean="0">
                <a:solidFill>
                  <a:schemeClr val="accent1"/>
                </a:solidFill>
                <a:latin typeface="Arial" pitchFamily="34" charset="0"/>
                <a:cs typeface="Arial" pitchFamily="34" charset="0"/>
              </a:rPr>
              <a:t>rights if:</a:t>
            </a:r>
          </a:p>
          <a:p>
            <a:pPr marL="713423" lvl="1" indent="-347663">
              <a:spcBef>
                <a:spcPts val="0"/>
              </a:spcBef>
              <a:spcAft>
                <a:spcPts val="2400"/>
              </a:spcAft>
              <a:buClrTx/>
              <a:buFont typeface="Courier New" pitchFamily="49" charset="0"/>
              <a:buChar char="o"/>
            </a:pPr>
            <a:r>
              <a:rPr lang="en-US" dirty="0" smtClean="0">
                <a:latin typeface="Arial" pitchFamily="34" charset="0"/>
                <a:cs typeface="Arial" pitchFamily="34" charset="0"/>
              </a:rPr>
              <a:t>There is no injury to existing senior or junior water rights, including vested rights</a:t>
            </a:r>
          </a:p>
          <a:p>
            <a:pPr marL="713423" lvl="1" indent="-347663">
              <a:spcBef>
                <a:spcPts val="0"/>
              </a:spcBef>
              <a:spcAft>
                <a:spcPts val="2400"/>
              </a:spcAft>
              <a:buClrTx/>
              <a:buFont typeface="Courier New" pitchFamily="49" charset="0"/>
              <a:buChar char="o"/>
            </a:pPr>
            <a:r>
              <a:rPr lang="en-US" dirty="0" smtClean="0">
                <a:latin typeface="Arial" pitchFamily="34" charset="0"/>
                <a:cs typeface="Arial" pitchFamily="34" charset="0"/>
              </a:rPr>
              <a:t>There is no expansion of historic use</a:t>
            </a:r>
          </a:p>
          <a:p>
            <a:pPr marL="713423" lvl="1" indent="-347663">
              <a:spcBef>
                <a:spcPts val="0"/>
              </a:spcBef>
              <a:spcAft>
                <a:spcPts val="2400"/>
              </a:spcAft>
              <a:buClrTx/>
              <a:buFont typeface="Courier New" pitchFamily="49" charset="0"/>
              <a:buChar char="o"/>
            </a:pPr>
            <a:r>
              <a:rPr lang="en-US" dirty="0" smtClean="0">
                <a:latin typeface="Arial" pitchFamily="34" charset="0"/>
                <a:cs typeface="Arial" pitchFamily="34" charset="0"/>
              </a:rPr>
              <a:t>The right to be changed is not subject to forfeiture or abandonment</a:t>
            </a:r>
          </a:p>
          <a:p>
            <a:pPr marL="347663" indent="-347663">
              <a:spcBef>
                <a:spcPts val="0"/>
              </a:spcBef>
              <a:spcAft>
                <a:spcPts val="2400"/>
              </a:spcAft>
              <a:buClrTx/>
              <a:buFont typeface="Wingdings" pitchFamily="2" charset="2"/>
              <a:buChar char="v"/>
            </a:pPr>
            <a:r>
              <a:rPr lang="en-US" dirty="0" smtClean="0">
                <a:solidFill>
                  <a:schemeClr val="accent1"/>
                </a:solidFill>
                <a:latin typeface="Arial" pitchFamily="34" charset="0"/>
                <a:cs typeface="Arial" pitchFamily="34" charset="0"/>
              </a:rPr>
              <a:t>The procedure to change an existing permit or certificate is similar to making an application for a new water right</a:t>
            </a:r>
            <a:endParaRPr lang="en-US" dirty="0">
              <a:solidFill>
                <a:schemeClr val="accent1"/>
              </a:solidFill>
              <a:latin typeface="Arial" pitchFamily="34" charset="0"/>
              <a:cs typeface="Arial" pitchFamily="34" charset="0"/>
            </a:endParaRPr>
          </a:p>
          <a:p>
            <a:pPr marL="609600" indent="-609600">
              <a:spcBef>
                <a:spcPts val="0"/>
              </a:spcBef>
              <a:spcAft>
                <a:spcPts val="2400"/>
              </a:spcAft>
              <a:buFont typeface="Wingdings" pitchFamily="2" charset="2"/>
              <a:buChar char="n"/>
            </a:pPr>
            <a:endParaRPr lang="en-US" b="1" u="sng"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37DED32-AF1A-4CE1-BE2B-BF8EF44BF520}" type="slidenum">
              <a:rPr lang="en-US" smtClean="0"/>
              <a:pPr/>
              <a:t>33</a:t>
            </a:fld>
            <a:endParaRPr lang="en-US" dirty="0"/>
          </a:p>
        </p:txBody>
      </p:sp>
    </p:spTree>
    <p:extLst>
      <p:ext uri="{BB962C8B-B14F-4D97-AF65-F5344CB8AC3E}">
        <p14:creationId xmlns="" xmlns:p14="http://schemas.microsoft.com/office/powerpoint/2010/main" val="360320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10-24-16</a:t>
            </a:r>
            <a:endParaRPr lang="en-US"/>
          </a:p>
        </p:txBody>
      </p:sp>
      <p:sp>
        <p:nvSpPr>
          <p:cNvPr id="175106" name="Rectangle 2"/>
          <p:cNvSpPr>
            <a:spLocks noGrp="1" noChangeArrowheads="1"/>
          </p:cNvSpPr>
          <p:nvPr>
            <p:ph type="title"/>
          </p:nvPr>
        </p:nvSpPr>
        <p:spPr>
          <a:xfrm>
            <a:off x="275766" y="522515"/>
            <a:ext cx="8610600" cy="1167286"/>
          </a:xfrm>
        </p:spPr>
        <p:txBody>
          <a:bodyPr>
            <a:normAutofit/>
          </a:bodyPr>
          <a:lstStyle/>
          <a:p>
            <a:pPr>
              <a:lnSpc>
                <a:spcPct val="80000"/>
              </a:lnSpc>
            </a:pPr>
            <a:r>
              <a:rPr lang="en-US" sz="4000" dirty="0">
                <a:latin typeface="Arial" pitchFamily="34" charset="0"/>
                <a:cs typeface="Arial" pitchFamily="34" charset="0"/>
              </a:rPr>
              <a:t>Permitting Process</a:t>
            </a:r>
            <a:r>
              <a:rPr lang="en-US" sz="4000" i="1" dirty="0">
                <a:latin typeface="Arial" pitchFamily="34" charset="0"/>
                <a:cs typeface="Arial" pitchFamily="34" charset="0"/>
              </a:rPr>
              <a:t/>
            </a:r>
            <a:br>
              <a:rPr lang="en-US" sz="4000" i="1" dirty="0">
                <a:latin typeface="Arial" pitchFamily="34" charset="0"/>
                <a:cs typeface="Arial" pitchFamily="34" charset="0"/>
              </a:rPr>
            </a:br>
            <a:r>
              <a:rPr lang="en-US" sz="4000" i="1" dirty="0" smtClean="0">
                <a:solidFill>
                  <a:schemeClr val="tx1"/>
                </a:solidFill>
                <a:latin typeface="Arial" pitchFamily="34" charset="0"/>
                <a:cs typeface="Arial" pitchFamily="34" charset="0"/>
              </a:rPr>
              <a:t>Changes</a:t>
            </a:r>
            <a:endParaRPr lang="en-US" sz="4000" i="1" dirty="0">
              <a:solidFill>
                <a:schemeClr val="tx1"/>
              </a:solidFill>
              <a:latin typeface="Arial" pitchFamily="34" charset="0"/>
              <a:cs typeface="Arial" pitchFamily="34" charset="0"/>
            </a:endParaRPr>
          </a:p>
        </p:txBody>
      </p:sp>
      <p:sp>
        <p:nvSpPr>
          <p:cNvPr id="175107" name="Rectangle 3"/>
          <p:cNvSpPr>
            <a:spLocks noGrp="1" noChangeArrowheads="1"/>
          </p:cNvSpPr>
          <p:nvPr>
            <p:ph type="body" idx="1"/>
          </p:nvPr>
        </p:nvSpPr>
        <p:spPr>
          <a:xfrm>
            <a:off x="87084" y="1992086"/>
            <a:ext cx="4688116" cy="4865914"/>
          </a:xfrm>
        </p:spPr>
        <p:txBody>
          <a:bodyPr>
            <a:normAutofit/>
          </a:bodyPr>
          <a:lstStyle/>
          <a:p>
            <a:pPr marL="0" indent="0">
              <a:lnSpc>
                <a:spcPct val="90000"/>
              </a:lnSpc>
              <a:spcBef>
                <a:spcPct val="60000"/>
              </a:spcBef>
              <a:buFont typeface="Wingdings" pitchFamily="2" charset="2"/>
              <a:buNone/>
            </a:pPr>
            <a:r>
              <a:rPr lang="en-US" sz="2800" b="1" dirty="0">
                <a:latin typeface="Arial" pitchFamily="34" charset="0"/>
                <a:cs typeface="Arial" pitchFamily="34" charset="0"/>
              </a:rPr>
              <a:t>Water rights </a:t>
            </a:r>
            <a:r>
              <a:rPr lang="en-US" sz="2800" b="1" dirty="0" smtClean="0">
                <a:latin typeface="Arial" pitchFamily="34" charset="0"/>
                <a:cs typeface="Arial" pitchFamily="34" charset="0"/>
              </a:rPr>
              <a:t>elements</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 </a:t>
            </a:r>
            <a:r>
              <a:rPr lang="en-US" sz="2800" b="1" dirty="0">
                <a:latin typeface="Arial" pitchFamily="34" charset="0"/>
                <a:cs typeface="Arial" pitchFamily="34" charset="0"/>
              </a:rPr>
              <a:t>that can be changed:</a:t>
            </a:r>
          </a:p>
          <a:p>
            <a:pPr marL="231775" lvl="1" indent="-217488">
              <a:lnSpc>
                <a:spcPct val="90000"/>
              </a:lnSpc>
              <a:spcBef>
                <a:spcPct val="60000"/>
              </a:spcBef>
            </a:pPr>
            <a:r>
              <a:rPr lang="en-US" sz="2600" dirty="0">
                <a:solidFill>
                  <a:srgbClr val="000000"/>
                </a:solidFill>
                <a:latin typeface="Arial" pitchFamily="34" charset="0"/>
                <a:cs typeface="Arial" pitchFamily="34" charset="0"/>
              </a:rPr>
              <a:t>Point of diversion</a:t>
            </a:r>
          </a:p>
          <a:p>
            <a:pPr marL="231775" lvl="1" indent="-217488">
              <a:lnSpc>
                <a:spcPct val="90000"/>
              </a:lnSpc>
              <a:spcBef>
                <a:spcPct val="60000"/>
              </a:spcBef>
            </a:pPr>
            <a:r>
              <a:rPr lang="en-US" sz="2600" dirty="0">
                <a:solidFill>
                  <a:schemeClr val="tx2"/>
                </a:solidFill>
                <a:latin typeface="Arial" pitchFamily="34" charset="0"/>
                <a:cs typeface="Arial" pitchFamily="34" charset="0"/>
              </a:rPr>
              <a:t>Means of diversion</a:t>
            </a:r>
          </a:p>
          <a:p>
            <a:pPr marL="231775" lvl="1" indent="-217488">
              <a:lnSpc>
                <a:spcPct val="90000"/>
              </a:lnSpc>
              <a:spcBef>
                <a:spcPct val="60000"/>
              </a:spcBef>
            </a:pPr>
            <a:r>
              <a:rPr lang="en-US" sz="2600" dirty="0">
                <a:solidFill>
                  <a:srgbClr val="000000"/>
                </a:solidFill>
                <a:latin typeface="Arial" pitchFamily="34" charset="0"/>
                <a:cs typeface="Arial" pitchFamily="34" charset="0"/>
              </a:rPr>
              <a:t>Place of use</a:t>
            </a:r>
            <a:endParaRPr lang="en-US" sz="2600" dirty="0">
              <a:latin typeface="Arial" pitchFamily="34" charset="0"/>
              <a:cs typeface="Arial" pitchFamily="34" charset="0"/>
            </a:endParaRPr>
          </a:p>
          <a:p>
            <a:pPr marL="231775" lvl="1" indent="-217488">
              <a:lnSpc>
                <a:spcPct val="90000"/>
              </a:lnSpc>
              <a:spcBef>
                <a:spcPct val="60000"/>
              </a:spcBef>
            </a:pPr>
            <a:r>
              <a:rPr lang="en-US" sz="2600" dirty="0">
                <a:solidFill>
                  <a:schemeClr val="tx2"/>
                </a:solidFill>
                <a:latin typeface="Arial" pitchFamily="34" charset="0"/>
                <a:cs typeface="Arial" pitchFamily="34" charset="0"/>
              </a:rPr>
              <a:t>Type of use </a:t>
            </a:r>
          </a:p>
          <a:p>
            <a:pPr marL="231775" lvl="1" indent="-217488">
              <a:lnSpc>
                <a:spcPct val="90000"/>
              </a:lnSpc>
              <a:spcBef>
                <a:spcPct val="60000"/>
              </a:spcBef>
            </a:pPr>
            <a:r>
              <a:rPr lang="en-US" sz="2600" dirty="0">
                <a:solidFill>
                  <a:srgbClr val="000000"/>
                </a:solidFill>
                <a:latin typeface="Arial" pitchFamily="34" charset="0"/>
                <a:cs typeface="Arial" pitchFamily="34" charset="0"/>
              </a:rPr>
              <a:t>Time of </a:t>
            </a:r>
            <a:r>
              <a:rPr lang="en-US" sz="2600" dirty="0" smtClean="0">
                <a:solidFill>
                  <a:srgbClr val="000000"/>
                </a:solidFill>
                <a:latin typeface="Arial" pitchFamily="34" charset="0"/>
                <a:cs typeface="Arial" pitchFamily="34" charset="0"/>
              </a:rPr>
              <a:t>use </a:t>
            </a:r>
            <a:r>
              <a:rPr lang="en-US" dirty="0" smtClean="0">
                <a:solidFill>
                  <a:srgbClr val="000000"/>
                </a:solidFill>
                <a:latin typeface="Arial" pitchFamily="34" charset="0"/>
                <a:cs typeface="Arial" pitchFamily="34" charset="0"/>
              </a:rPr>
              <a:t>(expanding seasonal use is not allowed in AK)</a:t>
            </a:r>
            <a:endParaRPr lang="en-US" dirty="0">
              <a:solidFill>
                <a:srgbClr val="000000"/>
              </a:solidFill>
              <a:latin typeface="Arial" pitchFamily="34" charset="0"/>
              <a:cs typeface="Arial" pitchFamily="34" charset="0"/>
            </a:endParaRPr>
          </a:p>
          <a:p>
            <a:pPr>
              <a:lnSpc>
                <a:spcPct val="90000"/>
              </a:lnSpc>
              <a:spcBef>
                <a:spcPct val="60000"/>
              </a:spcBef>
            </a:pPr>
            <a:endParaRPr lang="en-US" dirty="0"/>
          </a:p>
        </p:txBody>
      </p:sp>
      <p:sp>
        <p:nvSpPr>
          <p:cNvPr id="6" name="Slide Number Placeholder 5"/>
          <p:cNvSpPr>
            <a:spLocks noGrp="1"/>
          </p:cNvSpPr>
          <p:nvPr>
            <p:ph type="sldNum" sz="quarter" idx="12"/>
          </p:nvPr>
        </p:nvSpPr>
        <p:spPr/>
        <p:txBody>
          <a:bodyPr/>
          <a:lstStyle/>
          <a:p>
            <a:fld id="{937DED32-AF1A-4CE1-BE2B-BF8EF44BF520}" type="slidenum">
              <a:rPr lang="en-US" smtClean="0"/>
              <a:pPr/>
              <a:t>34</a:t>
            </a:fld>
            <a:endParaRPr lang="en-US" dirty="0"/>
          </a:p>
        </p:txBody>
      </p:sp>
      <p:pic>
        <p:nvPicPr>
          <p:cNvPr id="2" name="Picture 1"/>
          <p:cNvPicPr>
            <a:picLocks noChangeAspect="1"/>
          </p:cNvPicPr>
          <p:nvPr/>
        </p:nvPicPr>
        <p:blipFill>
          <a:blip r:embed="rId3" cstate="screen">
            <a:extLst>
              <a:ext uri="{28A0092B-C50C-407E-A947-70E740481C1C}">
                <a14:useLocalDpi xmlns="" xmlns:a14="http://schemas.microsoft.com/office/drawing/2010/main" val="0"/>
              </a:ext>
            </a:extLst>
          </a:blip>
          <a:srcRect/>
          <a:stretch>
            <a:fillRect/>
          </a:stretch>
        </p:blipFill>
        <p:spPr>
          <a:xfrm>
            <a:off x="4743450" y="1714501"/>
            <a:ext cx="4294263" cy="4438650"/>
          </a:xfrm>
          <a:prstGeom prst="rect">
            <a:avLst/>
          </a:prstGeom>
        </p:spPr>
      </p:pic>
    </p:spTree>
    <p:extLst>
      <p:ext uri="{BB962C8B-B14F-4D97-AF65-F5344CB8AC3E}">
        <p14:creationId xmlns="" xmlns:p14="http://schemas.microsoft.com/office/powerpoint/2010/main" val="1665184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1951" y="466725"/>
            <a:ext cx="8582024" cy="1010412"/>
          </a:xfrm>
        </p:spPr>
        <p:txBody>
          <a:bodyPr>
            <a:noAutofit/>
          </a:bodyPr>
          <a:lstStyle/>
          <a:p>
            <a:r>
              <a:rPr lang="en-US" sz="3200" dirty="0" smtClean="0">
                <a:latin typeface="Arial" pitchFamily="34" charset="0"/>
                <a:cs typeface="Arial" pitchFamily="34" charset="0"/>
              </a:rPr>
              <a:t>Unique Alaska Process:</a:t>
            </a:r>
            <a:br>
              <a:rPr lang="en-US" sz="3200" dirty="0" smtClean="0">
                <a:latin typeface="Arial" pitchFamily="34" charset="0"/>
                <a:cs typeface="Arial" pitchFamily="34" charset="0"/>
              </a:rPr>
            </a:br>
            <a:r>
              <a:rPr lang="en-US" sz="3200" dirty="0" smtClean="0">
                <a:latin typeface="Arial" pitchFamily="34" charset="0"/>
                <a:cs typeface="Arial" pitchFamily="34" charset="0"/>
              </a:rPr>
              <a:t>Temporary Water Use Authorization (TWUA)</a:t>
            </a:r>
            <a:endParaRPr lang="en-US" sz="3200" dirty="0">
              <a:latin typeface="Arial" pitchFamily="34" charset="0"/>
              <a:cs typeface="Arial" pitchFamily="34" charset="0"/>
            </a:endParaRPr>
          </a:p>
        </p:txBody>
      </p:sp>
      <p:sp>
        <p:nvSpPr>
          <p:cNvPr id="7" name="Content Placeholder 6"/>
          <p:cNvSpPr>
            <a:spLocks noGrp="1"/>
          </p:cNvSpPr>
          <p:nvPr>
            <p:ph idx="1"/>
          </p:nvPr>
        </p:nvSpPr>
        <p:spPr>
          <a:xfrm>
            <a:off x="457200" y="1524000"/>
            <a:ext cx="8267700" cy="4943475"/>
          </a:xfrm>
        </p:spPr>
        <p:txBody>
          <a:bodyPr/>
          <a:lstStyle/>
          <a:p>
            <a:r>
              <a:rPr lang="en-US" b="1" dirty="0" smtClean="0"/>
              <a:t>A short-term, revocable use of a significant amount of water</a:t>
            </a:r>
            <a:r>
              <a:rPr lang="en-US" sz="2000" b="1" dirty="0" smtClean="0"/>
              <a:t> (for up to 5 consecutive years, including one extension)</a:t>
            </a:r>
          </a:p>
          <a:p>
            <a:r>
              <a:rPr lang="en-US" b="1" dirty="0" smtClean="0">
                <a:solidFill>
                  <a:srgbClr val="FF0000"/>
                </a:solidFill>
              </a:rPr>
              <a:t>File an “Application for Temporary Use of Water” form</a:t>
            </a:r>
          </a:p>
          <a:p>
            <a:r>
              <a:rPr lang="en-US" b="1" dirty="0" smtClean="0"/>
              <a:t>A TWUA is exempt from the public notice process but DNR does notify ADF&amp;G and ADEC</a:t>
            </a:r>
          </a:p>
          <a:p>
            <a:r>
              <a:rPr lang="en-US" b="1" dirty="0" smtClean="0">
                <a:solidFill>
                  <a:srgbClr val="FF0000"/>
                </a:solidFill>
              </a:rPr>
              <a:t>A TWUA does </a:t>
            </a:r>
            <a:r>
              <a:rPr lang="en-US" b="1" u="sng" dirty="0" smtClean="0">
                <a:solidFill>
                  <a:srgbClr val="FF0000"/>
                </a:solidFill>
              </a:rPr>
              <a:t>not</a:t>
            </a:r>
            <a:r>
              <a:rPr lang="en-US" b="1" dirty="0" smtClean="0">
                <a:solidFill>
                  <a:srgbClr val="FF0000"/>
                </a:solidFill>
              </a:rPr>
              <a:t> establish and water right and there is no priority date </a:t>
            </a:r>
          </a:p>
          <a:p>
            <a:r>
              <a:rPr lang="en-US" b="1" dirty="0" smtClean="0"/>
              <a:t>A TWUA is good for a maximum of 5 water sources</a:t>
            </a:r>
          </a:p>
          <a:p>
            <a:r>
              <a:rPr lang="en-US" b="1" dirty="0" smtClean="0">
                <a:solidFill>
                  <a:srgbClr val="FF0000"/>
                </a:solidFill>
              </a:rPr>
              <a:t>A TWUA is issued only for water not already appropriated</a:t>
            </a:r>
          </a:p>
          <a:p>
            <a:r>
              <a:rPr lang="en-US" b="1" dirty="0" smtClean="0"/>
              <a:t>For mining, a TWUA is generally issued for exploration and mine construction. A water right should be applied for mining operations.</a:t>
            </a:r>
          </a:p>
          <a:p>
            <a:endParaRPr lang="en-US" dirty="0"/>
          </a:p>
        </p:txBody>
      </p:sp>
      <p:sp>
        <p:nvSpPr>
          <p:cNvPr id="4" name="Date Placeholder 3"/>
          <p:cNvSpPr>
            <a:spLocks noGrp="1"/>
          </p:cNvSpPr>
          <p:nvPr>
            <p:ph type="dt" sz="half" idx="10"/>
          </p:nvPr>
        </p:nvSpPr>
        <p:spPr/>
        <p:txBody>
          <a:bodyPr/>
          <a:lstStyle/>
          <a:p>
            <a:r>
              <a:rPr lang="en-US" smtClean="0"/>
              <a:t>10-24-16</a:t>
            </a:r>
            <a:endParaRPr lang="en-US" dirty="0"/>
          </a:p>
        </p:txBody>
      </p:sp>
      <p:sp>
        <p:nvSpPr>
          <p:cNvPr id="5" name="Slide Number Placeholder 4"/>
          <p:cNvSpPr>
            <a:spLocks noGrp="1"/>
          </p:cNvSpPr>
          <p:nvPr>
            <p:ph type="sldNum" sz="quarter" idx="12"/>
          </p:nvPr>
        </p:nvSpPr>
        <p:spPr/>
        <p:txBody>
          <a:bodyPr/>
          <a:lstStyle/>
          <a:p>
            <a:fld id="{937DED32-AF1A-4CE1-BE2B-BF8EF44BF520}"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4"/>
          <p:cNvSpPr>
            <a:spLocks noGrp="1"/>
          </p:cNvSpPr>
          <p:nvPr>
            <p:ph type="dt" sz="quarter" idx="10"/>
          </p:nvPr>
        </p:nvSpPr>
        <p:spPr>
          <a:noFill/>
        </p:spPr>
        <p:txBody>
          <a:bodyPr/>
          <a:lstStyle/>
          <a:p>
            <a:r>
              <a:rPr lang="en-US" smtClean="0"/>
              <a:t>10-24-16</a:t>
            </a:r>
            <a:endParaRPr lang="en-US"/>
          </a:p>
        </p:txBody>
      </p:sp>
      <p:sp>
        <p:nvSpPr>
          <p:cNvPr id="15364" name="Rectangle 2"/>
          <p:cNvSpPr>
            <a:spLocks noGrp="1" noChangeArrowheads="1"/>
          </p:cNvSpPr>
          <p:nvPr>
            <p:ph type="title"/>
          </p:nvPr>
        </p:nvSpPr>
        <p:spPr>
          <a:xfrm>
            <a:off x="752475" y="266701"/>
            <a:ext cx="7705725" cy="1390650"/>
          </a:xfrm>
        </p:spPr>
        <p:txBody>
          <a:bodyPr>
            <a:normAutofit fontScale="90000"/>
          </a:bodyPr>
          <a:lstStyle/>
          <a:p>
            <a:pPr algn="ct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a:latin typeface="Arial" pitchFamily="34" charset="0"/>
                <a:cs typeface="Arial" pitchFamily="34" charset="0"/>
              </a:rPr>
              <a:t/>
            </a:r>
            <a:br>
              <a:rPr lang="en-US" sz="4000" dirty="0">
                <a:latin typeface="Arial" pitchFamily="34" charset="0"/>
                <a:cs typeface="Arial" pitchFamily="34" charset="0"/>
              </a:rPr>
            </a:br>
            <a:r>
              <a:rPr lang="en-US" sz="4000" dirty="0">
                <a:latin typeface="Arial" pitchFamily="34" charset="0"/>
                <a:cs typeface="Arial" pitchFamily="34" charset="0"/>
              </a:rPr>
              <a:t/>
            </a:r>
            <a:br>
              <a:rPr lang="en-US" sz="4000" dirty="0">
                <a:latin typeface="Arial" pitchFamily="34" charset="0"/>
                <a:cs typeface="Arial" pitchFamily="34" charset="0"/>
              </a:rPr>
            </a:br>
            <a:r>
              <a:rPr lang="en-US" sz="4000" dirty="0" smtClean="0">
                <a:latin typeface="Arial" pitchFamily="34" charset="0"/>
                <a:cs typeface="Arial" pitchFamily="34" charset="0"/>
              </a:rPr>
              <a:t>Alaska</a:t>
            </a:r>
            <a:br>
              <a:rPr lang="en-US" sz="4000" dirty="0" smtClean="0">
                <a:latin typeface="Arial" pitchFamily="34" charset="0"/>
                <a:cs typeface="Arial" pitchFamily="34" charset="0"/>
              </a:rPr>
            </a:br>
            <a:r>
              <a:rPr lang="en-US" sz="4000" dirty="0" smtClean="0">
                <a:latin typeface="Arial" pitchFamily="34" charset="0"/>
                <a:cs typeface="Arial" pitchFamily="34" charset="0"/>
              </a:rPr>
              <a:t> Ground Water Appropriation Process</a:t>
            </a:r>
            <a:r>
              <a:rPr lang="en-US" sz="4000" i="1" dirty="0" smtClean="0">
                <a:solidFill>
                  <a:schemeClr val="tx1"/>
                </a:solidFill>
                <a:latin typeface="Arial" pitchFamily="34" charset="0"/>
                <a:cs typeface="Arial" pitchFamily="34" charset="0"/>
              </a:rPr>
              <a:t> </a:t>
            </a:r>
          </a:p>
        </p:txBody>
      </p:sp>
      <p:sp>
        <p:nvSpPr>
          <p:cNvPr id="9" name="Slide Number Placeholder 8"/>
          <p:cNvSpPr>
            <a:spLocks noGrp="1"/>
          </p:cNvSpPr>
          <p:nvPr>
            <p:ph type="sldNum" sz="quarter" idx="12"/>
          </p:nvPr>
        </p:nvSpPr>
        <p:spPr/>
        <p:txBody>
          <a:bodyPr/>
          <a:lstStyle/>
          <a:p>
            <a:fld id="{937DED32-AF1A-4CE1-BE2B-BF8EF44BF520}" type="slidenum">
              <a:rPr lang="en-US" smtClean="0"/>
              <a:pPr/>
              <a:t>36</a:t>
            </a:fld>
            <a:endParaRPr lang="en-US"/>
          </a:p>
        </p:txBody>
      </p:sp>
      <p:pic>
        <p:nvPicPr>
          <p:cNvPr id="7" name="Picture 2" descr="U:\!Pictures\20160715_AFO_well_Pics\P7150173.JPG"/>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04924" y="2257425"/>
            <a:ext cx="6524625" cy="39193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8021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4825"/>
            <a:ext cx="8229600" cy="591312"/>
          </a:xfrm>
        </p:spPr>
        <p:txBody>
          <a:bodyPr>
            <a:noAutofit/>
          </a:bodyPr>
          <a:lstStyle/>
          <a:p>
            <a:r>
              <a:rPr lang="en-US" sz="3600" dirty="0" smtClean="0">
                <a:latin typeface="Arial" pitchFamily="34" charset="0"/>
                <a:cs typeface="Arial" pitchFamily="34" charset="0"/>
              </a:rPr>
              <a:t>Appropriation of Groundwater in Alaska</a:t>
            </a:r>
            <a:endParaRPr lang="en-US" sz="3600" dirty="0">
              <a:latin typeface="Arial" pitchFamily="34" charset="0"/>
              <a:cs typeface="Arial" pitchFamily="34" charset="0"/>
            </a:endParaRPr>
          </a:p>
        </p:txBody>
      </p:sp>
      <p:sp>
        <p:nvSpPr>
          <p:cNvPr id="7" name="Content Placeholder 6"/>
          <p:cNvSpPr>
            <a:spLocks noGrp="1"/>
          </p:cNvSpPr>
          <p:nvPr>
            <p:ph idx="1"/>
          </p:nvPr>
        </p:nvSpPr>
        <p:spPr>
          <a:xfrm>
            <a:off x="523875" y="1085849"/>
            <a:ext cx="8324850" cy="5438775"/>
          </a:xfrm>
        </p:spPr>
        <p:txBody>
          <a:bodyPr/>
          <a:lstStyle/>
          <a:p>
            <a:pPr marL="457200" indent="-457200">
              <a:buFont typeface="+mj-lt"/>
              <a:buAutoNum type="arabicPeriod"/>
            </a:pPr>
            <a:r>
              <a:rPr lang="en-US" dirty="0" smtClean="0">
                <a:solidFill>
                  <a:srgbClr val="663300"/>
                </a:solidFill>
                <a:latin typeface="Arial" pitchFamily="34" charset="0"/>
                <a:cs typeface="Arial" pitchFamily="34" charset="0"/>
              </a:rPr>
              <a:t>File</a:t>
            </a:r>
            <a:r>
              <a:rPr lang="en-US" dirty="0" smtClean="0">
                <a:solidFill>
                  <a:srgbClr val="663300"/>
                </a:solidFill>
              </a:rPr>
              <a:t> “</a:t>
            </a:r>
            <a:r>
              <a:rPr lang="en-US" dirty="0" smtClean="0">
                <a:solidFill>
                  <a:srgbClr val="663300"/>
                </a:solidFill>
                <a:latin typeface="Arial" pitchFamily="34" charset="0"/>
                <a:cs typeface="Arial" pitchFamily="34" charset="0"/>
              </a:rPr>
              <a:t>Application for Water Right” for ground water</a:t>
            </a:r>
          </a:p>
          <a:p>
            <a:pPr marL="804863" lvl="1" indent="-457200">
              <a:buFont typeface="+mj-lt"/>
              <a:buAutoNum type="alphaLcPeriod"/>
            </a:pPr>
            <a:r>
              <a:rPr lang="en-US" dirty="0" smtClean="0">
                <a:latin typeface="Arial" pitchFamily="34" charset="0"/>
                <a:cs typeface="Arial" pitchFamily="34" charset="0"/>
              </a:rPr>
              <a:t>DNR authorizes applicant to drill a well</a:t>
            </a:r>
          </a:p>
          <a:p>
            <a:pPr marL="804863" lvl="1" indent="-457200">
              <a:buFont typeface="+mj-lt"/>
              <a:buAutoNum type="alphaLcPeriod"/>
            </a:pPr>
            <a:r>
              <a:rPr lang="en-US" dirty="0" smtClean="0">
                <a:latin typeface="Arial" pitchFamily="34" charset="0"/>
                <a:cs typeface="Arial" pitchFamily="34" charset="0"/>
              </a:rPr>
              <a:t>Conduct research to choose water well contractor</a:t>
            </a:r>
          </a:p>
          <a:p>
            <a:pPr marL="457200" lvl="1" indent="-457200">
              <a:buFont typeface="+mj-lt"/>
              <a:buAutoNum type="arabicPeriod" startAt="2"/>
            </a:pPr>
            <a:r>
              <a:rPr lang="en-US" dirty="0" smtClean="0">
                <a:solidFill>
                  <a:srgbClr val="663300"/>
                </a:solidFill>
                <a:latin typeface="Arial" pitchFamily="34" charset="0"/>
                <a:cs typeface="Arial" pitchFamily="34" charset="0"/>
              </a:rPr>
              <a:t>Drill well - </a:t>
            </a:r>
            <a:r>
              <a:rPr lang="en-US" dirty="0" smtClean="0">
                <a:latin typeface="Arial" pitchFamily="34" charset="0"/>
                <a:cs typeface="Arial" pitchFamily="34" charset="0"/>
              </a:rPr>
              <a:t>driller submits “Water Well Log” within 45 days after completion to DNR – incorporate into WELTS system</a:t>
            </a:r>
          </a:p>
          <a:p>
            <a:pPr marL="515938" lvl="2" indent="-457200">
              <a:buFont typeface="+mj-lt"/>
              <a:buAutoNum type="arabicPeriod" startAt="3"/>
              <a:tabLst>
                <a:tab pos="290513" algn="l"/>
              </a:tabLst>
            </a:pPr>
            <a:r>
              <a:rPr lang="en-US" dirty="0" smtClean="0">
                <a:solidFill>
                  <a:srgbClr val="663300"/>
                </a:solidFill>
                <a:latin typeface="Arial" pitchFamily="34" charset="0"/>
                <a:cs typeface="Arial" pitchFamily="34" charset="0"/>
              </a:rPr>
              <a:t>DNR issues Permit to Appropriate Water</a:t>
            </a:r>
          </a:p>
          <a:p>
            <a:pPr marL="515938" lvl="2" indent="-457200">
              <a:buFont typeface="+mj-lt"/>
              <a:buAutoNum type="arabicPeriod" startAt="3"/>
              <a:tabLst>
                <a:tab pos="290513" algn="l"/>
              </a:tabLst>
            </a:pPr>
            <a:r>
              <a:rPr lang="en-US" dirty="0" smtClean="0">
                <a:solidFill>
                  <a:srgbClr val="663300"/>
                </a:solidFill>
                <a:latin typeface="Arial" pitchFamily="34" charset="0"/>
                <a:cs typeface="Arial" pitchFamily="34" charset="0"/>
              </a:rPr>
              <a:t>Permit holder completes “Statement of Beneficial Use” form</a:t>
            </a:r>
          </a:p>
          <a:p>
            <a:pPr marL="515938" lvl="2" indent="-457200">
              <a:buFont typeface="+mj-lt"/>
              <a:buAutoNum type="arabicPeriod" startAt="4"/>
              <a:tabLst>
                <a:tab pos="290513" algn="l"/>
              </a:tabLst>
            </a:pPr>
            <a:r>
              <a:rPr lang="en-US" dirty="0" smtClean="0">
                <a:solidFill>
                  <a:srgbClr val="663300"/>
                </a:solidFill>
                <a:latin typeface="Arial" pitchFamily="34" charset="0"/>
                <a:cs typeface="Arial" pitchFamily="34" charset="0"/>
              </a:rPr>
              <a:t>DNR issues Certificate for groundwater use</a:t>
            </a:r>
          </a:p>
          <a:p>
            <a:pPr marL="639763" lvl="1" indent="-639763" algn="ctr">
              <a:buNone/>
            </a:pPr>
            <a:r>
              <a:rPr lang="en-US" dirty="0" smtClean="0">
                <a:solidFill>
                  <a:srgbClr val="FF0000"/>
                </a:solidFill>
                <a:latin typeface="Arial" pitchFamily="34" charset="0"/>
                <a:cs typeface="Arial" pitchFamily="34" charset="0"/>
              </a:rPr>
              <a:t>OR</a:t>
            </a:r>
          </a:p>
          <a:p>
            <a:pPr marL="628650" lvl="1" indent="-628650" algn="ctr">
              <a:buNone/>
            </a:pPr>
            <a:r>
              <a:rPr lang="en-US" dirty="0" smtClean="0">
                <a:solidFill>
                  <a:srgbClr val="0070C0"/>
                </a:solidFill>
                <a:latin typeface="Arial" pitchFamily="34" charset="0"/>
                <a:cs typeface="Arial" pitchFamily="34" charset="0"/>
              </a:rPr>
              <a:t>Applicant files for a TWUA to drill a well &amp; then files for the “Application for Water Right”</a:t>
            </a:r>
          </a:p>
        </p:txBody>
      </p:sp>
      <p:sp>
        <p:nvSpPr>
          <p:cNvPr id="5" name="Date Placeholder 4"/>
          <p:cNvSpPr>
            <a:spLocks noGrp="1"/>
          </p:cNvSpPr>
          <p:nvPr>
            <p:ph type="dt" sz="half" idx="10"/>
          </p:nvPr>
        </p:nvSpPr>
        <p:spPr/>
        <p:txBody>
          <a:bodyPr/>
          <a:lstStyle/>
          <a:p>
            <a:r>
              <a:rPr lang="en-US" smtClean="0"/>
              <a:t>10-24-16</a:t>
            </a:r>
            <a:endParaRPr lang="en-US" dirty="0"/>
          </a:p>
        </p:txBody>
      </p:sp>
      <p:sp>
        <p:nvSpPr>
          <p:cNvPr id="6" name="Slide Number Placeholder 5"/>
          <p:cNvSpPr>
            <a:spLocks noGrp="1"/>
          </p:cNvSpPr>
          <p:nvPr>
            <p:ph type="sldNum" sz="quarter" idx="12"/>
          </p:nvPr>
        </p:nvSpPr>
        <p:spPr/>
        <p:txBody>
          <a:bodyPr/>
          <a:lstStyle/>
          <a:p>
            <a:fld id="{937DED32-AF1A-4CE1-BE2B-BF8EF44BF520}"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pitchFamily="34" charset="0"/>
                <a:cs typeface="Arial" pitchFamily="34" charset="0"/>
              </a:rPr>
              <a:t>Appropriation of Groundwater in Alaska</a:t>
            </a:r>
            <a:endParaRPr lang="en-US" sz="3600" dirty="0">
              <a:latin typeface="Arial" pitchFamily="34" charset="0"/>
              <a:cs typeface="Arial" pitchFamily="34" charset="0"/>
            </a:endParaRPr>
          </a:p>
        </p:txBody>
      </p:sp>
      <p:sp>
        <p:nvSpPr>
          <p:cNvPr id="3" name="Content Placeholder 2"/>
          <p:cNvSpPr>
            <a:spLocks noGrp="1"/>
          </p:cNvSpPr>
          <p:nvPr>
            <p:ph sz="half" idx="1"/>
          </p:nvPr>
        </p:nvSpPr>
        <p:spPr>
          <a:xfrm>
            <a:off x="754743" y="1901371"/>
            <a:ext cx="4702632" cy="4497097"/>
          </a:xfrm>
        </p:spPr>
        <p:txBody>
          <a:bodyPr>
            <a:noAutofit/>
          </a:bodyPr>
          <a:lstStyle/>
          <a:p>
            <a:r>
              <a:rPr lang="en-US" sz="1800" dirty="0" smtClean="0">
                <a:latin typeface="Arial" pitchFamily="34" charset="0"/>
                <a:cs typeface="Arial" pitchFamily="34" charset="0"/>
              </a:rPr>
              <a:t>To deepen, modify or abandon a water well OR to drill a monitoring, observation or aquifer testing well</a:t>
            </a:r>
          </a:p>
          <a:p>
            <a:pPr lvl="1">
              <a:buFont typeface="Wingdings" pitchFamily="2" charset="2"/>
              <a:buChar char="v"/>
            </a:pPr>
            <a:r>
              <a:rPr lang="en-US" sz="1800" dirty="0" smtClean="0">
                <a:latin typeface="Arial" pitchFamily="34" charset="0"/>
                <a:cs typeface="Arial" pitchFamily="34" charset="0"/>
              </a:rPr>
              <a:t>Submit “Water Well Log” to DNR</a:t>
            </a:r>
          </a:p>
          <a:p>
            <a:pPr lvl="1">
              <a:buFont typeface="Wingdings" pitchFamily="2" charset="2"/>
              <a:buChar char="v"/>
            </a:pPr>
            <a:r>
              <a:rPr lang="en-US" sz="1800" dirty="0" smtClean="0">
                <a:latin typeface="Arial" pitchFamily="34" charset="0"/>
                <a:cs typeface="Arial" pitchFamily="34" charset="0"/>
              </a:rPr>
              <a:t>To abandon a well, also need to submit “Well Record of Decommissioning” form</a:t>
            </a:r>
          </a:p>
          <a:p>
            <a:pPr lvl="1"/>
            <a:endParaRPr lang="en-US" sz="1800" dirty="0" smtClean="0">
              <a:latin typeface="Arial" pitchFamily="34" charset="0"/>
              <a:cs typeface="Arial" pitchFamily="34" charset="0"/>
            </a:endParaRPr>
          </a:p>
          <a:p>
            <a:pPr lvl="1"/>
            <a:endParaRPr lang="en-US" sz="1800" dirty="0" smtClean="0">
              <a:latin typeface="Arial" pitchFamily="34" charset="0"/>
              <a:cs typeface="Arial" pitchFamily="34" charset="0"/>
            </a:endParaRPr>
          </a:p>
          <a:p>
            <a:pPr marL="290513" lvl="1" indent="-290513"/>
            <a:r>
              <a:rPr lang="en-US" sz="1800" dirty="0" smtClean="0">
                <a:solidFill>
                  <a:srgbClr val="FF0000"/>
                </a:solidFill>
                <a:latin typeface="Arial" pitchFamily="34" charset="0"/>
                <a:cs typeface="Arial" pitchFamily="34" charset="0"/>
              </a:rPr>
              <a:t>Mineral/medicinal water:  no appropriation by DNR – mineral water is regulated by Alaska Oil &amp; Gas Conservation Commission; medicinal water is reserved by the Federal </a:t>
            </a:r>
            <a:r>
              <a:rPr lang="en-US" sz="1800" dirty="0" smtClean="0">
                <a:solidFill>
                  <a:srgbClr val="FF0000"/>
                </a:solidFill>
                <a:latin typeface="Arial" pitchFamily="34" charset="0"/>
                <a:cs typeface="Arial" pitchFamily="34" charset="0"/>
              </a:rPr>
              <a:t>Govern-</a:t>
            </a:r>
            <a:r>
              <a:rPr lang="en-US" sz="1800" dirty="0" err="1" smtClean="0">
                <a:solidFill>
                  <a:srgbClr val="FF0000"/>
                </a:solidFill>
                <a:latin typeface="Arial" pitchFamily="34" charset="0"/>
                <a:cs typeface="Arial" pitchFamily="34" charset="0"/>
              </a:rPr>
              <a:t>ment</a:t>
            </a:r>
            <a:r>
              <a:rPr lang="en-US" sz="1800" dirty="0" smtClean="0">
                <a:solidFill>
                  <a:srgbClr val="FF0000"/>
                </a:solidFill>
                <a:latin typeface="Arial" pitchFamily="34" charset="0"/>
                <a:cs typeface="Arial" pitchFamily="34" charset="0"/>
              </a:rPr>
              <a:t> </a:t>
            </a:r>
            <a:r>
              <a:rPr lang="en-US" sz="1800" dirty="0" smtClean="0">
                <a:solidFill>
                  <a:srgbClr val="FF0000"/>
                </a:solidFill>
                <a:latin typeface="Arial" pitchFamily="34" charset="0"/>
                <a:cs typeface="Arial" pitchFamily="34" charset="0"/>
              </a:rPr>
              <a:t>under PLO No. 399</a:t>
            </a:r>
          </a:p>
          <a:p>
            <a:pPr marL="290513" lvl="1" indent="-290513"/>
            <a:endParaRPr lang="en-US" sz="1800" dirty="0" smtClean="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10-24-16</a:t>
            </a:r>
            <a:endParaRPr lang="en-US" dirty="0"/>
          </a:p>
        </p:txBody>
      </p:sp>
      <p:sp>
        <p:nvSpPr>
          <p:cNvPr id="5" name="Slide Number Placeholder 4"/>
          <p:cNvSpPr>
            <a:spLocks noGrp="1"/>
          </p:cNvSpPr>
          <p:nvPr>
            <p:ph type="sldNum" sz="quarter" idx="12"/>
          </p:nvPr>
        </p:nvSpPr>
        <p:spPr/>
        <p:txBody>
          <a:bodyPr/>
          <a:lstStyle/>
          <a:p>
            <a:fld id="{937DED32-AF1A-4CE1-BE2B-BF8EF44BF520}" type="slidenum">
              <a:rPr lang="en-US" smtClean="0"/>
              <a:pPr/>
              <a:t>38</a:t>
            </a:fld>
            <a:endParaRPr lang="en-US" dirty="0"/>
          </a:p>
        </p:txBody>
      </p:sp>
      <p:pic>
        <p:nvPicPr>
          <p:cNvPr id="2050" name="Picture 2" descr="C:\Documents and Settings\Lin Fehlmann\My Documents\Lin Work\Water Rights Training - General\cliip art &amp; photos - water related\well.jpg"/>
          <p:cNvPicPr>
            <a:picLocks noGrp="1" noChangeAspect="1" noChangeArrowheads="1"/>
          </p:cNvPicPr>
          <p:nvPr>
            <p:ph sz="half" idx="2"/>
          </p:nvPr>
        </p:nvPicPr>
        <p:blipFill>
          <a:blip r:embed="rId3" cstate="print"/>
          <a:srcRect/>
          <a:stretch>
            <a:fillRect/>
          </a:stretch>
        </p:blipFill>
        <p:spPr bwMode="auto">
          <a:xfrm>
            <a:off x="5515429" y="1988458"/>
            <a:ext cx="3338285" cy="423294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Water Rights in Alaska</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000" dirty="0" smtClean="0">
                <a:latin typeface="Arial" pitchFamily="34" charset="0"/>
                <a:cs typeface="Arial" pitchFamily="34" charset="0"/>
              </a:rPr>
              <a:t>What is a Water Right and what does it look like in Alaska?</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The Prior Appropriation Doctrine and how it is applied in Alaska</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Introduction to Types of Water Rights in Alaska</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Introduction to Processes for Obtaining Water Rights in Alaska</a:t>
            </a:r>
          </a:p>
          <a:p>
            <a:endParaRPr lang="en-US" sz="2000" dirty="0" smtClean="0">
              <a:latin typeface="Arial" pitchFamily="34" charset="0"/>
              <a:cs typeface="Arial" pitchFamily="34" charset="0"/>
            </a:endParaRPr>
          </a:p>
          <a:p>
            <a:r>
              <a:rPr lang="en-US" sz="2000" b="1" dirty="0" smtClean="0">
                <a:solidFill>
                  <a:srgbClr val="FF0000"/>
                </a:solidFill>
                <a:latin typeface="Arial" pitchFamily="34" charset="0"/>
                <a:cs typeface="Arial" pitchFamily="34" charset="0"/>
              </a:rPr>
              <a:t>Overview of Administration of Existing Rights in Alaska</a:t>
            </a:r>
            <a:endParaRPr lang="en-US" sz="2000" b="1" dirty="0">
              <a:solidFill>
                <a:srgbClr val="FF0000"/>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10-24-16</a:t>
            </a:r>
            <a:endParaRPr lang="en-US" dirty="0"/>
          </a:p>
        </p:txBody>
      </p:sp>
      <p:sp>
        <p:nvSpPr>
          <p:cNvPr id="5" name="Slide Number Placeholder 4"/>
          <p:cNvSpPr>
            <a:spLocks noGrp="1"/>
          </p:cNvSpPr>
          <p:nvPr>
            <p:ph type="sldNum" sz="quarter" idx="12"/>
          </p:nvPr>
        </p:nvSpPr>
        <p:spPr/>
        <p:txBody>
          <a:bodyPr/>
          <a:lstStyle/>
          <a:p>
            <a:fld id="{937DED32-AF1A-4CE1-BE2B-BF8EF44BF520}"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r>
              <a:rPr lang="en-US" smtClean="0"/>
              <a:t>10-24-16</a:t>
            </a:r>
            <a:endParaRPr lang="en-US"/>
          </a:p>
        </p:txBody>
      </p:sp>
      <p:sp>
        <p:nvSpPr>
          <p:cNvPr id="5124" name="Rectangle 2"/>
          <p:cNvSpPr>
            <a:spLocks noGrp="1" noChangeArrowheads="1"/>
          </p:cNvSpPr>
          <p:nvPr>
            <p:ph type="title"/>
          </p:nvPr>
        </p:nvSpPr>
        <p:spPr>
          <a:xfrm>
            <a:off x="838200" y="457200"/>
            <a:ext cx="8001000" cy="838200"/>
          </a:xfrm>
        </p:spPr>
        <p:txBody>
          <a:bodyPr/>
          <a:lstStyle/>
          <a:p>
            <a:pPr eaLnBrk="1" hangingPunct="1"/>
            <a:r>
              <a:rPr lang="en-US" sz="4000" dirty="0" smtClean="0">
                <a:latin typeface="Arial" pitchFamily="34" charset="0"/>
                <a:cs typeface="Arial" pitchFamily="34" charset="0"/>
              </a:rPr>
              <a:t>Water Rights Summary</a:t>
            </a:r>
          </a:p>
        </p:txBody>
      </p:sp>
      <p:sp>
        <p:nvSpPr>
          <p:cNvPr id="5125" name="Rectangle 3"/>
          <p:cNvSpPr>
            <a:spLocks noGrp="1" noChangeArrowheads="1"/>
          </p:cNvSpPr>
          <p:nvPr>
            <p:ph type="body" idx="1"/>
          </p:nvPr>
        </p:nvSpPr>
        <p:spPr>
          <a:xfrm>
            <a:off x="0" y="1304926"/>
            <a:ext cx="5829300" cy="2803070"/>
          </a:xfrm>
        </p:spPr>
        <p:txBody>
          <a:bodyPr/>
          <a:lstStyle/>
          <a:p>
            <a:pPr marL="0" indent="0" eaLnBrk="1" hangingPunct="1">
              <a:buFont typeface="Wingdings" pitchFamily="2" charset="2"/>
              <a:buNone/>
            </a:pPr>
            <a:r>
              <a:rPr lang="en-US" dirty="0" smtClean="0">
                <a:solidFill>
                  <a:srgbClr val="000000"/>
                </a:solidFill>
                <a:latin typeface="Arial" pitchFamily="34" charset="0"/>
                <a:cs typeface="Arial" pitchFamily="34" charset="0"/>
              </a:rPr>
              <a:t>A </a:t>
            </a:r>
            <a:r>
              <a:rPr lang="en-US" dirty="0" smtClean="0">
                <a:solidFill>
                  <a:srgbClr val="FF0000"/>
                </a:solidFill>
                <a:latin typeface="Arial" pitchFamily="34" charset="0"/>
                <a:cs typeface="Arial" pitchFamily="34" charset="0"/>
              </a:rPr>
              <a:t>water right in Alaska </a:t>
            </a:r>
            <a:r>
              <a:rPr lang="en-US" dirty="0" smtClean="0">
                <a:solidFill>
                  <a:srgbClr val="000000"/>
                </a:solidFill>
                <a:latin typeface="Arial" pitchFamily="34" charset="0"/>
                <a:cs typeface="Arial" pitchFamily="34" charset="0"/>
              </a:rPr>
              <a:t>is no different than in other Western States in that it:</a:t>
            </a:r>
          </a:p>
          <a:p>
            <a:pPr marL="504825" indent="-273050" eaLnBrk="1" hangingPunct="1"/>
            <a:r>
              <a:rPr lang="en-US" dirty="0" smtClean="0">
                <a:solidFill>
                  <a:srgbClr val="000000"/>
                </a:solidFill>
                <a:latin typeface="Arial" pitchFamily="34" charset="0"/>
                <a:cs typeface="Arial" pitchFamily="34" charset="0"/>
              </a:rPr>
              <a:t>Is the right to use water</a:t>
            </a:r>
          </a:p>
          <a:p>
            <a:pPr marL="504825" indent="-273050" eaLnBrk="1" hangingPunct="1"/>
            <a:r>
              <a:rPr lang="en-US" dirty="0" smtClean="0">
                <a:solidFill>
                  <a:srgbClr val="000000"/>
                </a:solidFill>
                <a:latin typeface="Arial" pitchFamily="34" charset="0"/>
                <a:cs typeface="Arial" pitchFamily="34" charset="0"/>
              </a:rPr>
              <a:t>May be lost through nonuse</a:t>
            </a:r>
          </a:p>
          <a:p>
            <a:pPr marL="504825" indent="-273050" eaLnBrk="1" hangingPunct="1"/>
            <a:r>
              <a:rPr lang="en-US" dirty="0" smtClean="0">
                <a:solidFill>
                  <a:srgbClr val="000000"/>
                </a:solidFill>
                <a:latin typeface="Arial" pitchFamily="34" charset="0"/>
                <a:cs typeface="Arial" pitchFamily="34" charset="0"/>
              </a:rPr>
              <a:t>Is real property –  can be bought, sold and transferred, with approval from the Commissioner of DNR</a:t>
            </a:r>
          </a:p>
        </p:txBody>
      </p:sp>
      <p:sp>
        <p:nvSpPr>
          <p:cNvPr id="178180" name="WordArt 4"/>
          <p:cNvSpPr>
            <a:spLocks noChangeArrowheads="1" noChangeShapeType="1" noTextEdit="1"/>
          </p:cNvSpPr>
          <p:nvPr/>
        </p:nvSpPr>
        <p:spPr bwMode="auto">
          <a:xfrm>
            <a:off x="304800" y="4162426"/>
            <a:ext cx="5219699" cy="2476500"/>
          </a:xfrm>
          <a:prstGeom prst="rect">
            <a:avLst/>
          </a:prstGeom>
        </p:spPr>
        <p:txBody>
          <a:bodyPr wrap="none" fromWordArt="1">
            <a:prstTxWarp prst="textSlantUp">
              <a:avLst>
                <a:gd name="adj" fmla="val 55556"/>
              </a:avLst>
            </a:prstTxWarp>
          </a:bodyPr>
          <a:lstStyle/>
          <a:p>
            <a:pPr algn="ctr"/>
            <a:r>
              <a:rPr lang="en-US" kern="10" dirty="0">
                <a:ln w="9525">
                  <a:solidFill>
                    <a:srgbClr val="000000"/>
                  </a:solidFill>
                  <a:round/>
                  <a:headEnd/>
                  <a:tailEnd/>
                </a:ln>
                <a:latin typeface="Arial" pitchFamily="34" charset="0"/>
                <a:cs typeface="Arial" pitchFamily="34" charset="0"/>
              </a:rPr>
              <a:t>A water right is </a:t>
            </a:r>
            <a:r>
              <a:rPr lang="en-US" kern="10" dirty="0" smtClean="0">
                <a:ln w="9525">
                  <a:solidFill>
                    <a:srgbClr val="000000"/>
                  </a:solidFill>
                  <a:round/>
                  <a:headEnd/>
                  <a:tailEnd/>
                </a:ln>
                <a:latin typeface="Arial" pitchFamily="34" charset="0"/>
                <a:cs typeface="Arial" pitchFamily="34" charset="0"/>
              </a:rPr>
              <a:t>transferable</a:t>
            </a:r>
            <a:r>
              <a:rPr lang="en-US" kern="10" dirty="0">
                <a:ln w="9525">
                  <a:solidFill>
                    <a:srgbClr val="000000"/>
                  </a:solidFill>
                  <a:round/>
                  <a:headEnd/>
                  <a:tailEnd/>
                </a:ln>
                <a:latin typeface="Arial" pitchFamily="34" charset="0"/>
                <a:cs typeface="Arial" pitchFamily="34" charset="0"/>
              </a:rPr>
              <a:t>, </a:t>
            </a:r>
          </a:p>
          <a:p>
            <a:pPr algn="ctr"/>
            <a:r>
              <a:rPr lang="en-US" kern="10" dirty="0">
                <a:ln w="9525">
                  <a:solidFill>
                    <a:srgbClr val="000000"/>
                  </a:solidFill>
                  <a:round/>
                  <a:headEnd/>
                  <a:tailEnd/>
                </a:ln>
                <a:latin typeface="Arial" pitchFamily="34" charset="0"/>
                <a:cs typeface="Arial" pitchFamily="34" charset="0"/>
              </a:rPr>
              <a:t>assignable, and must be valued,</a:t>
            </a:r>
          </a:p>
          <a:p>
            <a:pPr algn="ctr"/>
            <a:r>
              <a:rPr lang="en-US" kern="10" dirty="0">
                <a:ln w="9525">
                  <a:solidFill>
                    <a:srgbClr val="000000"/>
                  </a:solidFill>
                  <a:round/>
                  <a:headEnd/>
                  <a:tailEnd/>
                </a:ln>
                <a:latin typeface="Arial" pitchFamily="34" charset="0"/>
                <a:cs typeface="Arial" pitchFamily="34" charset="0"/>
              </a:rPr>
              <a:t> inventoried and maintained</a:t>
            </a:r>
            <a:r>
              <a:rPr lang="en-US" kern="10" dirty="0">
                <a:ln w="9525">
                  <a:solidFill>
                    <a:srgbClr val="000000"/>
                  </a:solidFill>
                  <a:round/>
                  <a:headEnd/>
                  <a:tailEnd/>
                </a:ln>
              </a:rPr>
              <a:t>.</a:t>
            </a:r>
          </a:p>
        </p:txBody>
      </p:sp>
      <p:pic>
        <p:nvPicPr>
          <p:cNvPr id="7" name="Picture 2"/>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5736771" y="2180772"/>
            <a:ext cx="2895600" cy="3509818"/>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937DED32-AF1A-4CE1-BE2B-BF8EF44BF520}" type="slidenum">
              <a:rPr lang="en-US" smtClean="0"/>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8180"/>
                                        </p:tgtEl>
                                        <p:attrNameLst>
                                          <p:attrName>style.visibility</p:attrName>
                                        </p:attrNameLst>
                                      </p:cBhvr>
                                      <p:to>
                                        <p:strVal val="visible"/>
                                      </p:to>
                                    </p:set>
                                    <p:animEffect transition="in" filter="wipe(down)">
                                      <p:cBhvr>
                                        <p:cTn id="7" dur="500"/>
                                        <p:tgtEl>
                                          <p:spTgt spid="17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latin typeface="Arial" pitchFamily="34" charset="0"/>
                <a:cs typeface="Arial" pitchFamily="34" charset="0"/>
              </a:rPr>
              <a:t>Alaska’s Dam Safety Program </a:t>
            </a: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10-24-16</a:t>
            </a:r>
            <a:endParaRPr lang="en-US" dirty="0"/>
          </a:p>
        </p:txBody>
      </p:sp>
      <p:sp>
        <p:nvSpPr>
          <p:cNvPr id="5" name="Slide Number Placeholder 4"/>
          <p:cNvSpPr>
            <a:spLocks noGrp="1"/>
          </p:cNvSpPr>
          <p:nvPr>
            <p:ph type="sldNum" sz="quarter" idx="12"/>
          </p:nvPr>
        </p:nvSpPr>
        <p:spPr/>
        <p:txBody>
          <a:bodyPr/>
          <a:lstStyle/>
          <a:p>
            <a:fld id="{937DED32-AF1A-4CE1-BE2B-BF8EF44BF520}" type="slidenum">
              <a:rPr lang="en-US" smtClean="0"/>
              <a:pPr/>
              <a:t>40</a:t>
            </a:fld>
            <a:endParaRPr lang="en-US" dirty="0"/>
          </a:p>
        </p:txBody>
      </p:sp>
      <p:pic>
        <p:nvPicPr>
          <p:cNvPr id="2050" name="Picture 2" descr="C:\Documents and Settings\Lin Fehlmann\My Documents\Lin Work\1730-26 Alaska 2016-17 Course (and proposed 2005, 2013-14)\Alaska 2016 Course\Photos\Cooper_Lake_Dam.jpg"/>
          <p:cNvPicPr>
            <a:picLocks noGrp="1" noChangeAspect="1" noChangeArrowheads="1"/>
          </p:cNvPicPr>
          <p:nvPr>
            <p:ph idx="1"/>
          </p:nvPr>
        </p:nvPicPr>
        <p:blipFill>
          <a:blip r:embed="rId3" cstate="print"/>
          <a:srcRect/>
          <a:stretch>
            <a:fillRect/>
          </a:stretch>
        </p:blipFill>
        <p:spPr bwMode="auto">
          <a:xfrm>
            <a:off x="925996" y="1600200"/>
            <a:ext cx="7292008" cy="47244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latin typeface="Arial" pitchFamily="34" charset="0"/>
                <a:cs typeface="Arial" pitchFamily="34" charset="0"/>
              </a:rPr>
              <a:t>Dam Safety Program</a:t>
            </a:r>
            <a:endParaRPr lang="en-US" dirty="0">
              <a:latin typeface="Arial" pitchFamily="34" charset="0"/>
              <a:cs typeface="Arial" pitchFamily="34" charset="0"/>
            </a:endParaRPr>
          </a:p>
        </p:txBody>
      </p:sp>
      <p:sp>
        <p:nvSpPr>
          <p:cNvPr id="7" name="Content Placeholder 6"/>
          <p:cNvSpPr>
            <a:spLocks noGrp="1"/>
          </p:cNvSpPr>
          <p:nvPr>
            <p:ph idx="1"/>
          </p:nvPr>
        </p:nvSpPr>
        <p:spPr>
          <a:xfrm>
            <a:off x="428172" y="1440542"/>
            <a:ext cx="8229600" cy="4724400"/>
          </a:xfrm>
        </p:spPr>
        <p:txBody>
          <a:bodyPr>
            <a:noAutofit/>
          </a:bodyPr>
          <a:lstStyle/>
          <a:p>
            <a:r>
              <a:rPr lang="en-US" dirty="0" smtClean="0">
                <a:latin typeface="Arial" pitchFamily="34" charset="0"/>
                <a:cs typeface="Arial" pitchFamily="34" charset="0"/>
              </a:rPr>
              <a:t>Most Western states have special regulations to manage large reservoirs.  In Alaska, large dams are managed by the Dam Safety and Construction Unit (DSCU) of DNR.</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To qualify, a dam must:</a:t>
            </a:r>
          </a:p>
          <a:p>
            <a:pPr lvl="1">
              <a:buFont typeface="Wingdings" pitchFamily="2" charset="2"/>
              <a:buChar char="q"/>
            </a:pPr>
            <a:r>
              <a:rPr lang="en-US" sz="2000" dirty="0" smtClean="0">
                <a:latin typeface="Arial" pitchFamily="34" charset="0"/>
                <a:cs typeface="Arial" pitchFamily="34" charset="0"/>
              </a:rPr>
              <a:t>Impound 50 acre-feet or more </a:t>
            </a:r>
            <a:r>
              <a:rPr lang="en-US" sz="2000" dirty="0" smtClean="0">
                <a:solidFill>
                  <a:srgbClr val="FF0000"/>
                </a:solidFill>
                <a:latin typeface="Arial" pitchFamily="34" charset="0"/>
                <a:cs typeface="Arial" pitchFamily="34" charset="0"/>
              </a:rPr>
              <a:t>AND</a:t>
            </a:r>
            <a:r>
              <a:rPr lang="en-US" sz="2000" dirty="0" smtClean="0">
                <a:latin typeface="Arial" pitchFamily="34" charset="0"/>
                <a:cs typeface="Arial" pitchFamily="34" charset="0"/>
              </a:rPr>
              <a:t> have a dam height of 10 feet or greater;</a:t>
            </a:r>
          </a:p>
          <a:p>
            <a:pPr lvl="1">
              <a:buFont typeface="Wingdings" pitchFamily="2" charset="2"/>
              <a:buChar char="q"/>
            </a:pPr>
            <a:r>
              <a:rPr lang="en-US" sz="2000" dirty="0" smtClean="0">
                <a:latin typeface="Arial" pitchFamily="34" charset="0"/>
                <a:cs typeface="Arial" pitchFamily="34" charset="0"/>
              </a:rPr>
              <a:t>Have a dam height of 20 feet or more; or</a:t>
            </a:r>
          </a:p>
          <a:p>
            <a:pPr lvl="1">
              <a:buFont typeface="Wingdings" pitchFamily="2" charset="2"/>
              <a:buChar char="q"/>
            </a:pPr>
            <a:r>
              <a:rPr lang="en-US" sz="2000" dirty="0" smtClean="0">
                <a:latin typeface="Arial" pitchFamily="34" charset="0"/>
                <a:cs typeface="Arial" pitchFamily="34" charset="0"/>
              </a:rPr>
              <a:t>Threaten lives and property if it failed</a:t>
            </a:r>
          </a:p>
          <a:p>
            <a:pPr lvl="1">
              <a:buFont typeface="Wingdings" pitchFamily="2" charset="2"/>
              <a:buChar char="q"/>
            </a:pPr>
            <a:endParaRPr lang="en-US" dirty="0" smtClean="0">
              <a:latin typeface="Arial" pitchFamily="34" charset="0"/>
              <a:cs typeface="Arial" pitchFamily="34" charset="0"/>
            </a:endParaRPr>
          </a:p>
          <a:p>
            <a:pPr marL="290513" lvl="1" indent="-290513"/>
            <a:r>
              <a:rPr lang="en-US" dirty="0" smtClean="0">
                <a:latin typeface="Arial" pitchFamily="34" charset="0"/>
                <a:cs typeface="Arial" pitchFamily="34" charset="0"/>
              </a:rPr>
              <a:t>These statutes do not apply to federally-owned /operated dams or to hydroelectric dams managed by FERC.</a:t>
            </a:r>
            <a:endParaRPr lang="en-US" b="1"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10-24-16</a:t>
            </a:r>
            <a:endParaRPr lang="en-US" dirty="0"/>
          </a:p>
        </p:txBody>
      </p:sp>
      <p:sp>
        <p:nvSpPr>
          <p:cNvPr id="5" name="Slide Number Placeholder 4"/>
          <p:cNvSpPr>
            <a:spLocks noGrp="1"/>
          </p:cNvSpPr>
          <p:nvPr>
            <p:ph type="sldNum" sz="quarter" idx="12"/>
          </p:nvPr>
        </p:nvSpPr>
        <p:spPr/>
        <p:txBody>
          <a:bodyPr/>
          <a:lstStyle/>
          <a:p>
            <a:fld id="{937DED32-AF1A-4CE1-BE2B-BF8EF44BF520}"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latin typeface="Arial" pitchFamily="34" charset="0"/>
                <a:cs typeface="Arial" pitchFamily="34" charset="0"/>
              </a:rPr>
              <a:t>Dam Safety Program</a:t>
            </a:r>
            <a:endParaRPr lang="en-US" dirty="0">
              <a:latin typeface="Arial" pitchFamily="34" charset="0"/>
              <a:cs typeface="Arial" pitchFamily="34" charset="0"/>
            </a:endParaRPr>
          </a:p>
        </p:txBody>
      </p:sp>
      <p:sp>
        <p:nvSpPr>
          <p:cNvPr id="7" name="Content Placeholder 6"/>
          <p:cNvSpPr>
            <a:spLocks noGrp="1"/>
          </p:cNvSpPr>
          <p:nvPr>
            <p:ph idx="1"/>
          </p:nvPr>
        </p:nvSpPr>
        <p:spPr/>
        <p:txBody>
          <a:bodyPr/>
          <a:lstStyle/>
          <a:p>
            <a:r>
              <a:rPr lang="en-US" dirty="0" smtClean="0">
                <a:latin typeface="Arial" pitchFamily="34" charset="0"/>
                <a:cs typeface="Arial" pitchFamily="34" charset="0"/>
              </a:rPr>
              <a:t>For new dams, an “</a:t>
            </a:r>
            <a:r>
              <a:rPr lang="en-US" i="1" dirty="0" smtClean="0">
                <a:latin typeface="Arial" pitchFamily="34" charset="0"/>
                <a:cs typeface="Arial" pitchFamily="34" charset="0"/>
              </a:rPr>
              <a:t>Application for Certificate of Approval to Construct, Modify, Repair, Remove or Abandon a Dam</a:t>
            </a:r>
            <a:r>
              <a:rPr lang="en-US" dirty="0" smtClean="0">
                <a:latin typeface="Arial" pitchFamily="34" charset="0"/>
                <a:cs typeface="Arial" pitchFamily="34" charset="0"/>
              </a:rPr>
              <a:t>” is required.</a:t>
            </a:r>
          </a:p>
          <a:p>
            <a:endParaRPr lang="en-US" dirty="0" smtClean="0">
              <a:latin typeface="Arial" pitchFamily="34" charset="0"/>
              <a:cs typeface="Arial" pitchFamily="34" charset="0"/>
            </a:endParaRPr>
          </a:p>
          <a:p>
            <a:r>
              <a:rPr lang="en-US" dirty="0" smtClean="0">
                <a:solidFill>
                  <a:schemeClr val="accent1"/>
                </a:solidFill>
                <a:latin typeface="Arial" pitchFamily="34" charset="0"/>
                <a:cs typeface="Arial" pitchFamily="34" charset="0"/>
              </a:rPr>
              <a:t>Once the dam is constructed but before it can be put into operation, a “</a:t>
            </a:r>
            <a:r>
              <a:rPr lang="en-US" i="1" dirty="0" smtClean="0">
                <a:solidFill>
                  <a:schemeClr val="accent1"/>
                </a:solidFill>
                <a:latin typeface="Arial" pitchFamily="34" charset="0"/>
                <a:cs typeface="Arial" pitchFamily="34" charset="0"/>
              </a:rPr>
              <a:t>Certificate of Approval to Operate a Dam</a:t>
            </a:r>
            <a:r>
              <a:rPr lang="en-US" dirty="0" smtClean="0">
                <a:solidFill>
                  <a:schemeClr val="accent1"/>
                </a:solidFill>
                <a:latin typeface="Arial" pitchFamily="34" charset="0"/>
                <a:cs typeface="Arial" pitchFamily="34" charset="0"/>
              </a:rPr>
              <a:t>” is issued after review and approval of a completion report.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To change ownership of a dam, an “</a:t>
            </a:r>
            <a:r>
              <a:rPr lang="en-US" i="1" dirty="0" smtClean="0">
                <a:latin typeface="Arial" pitchFamily="34" charset="0"/>
                <a:cs typeface="Arial" pitchFamily="34" charset="0"/>
              </a:rPr>
              <a:t>Application to Transfer a Certificate of Approval to Operate a Dam</a:t>
            </a:r>
            <a:r>
              <a:rPr lang="en-US" dirty="0" smtClean="0">
                <a:latin typeface="Arial" pitchFamily="34" charset="0"/>
                <a:cs typeface="Arial" pitchFamily="34" charset="0"/>
              </a:rPr>
              <a:t>” is used.</a:t>
            </a:r>
          </a:p>
          <a:p>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10-24-16</a:t>
            </a:r>
            <a:endParaRPr lang="en-US" dirty="0"/>
          </a:p>
        </p:txBody>
      </p:sp>
      <p:sp>
        <p:nvSpPr>
          <p:cNvPr id="5" name="Slide Number Placeholder 4"/>
          <p:cNvSpPr>
            <a:spLocks noGrp="1"/>
          </p:cNvSpPr>
          <p:nvPr>
            <p:ph type="sldNum" sz="quarter" idx="12"/>
          </p:nvPr>
        </p:nvSpPr>
        <p:spPr/>
        <p:txBody>
          <a:bodyPr/>
          <a:lstStyle/>
          <a:p>
            <a:fld id="{937DED32-AF1A-4CE1-BE2B-BF8EF44BF520}"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77370" y="349987"/>
            <a:ext cx="8229600" cy="778209"/>
          </a:xfrm>
        </p:spPr>
        <p:txBody>
          <a:bodyPr>
            <a:noAutofit/>
          </a:bodyPr>
          <a:lstStyle/>
          <a:p>
            <a:pPr eaLnBrk="1" hangingPunct="1">
              <a:lnSpc>
                <a:spcPct val="90000"/>
              </a:lnSpc>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 Forfeiture </a:t>
            </a:r>
            <a:r>
              <a:rPr lang="en-US" dirty="0" smtClean="0">
                <a:latin typeface="Arial" pitchFamily="34" charset="0"/>
                <a:cs typeface="Arial" pitchFamily="34" charset="0"/>
              </a:rPr>
              <a:t>&amp; </a:t>
            </a:r>
            <a:r>
              <a:rPr lang="en-US" sz="4000" dirty="0" smtClean="0">
                <a:latin typeface="Arial" pitchFamily="34" charset="0"/>
                <a:cs typeface="Arial" pitchFamily="34" charset="0"/>
              </a:rPr>
              <a:t>Abandonment</a:t>
            </a:r>
          </a:p>
        </p:txBody>
      </p:sp>
      <p:sp>
        <p:nvSpPr>
          <p:cNvPr id="13316" name="Rectangle 3"/>
          <p:cNvSpPr>
            <a:spLocks noGrp="1" noChangeArrowheads="1"/>
          </p:cNvSpPr>
          <p:nvPr>
            <p:ph idx="1"/>
          </p:nvPr>
        </p:nvSpPr>
        <p:spPr>
          <a:xfrm>
            <a:off x="314326" y="1055915"/>
            <a:ext cx="8420100" cy="4440010"/>
          </a:xfrm>
        </p:spPr>
        <p:txBody>
          <a:bodyPr>
            <a:normAutofit/>
          </a:bodyPr>
          <a:lstStyle/>
          <a:p>
            <a:pPr eaLnBrk="1" hangingPunct="1">
              <a:lnSpc>
                <a:spcPct val="105000"/>
              </a:lnSpc>
              <a:spcBef>
                <a:spcPts val="0"/>
              </a:spcBef>
              <a:spcAft>
                <a:spcPts val="1200"/>
              </a:spcAft>
              <a:buFont typeface="Wingdings" pitchFamily="2" charset="2"/>
              <a:buNone/>
            </a:pPr>
            <a:r>
              <a:rPr lang="en-US" sz="2800" b="1" dirty="0" smtClean="0">
                <a:solidFill>
                  <a:srgbClr val="FF0000"/>
                </a:solidFill>
                <a:latin typeface="Arial" pitchFamily="34" charset="0"/>
                <a:cs typeface="Arial" pitchFamily="34" charset="0"/>
              </a:rPr>
              <a:t>Forfeiture of Water Right:  </a:t>
            </a:r>
          </a:p>
          <a:p>
            <a:pPr marL="403225" indent="-273050">
              <a:lnSpc>
                <a:spcPct val="105000"/>
              </a:lnSpc>
              <a:spcBef>
                <a:spcPts val="0"/>
              </a:spcBef>
              <a:spcAft>
                <a:spcPts val="1200"/>
              </a:spcAft>
            </a:pPr>
            <a:r>
              <a:rPr lang="en-US" dirty="0" smtClean="0">
                <a:solidFill>
                  <a:srgbClr val="000000"/>
                </a:solidFill>
                <a:latin typeface="Arial" pitchFamily="34" charset="0"/>
                <a:cs typeface="Arial" pitchFamily="34" charset="0"/>
              </a:rPr>
              <a:t>Loss due to holder’s voluntary failure or neglect to use water for a specified time period</a:t>
            </a:r>
          </a:p>
          <a:p>
            <a:pPr marL="403225" indent="-273050">
              <a:lnSpc>
                <a:spcPct val="105000"/>
              </a:lnSpc>
              <a:spcBef>
                <a:spcPts val="0"/>
              </a:spcBef>
              <a:spcAft>
                <a:spcPts val="1200"/>
              </a:spcAft>
            </a:pPr>
            <a:r>
              <a:rPr lang="en-US" dirty="0" smtClean="0">
                <a:solidFill>
                  <a:srgbClr val="000000"/>
                </a:solidFill>
                <a:latin typeface="Arial" pitchFamily="34" charset="0"/>
                <a:cs typeface="Arial" pitchFamily="34" charset="0"/>
              </a:rPr>
              <a:t>Loss due to water right not used for 5 successive years (in Alaska)</a:t>
            </a:r>
          </a:p>
          <a:p>
            <a:pPr marL="403225" indent="-273050">
              <a:lnSpc>
                <a:spcPct val="105000"/>
              </a:lnSpc>
              <a:spcBef>
                <a:spcPts val="0"/>
              </a:spcBef>
              <a:spcAft>
                <a:spcPts val="1200"/>
              </a:spcAft>
              <a:buNone/>
            </a:pPr>
            <a:r>
              <a:rPr lang="en-US" sz="2800" b="1" dirty="0" smtClean="0">
                <a:solidFill>
                  <a:srgbClr val="FF0000"/>
                </a:solidFill>
                <a:latin typeface="Arial" pitchFamily="34" charset="0"/>
                <a:cs typeface="Arial" pitchFamily="34" charset="0"/>
              </a:rPr>
              <a:t>Abandonment of Water Right:</a:t>
            </a:r>
          </a:p>
          <a:p>
            <a:pPr marL="461963" indent="-273050" eaLnBrk="1" hangingPunct="1">
              <a:lnSpc>
                <a:spcPct val="105000"/>
              </a:lnSpc>
              <a:spcBef>
                <a:spcPts val="0"/>
              </a:spcBef>
              <a:spcAft>
                <a:spcPts val="1200"/>
              </a:spcAft>
            </a:pPr>
            <a:r>
              <a:rPr lang="en-US" dirty="0" smtClean="0">
                <a:solidFill>
                  <a:srgbClr val="000000"/>
                </a:solidFill>
                <a:latin typeface="Arial" pitchFamily="34" charset="0"/>
                <a:cs typeface="Arial" pitchFamily="34" charset="0"/>
              </a:rPr>
              <a:t>Can be voluntarily surrendered or revoked</a:t>
            </a:r>
          </a:p>
          <a:p>
            <a:pPr marL="461963" indent="-273050" eaLnBrk="1" hangingPunct="1">
              <a:lnSpc>
                <a:spcPct val="105000"/>
              </a:lnSpc>
              <a:spcBef>
                <a:spcPts val="0"/>
              </a:spcBef>
              <a:spcAft>
                <a:spcPts val="1200"/>
              </a:spcAft>
            </a:pPr>
            <a:r>
              <a:rPr lang="en-US" dirty="0" smtClean="0">
                <a:solidFill>
                  <a:srgbClr val="000000"/>
                </a:solidFill>
                <a:latin typeface="Arial" pitchFamily="34" charset="0"/>
                <a:cs typeface="Arial" pitchFamily="34" charset="0"/>
              </a:rPr>
              <a:t>Rebuttable presumption of abandonment shifts burden to appropriator to prove otherwise</a:t>
            </a:r>
          </a:p>
        </p:txBody>
      </p:sp>
      <p:sp>
        <p:nvSpPr>
          <p:cNvPr id="4" name="Date Placeholder 3"/>
          <p:cNvSpPr>
            <a:spLocks noGrp="1"/>
          </p:cNvSpPr>
          <p:nvPr>
            <p:ph type="dt" sz="half" idx="10"/>
          </p:nvPr>
        </p:nvSpPr>
        <p:spPr/>
        <p:txBody>
          <a:bodyPr/>
          <a:lstStyle/>
          <a:p>
            <a:pPr>
              <a:defRPr/>
            </a:pPr>
            <a:r>
              <a:rPr lang="en-US" smtClean="0"/>
              <a:t>10-24-16</a:t>
            </a:r>
            <a:endParaRPr lang="en-US"/>
          </a:p>
        </p:txBody>
      </p:sp>
      <p:sp>
        <p:nvSpPr>
          <p:cNvPr id="7" name="Slide Number Placeholder 6"/>
          <p:cNvSpPr>
            <a:spLocks noGrp="1"/>
          </p:cNvSpPr>
          <p:nvPr>
            <p:ph type="sldNum" sz="quarter" idx="12"/>
          </p:nvPr>
        </p:nvSpPr>
        <p:spPr/>
        <p:txBody>
          <a:bodyPr/>
          <a:lstStyle/>
          <a:p>
            <a:fld id="{937DED32-AF1A-4CE1-BE2B-BF8EF44BF520}" type="slidenum">
              <a:rPr lang="en-US" smtClean="0"/>
              <a:pPr/>
              <a:t>43</a:t>
            </a:fld>
            <a:endParaRPr lang="en-US" dirty="0"/>
          </a:p>
        </p:txBody>
      </p:sp>
      <p:sp>
        <p:nvSpPr>
          <p:cNvPr id="6" name="Rectangle 5"/>
          <p:cNvSpPr/>
          <p:nvPr/>
        </p:nvSpPr>
        <p:spPr>
          <a:xfrm>
            <a:off x="314326" y="5584985"/>
            <a:ext cx="8563428" cy="965842"/>
          </a:xfrm>
          <a:prstGeom prst="rect">
            <a:avLst/>
          </a:prstGeom>
          <a:ln w="38100">
            <a:solidFill>
              <a:schemeClr val="tx1"/>
            </a:solidFill>
          </a:ln>
        </p:spPr>
        <p:txBody>
          <a:bodyPr wrap="square">
            <a:spAutoFit/>
          </a:bodyPr>
          <a:lstStyle/>
          <a:p>
            <a:pPr>
              <a:lnSpc>
                <a:spcPct val="105000"/>
              </a:lnSpc>
              <a:spcAft>
                <a:spcPts val="1200"/>
              </a:spcAft>
            </a:pPr>
            <a:r>
              <a:rPr lang="en-US" sz="2800" dirty="0" smtClean="0">
                <a:solidFill>
                  <a:srgbClr val="FF0000"/>
                </a:solidFill>
                <a:latin typeface="Arial" pitchFamily="34" charset="0"/>
                <a:cs typeface="Arial" pitchFamily="34" charset="0"/>
              </a:rPr>
              <a:t>Forfeiture or Abandonment </a:t>
            </a:r>
            <a:r>
              <a:rPr lang="en-US" sz="2800" dirty="0" smtClean="0">
                <a:solidFill>
                  <a:schemeClr val="tx2"/>
                </a:solidFill>
                <a:latin typeface="Arial" pitchFamily="34" charset="0"/>
                <a:cs typeface="Arial" pitchFamily="34" charset="0"/>
              </a:rPr>
              <a:t>can apply to all types of water rights – surface, groundwater, vested, etc! </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704088"/>
            <a:ext cx="9144001" cy="1143000"/>
          </a:xfrm>
        </p:spPr>
        <p:txBody>
          <a:bodyPr/>
          <a:lstStyle/>
          <a:p>
            <a:pPr algn="ctr"/>
            <a:r>
              <a:rPr lang="en-US" sz="4000" dirty="0" smtClean="0">
                <a:latin typeface="Arial" pitchFamily="34" charset="0"/>
                <a:cs typeface="Arial" pitchFamily="34" charset="0"/>
              </a:rPr>
              <a:t>Water Right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3200" i="1" dirty="0" smtClean="0">
                <a:solidFill>
                  <a:schemeClr val="tx1"/>
                </a:solidFill>
                <a:latin typeface="Arial" pitchFamily="34" charset="0"/>
                <a:cs typeface="Arial" pitchFamily="34" charset="0"/>
              </a:rPr>
              <a:t>Assignment/Conveyance/Change of Ownership </a:t>
            </a:r>
            <a:endParaRPr lang="en-US" sz="3200" dirty="0">
              <a:latin typeface="Arial" pitchFamily="34" charset="0"/>
              <a:cs typeface="Arial" pitchFamily="34" charset="0"/>
            </a:endParaRPr>
          </a:p>
        </p:txBody>
      </p:sp>
      <p:sp>
        <p:nvSpPr>
          <p:cNvPr id="10" name="Content Placeholder 9"/>
          <p:cNvSpPr>
            <a:spLocks noGrp="1"/>
          </p:cNvSpPr>
          <p:nvPr>
            <p:ph sz="half" idx="1"/>
          </p:nvPr>
        </p:nvSpPr>
        <p:spPr>
          <a:xfrm>
            <a:off x="0" y="1885950"/>
            <a:ext cx="4600575" cy="4543425"/>
          </a:xfrm>
        </p:spPr>
        <p:txBody>
          <a:bodyPr>
            <a:normAutofit lnSpcReduction="10000"/>
          </a:bodyPr>
          <a:lstStyle/>
          <a:p>
            <a:pPr>
              <a:lnSpc>
                <a:spcPct val="90000"/>
              </a:lnSpc>
              <a:spcBef>
                <a:spcPts val="0"/>
              </a:spcBef>
              <a:spcAft>
                <a:spcPts val="2400"/>
              </a:spcAft>
            </a:pPr>
            <a:r>
              <a:rPr lang="en-US" sz="2400" dirty="0" smtClean="0">
                <a:latin typeface="Arial" pitchFamily="34" charset="0"/>
                <a:cs typeface="Arial" pitchFamily="34" charset="0"/>
              </a:rPr>
              <a:t>There is assumption that all </a:t>
            </a:r>
            <a:r>
              <a:rPr lang="en-US" sz="2400" dirty="0" smtClean="0">
                <a:solidFill>
                  <a:srgbClr val="FF0000"/>
                </a:solidFill>
                <a:latin typeface="Arial" pitchFamily="34" charset="0"/>
                <a:cs typeface="Arial" pitchFamily="34" charset="0"/>
              </a:rPr>
              <a:t>appurtenant water rights automatically transfer with a change in land ownership</a:t>
            </a:r>
            <a:r>
              <a:rPr lang="en-US" sz="2400" dirty="0" smtClean="0">
                <a:latin typeface="Arial" pitchFamily="34" charset="0"/>
                <a:cs typeface="Arial" pitchFamily="34" charset="0"/>
              </a:rPr>
              <a:t>, unless expressly stated otherwise in deed </a:t>
            </a:r>
            <a:r>
              <a:rPr lang="en-US" sz="2400" i="1" dirty="0" smtClean="0">
                <a:solidFill>
                  <a:srgbClr val="663300"/>
                </a:solidFill>
                <a:latin typeface="Arial" pitchFamily="34" charset="0"/>
                <a:cs typeface="Arial" pitchFamily="34" charset="0"/>
              </a:rPr>
              <a:t> (except Colorado).  </a:t>
            </a:r>
          </a:p>
          <a:p>
            <a:pPr>
              <a:lnSpc>
                <a:spcPct val="90000"/>
              </a:lnSpc>
              <a:spcBef>
                <a:spcPts val="0"/>
              </a:spcBef>
              <a:spcAft>
                <a:spcPts val="2400"/>
              </a:spcAft>
            </a:pPr>
            <a:r>
              <a:rPr lang="en-US" sz="2400" dirty="0" smtClean="0">
                <a:latin typeface="Arial" pitchFamily="34" charset="0"/>
                <a:cs typeface="Arial" pitchFamily="34" charset="0"/>
              </a:rPr>
              <a:t>AK Statutes – With DNR approval, all or part of an appropriation can be severed, sold, leased or transferred to other purposes with a certified copy of the transferring deed.</a:t>
            </a:r>
            <a:endParaRPr lang="en-US" sz="2400" i="1" dirty="0">
              <a:solidFill>
                <a:srgbClr val="663300"/>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10-24-16</a:t>
            </a:r>
            <a:endParaRPr lang="en-US" dirty="0"/>
          </a:p>
        </p:txBody>
      </p:sp>
      <p:sp>
        <p:nvSpPr>
          <p:cNvPr id="5" name="Slide Number Placeholder 4"/>
          <p:cNvSpPr>
            <a:spLocks noGrp="1"/>
          </p:cNvSpPr>
          <p:nvPr>
            <p:ph type="sldNum" sz="quarter" idx="12"/>
          </p:nvPr>
        </p:nvSpPr>
        <p:spPr/>
        <p:txBody>
          <a:bodyPr/>
          <a:lstStyle/>
          <a:p>
            <a:fld id="{937DED32-AF1A-4CE1-BE2B-BF8EF44BF520}" type="slidenum">
              <a:rPr lang="en-US" smtClean="0"/>
              <a:pPr/>
              <a:t>44</a:t>
            </a:fld>
            <a:endParaRPr lang="en-US" dirty="0"/>
          </a:p>
        </p:txBody>
      </p:sp>
      <p:pic>
        <p:nvPicPr>
          <p:cNvPr id="12" name="Picture 1" descr="C:\Documents and Settings\Lin Fehlmann\My Documents\Lin Work\Water Rights Training - General\cliip art &amp; photos - water related\ditch.jpg"/>
          <p:cNvPicPr>
            <a:picLocks noGrp="1" noChangeAspect="1" noChangeArrowheads="1"/>
          </p:cNvPicPr>
          <p:nvPr>
            <p:ph sz="half" idx="2"/>
          </p:nvPr>
        </p:nvPicPr>
        <p:blipFill>
          <a:blip r:embed="rId3" cstate="print"/>
          <a:srcRect/>
          <a:stretch>
            <a:fillRect/>
          </a:stretch>
        </p:blipFill>
        <p:spPr bwMode="auto">
          <a:xfrm>
            <a:off x="4543425" y="2028825"/>
            <a:ext cx="4600575" cy="404812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10-24-16</a:t>
            </a:r>
            <a:endParaRPr lang="en-US"/>
          </a:p>
        </p:txBody>
      </p:sp>
      <p:sp>
        <p:nvSpPr>
          <p:cNvPr id="210946" name="Rectangle 2"/>
          <p:cNvSpPr>
            <a:spLocks noGrp="1" noChangeArrowheads="1"/>
          </p:cNvSpPr>
          <p:nvPr>
            <p:ph type="title"/>
          </p:nvPr>
        </p:nvSpPr>
        <p:spPr>
          <a:xfrm>
            <a:off x="0" y="514140"/>
            <a:ext cx="9144000" cy="1067918"/>
          </a:xfrm>
        </p:spPr>
        <p:txBody>
          <a:bodyPr>
            <a:noAutofit/>
          </a:bodyPr>
          <a:lstStyle/>
          <a:p>
            <a:pPr>
              <a:lnSpc>
                <a:spcPct val="80000"/>
              </a:lnSpc>
            </a:pPr>
            <a:r>
              <a:rPr lang="en-US" dirty="0" smtClean="0">
                <a:latin typeface="Arial" pitchFamily="34" charset="0"/>
                <a:cs typeface="Arial" pitchFamily="34" charset="0"/>
              </a:rPr>
              <a:t>Water Right </a:t>
            </a:r>
            <a:br>
              <a:rPr lang="en-US" dirty="0" smtClean="0">
                <a:latin typeface="Arial" pitchFamily="34" charset="0"/>
                <a:cs typeface="Arial" pitchFamily="34" charset="0"/>
              </a:rPr>
            </a:br>
            <a:r>
              <a:rPr lang="en-US" sz="3200" i="1" dirty="0" smtClean="0">
                <a:solidFill>
                  <a:schemeClr val="tx1"/>
                </a:solidFill>
                <a:latin typeface="Arial" pitchFamily="34" charset="0"/>
                <a:cs typeface="Arial" pitchFamily="34" charset="0"/>
              </a:rPr>
              <a:t>Assignment/Conveyance/Change of Ownership </a:t>
            </a:r>
            <a:endParaRPr lang="en-US" sz="3600" i="1" dirty="0">
              <a:solidFill>
                <a:schemeClr val="tx1"/>
              </a:solidFill>
              <a:latin typeface="Arial" pitchFamily="34" charset="0"/>
              <a:cs typeface="Arial" pitchFamily="34" charset="0"/>
            </a:endParaRPr>
          </a:p>
        </p:txBody>
      </p:sp>
      <p:sp>
        <p:nvSpPr>
          <p:cNvPr id="210947" name="Rectangle 3"/>
          <p:cNvSpPr>
            <a:spLocks noGrp="1" noChangeArrowheads="1"/>
          </p:cNvSpPr>
          <p:nvPr>
            <p:ph type="body" idx="1"/>
          </p:nvPr>
        </p:nvSpPr>
        <p:spPr>
          <a:xfrm>
            <a:off x="428625" y="1771649"/>
            <a:ext cx="7972425" cy="3714751"/>
          </a:xfrm>
        </p:spPr>
        <p:txBody>
          <a:bodyPr>
            <a:noAutofit/>
          </a:bodyPr>
          <a:lstStyle/>
          <a:p>
            <a:pPr>
              <a:lnSpc>
                <a:spcPct val="90000"/>
              </a:lnSpc>
              <a:spcBef>
                <a:spcPts val="0"/>
              </a:spcBef>
              <a:spcAft>
                <a:spcPts val="2400"/>
              </a:spcAft>
            </a:pPr>
            <a:r>
              <a:rPr lang="en-US" dirty="0" smtClean="0">
                <a:latin typeface="Arial" pitchFamily="34" charset="0"/>
                <a:cs typeface="Arial" pitchFamily="34" charset="0"/>
              </a:rPr>
              <a:t>All </a:t>
            </a:r>
            <a:r>
              <a:rPr lang="en-US" dirty="0">
                <a:latin typeface="Arial" pitchFamily="34" charset="0"/>
                <a:cs typeface="Arial" pitchFamily="34" charset="0"/>
              </a:rPr>
              <a:t>western </a:t>
            </a:r>
            <a:r>
              <a:rPr lang="en-US" dirty="0" smtClean="0">
                <a:latin typeface="Arial" pitchFamily="34" charset="0"/>
                <a:cs typeface="Arial" pitchFamily="34" charset="0"/>
              </a:rPr>
              <a:t>states have a process to </a:t>
            </a:r>
            <a:r>
              <a:rPr lang="en-US" dirty="0" smtClean="0">
                <a:solidFill>
                  <a:srgbClr val="FF0000"/>
                </a:solidFill>
                <a:latin typeface="Arial" pitchFamily="34" charset="0"/>
                <a:cs typeface="Arial" pitchFamily="34" charset="0"/>
              </a:rPr>
              <a:t>notify the state water agency of changes in </a:t>
            </a:r>
            <a:r>
              <a:rPr lang="en-US" dirty="0">
                <a:solidFill>
                  <a:srgbClr val="FF0000"/>
                </a:solidFill>
                <a:latin typeface="Arial" pitchFamily="34" charset="0"/>
                <a:cs typeface="Arial" pitchFamily="34" charset="0"/>
              </a:rPr>
              <a:t>ownership of water rights </a:t>
            </a:r>
            <a:r>
              <a:rPr lang="en-US" i="1" dirty="0" smtClean="0">
                <a:solidFill>
                  <a:srgbClr val="663300"/>
                </a:solidFill>
                <a:latin typeface="Arial" pitchFamily="34" charset="0"/>
                <a:cs typeface="Arial" pitchFamily="34" charset="0"/>
              </a:rPr>
              <a:t>(except Colorado).  </a:t>
            </a:r>
          </a:p>
          <a:p>
            <a:pPr>
              <a:lnSpc>
                <a:spcPct val="90000"/>
              </a:lnSpc>
              <a:spcBef>
                <a:spcPts val="0"/>
              </a:spcBef>
              <a:spcAft>
                <a:spcPts val="2400"/>
              </a:spcAft>
            </a:pPr>
            <a:r>
              <a:rPr lang="en-US" dirty="0" smtClean="0">
                <a:latin typeface="Arial" pitchFamily="34" charset="0"/>
                <a:cs typeface="Arial" pitchFamily="34" charset="0"/>
              </a:rPr>
              <a:t>In Alaska,  DNR requires submission of an “Ownership Transfer” form.</a:t>
            </a:r>
            <a:endParaRPr lang="en-US" i="1" dirty="0">
              <a:solidFill>
                <a:srgbClr val="663300"/>
              </a:solidFill>
              <a:latin typeface="Arial" pitchFamily="34" charset="0"/>
              <a:cs typeface="Arial" pitchFamily="34" charset="0"/>
            </a:endParaRPr>
          </a:p>
          <a:p>
            <a:pPr>
              <a:lnSpc>
                <a:spcPct val="90000"/>
              </a:lnSpc>
              <a:spcBef>
                <a:spcPts val="0"/>
              </a:spcBef>
              <a:spcAft>
                <a:spcPts val="2400"/>
              </a:spcAft>
            </a:pPr>
            <a:r>
              <a:rPr lang="en-US" dirty="0" smtClean="0">
                <a:solidFill>
                  <a:srgbClr val="FF0000"/>
                </a:solidFill>
                <a:latin typeface="Arial" pitchFamily="34" charset="0"/>
                <a:cs typeface="Arial" pitchFamily="34" charset="0"/>
              </a:rPr>
              <a:t> A MUST</a:t>
            </a:r>
            <a:r>
              <a:rPr lang="en-US" dirty="0" smtClean="0">
                <a:latin typeface="Arial" pitchFamily="34" charset="0"/>
                <a:cs typeface="Arial" pitchFamily="34" charset="0"/>
              </a:rPr>
              <a:t> - Update </a:t>
            </a:r>
            <a:r>
              <a:rPr lang="en-US" dirty="0">
                <a:latin typeface="Arial" pitchFamily="34" charset="0"/>
                <a:cs typeface="Arial" pitchFamily="34" charset="0"/>
              </a:rPr>
              <a:t>ownership in order to receive important notices from </a:t>
            </a:r>
            <a:r>
              <a:rPr lang="en-US" dirty="0" smtClean="0">
                <a:latin typeface="Arial" pitchFamily="34" charset="0"/>
                <a:cs typeface="Arial" pitchFamily="34" charset="0"/>
              </a:rPr>
              <a:t>state.</a:t>
            </a:r>
          </a:p>
        </p:txBody>
      </p:sp>
      <p:sp>
        <p:nvSpPr>
          <p:cNvPr id="6" name="Slide Number Placeholder 5"/>
          <p:cNvSpPr>
            <a:spLocks noGrp="1"/>
          </p:cNvSpPr>
          <p:nvPr>
            <p:ph type="sldNum" sz="quarter" idx="12"/>
          </p:nvPr>
        </p:nvSpPr>
        <p:spPr>
          <a:xfrm>
            <a:off x="8382000" y="6492875"/>
            <a:ext cx="762000" cy="365125"/>
          </a:xfrm>
        </p:spPr>
        <p:txBody>
          <a:bodyPr/>
          <a:lstStyle/>
          <a:p>
            <a:fld id="{937DED32-AF1A-4CE1-BE2B-BF8EF44BF520}" type="slidenum">
              <a:rPr lang="en-US" smtClean="0"/>
              <a:pPr/>
              <a:t>45</a:t>
            </a:fld>
            <a:endParaRPr lang="en-US" dirty="0"/>
          </a:p>
        </p:txBody>
      </p:sp>
      <p:sp>
        <p:nvSpPr>
          <p:cNvPr id="7" name="Rectangle 6"/>
          <p:cNvSpPr/>
          <p:nvPr/>
        </p:nvSpPr>
        <p:spPr>
          <a:xfrm>
            <a:off x="406854" y="5542904"/>
            <a:ext cx="8374742" cy="480131"/>
          </a:xfrm>
          <a:prstGeom prst="rect">
            <a:avLst/>
          </a:prstGeom>
          <a:ln w="38100">
            <a:solidFill>
              <a:schemeClr val="accent1"/>
            </a:solidFill>
          </a:ln>
        </p:spPr>
        <p:txBody>
          <a:bodyPr wrap="square">
            <a:spAutoFit/>
          </a:bodyPr>
          <a:lstStyle/>
          <a:p>
            <a:pPr algn="ctr">
              <a:lnSpc>
                <a:spcPct val="90000"/>
              </a:lnSpc>
              <a:spcBef>
                <a:spcPts val="0"/>
              </a:spcBef>
              <a:spcAft>
                <a:spcPts val="1200"/>
              </a:spcAft>
            </a:pPr>
            <a:r>
              <a:rPr lang="en-US" sz="2800" dirty="0" smtClean="0">
                <a:solidFill>
                  <a:schemeClr val="tx2"/>
                </a:solidFill>
                <a:latin typeface="Arial" pitchFamily="34" charset="0"/>
                <a:cs typeface="Arial" pitchFamily="34" charset="0"/>
              </a:rPr>
              <a:t>See Land Tenure module for more information </a:t>
            </a:r>
            <a:endParaRPr lang="en-US" sz="2800"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DC-Supreme%2520Court%252002">
            <a:hlinkClick r:id="rId3"/>
          </p:cNvPr>
          <p:cNvPicPr>
            <a:picLocks noChangeAspect="1" noChangeArrowheads="1"/>
          </p:cNvPicPr>
          <p:nvPr/>
        </p:nvPicPr>
        <p:blipFill>
          <a:blip r:embed="rId4" cstate="screen">
            <a:extLst>
              <a:ext uri="{28A0092B-C50C-407E-A947-70E740481C1C}">
                <a14:useLocalDpi xmlns="" xmlns:a14="http://schemas.microsoft.com/office/drawing/2010/main" val="0"/>
              </a:ext>
            </a:extLst>
          </a:blip>
          <a:stretch>
            <a:fillRect/>
          </a:stretch>
        </p:blipFill>
        <p:spPr bwMode="auto">
          <a:xfrm>
            <a:off x="183180" y="1233713"/>
            <a:ext cx="2760308" cy="2351315"/>
          </a:xfrm>
          <a:prstGeom prst="rect">
            <a:avLst/>
          </a:prstGeom>
          <a:noFill/>
          <a:ln>
            <a:noFill/>
          </a:ln>
        </p:spPr>
      </p:pic>
      <p:sp>
        <p:nvSpPr>
          <p:cNvPr id="4" name="Date Placeholder 3"/>
          <p:cNvSpPr>
            <a:spLocks noGrp="1"/>
          </p:cNvSpPr>
          <p:nvPr>
            <p:ph type="dt" sz="half" idx="10"/>
          </p:nvPr>
        </p:nvSpPr>
        <p:spPr/>
        <p:txBody>
          <a:bodyPr/>
          <a:lstStyle/>
          <a:p>
            <a:r>
              <a:rPr lang="en-US" smtClean="0"/>
              <a:t>10-24-16</a:t>
            </a:r>
            <a:endParaRPr lang="en-US"/>
          </a:p>
        </p:txBody>
      </p:sp>
      <p:sp>
        <p:nvSpPr>
          <p:cNvPr id="148482" name="Rectangle 2"/>
          <p:cNvSpPr>
            <a:spLocks noGrp="1" noChangeArrowheads="1"/>
          </p:cNvSpPr>
          <p:nvPr>
            <p:ph type="title"/>
          </p:nvPr>
        </p:nvSpPr>
        <p:spPr>
          <a:xfrm>
            <a:off x="183180" y="452736"/>
            <a:ext cx="8667744" cy="528339"/>
          </a:xfrm>
        </p:spPr>
        <p:txBody>
          <a:bodyPr>
            <a:normAutofit fontScale="90000"/>
          </a:bodyPr>
          <a:lstStyle/>
          <a:p>
            <a:pPr>
              <a:lnSpc>
                <a:spcPct val="80000"/>
              </a:lnSpc>
            </a:pPr>
            <a:r>
              <a:rPr lang="en-US" sz="4000" dirty="0" smtClean="0">
                <a:latin typeface="Arial" pitchFamily="34" charset="0"/>
                <a:cs typeface="Arial" pitchFamily="34" charset="0"/>
              </a:rPr>
              <a:t>Water Rights Adjudication Process</a:t>
            </a:r>
            <a:endParaRPr lang="en-US" sz="3600" i="1" dirty="0">
              <a:solidFill>
                <a:schemeClr val="tx1"/>
              </a:solidFill>
              <a:latin typeface="Arial" pitchFamily="34" charset="0"/>
              <a:cs typeface="Arial" pitchFamily="34" charset="0"/>
            </a:endParaRPr>
          </a:p>
        </p:txBody>
      </p:sp>
      <p:sp>
        <p:nvSpPr>
          <p:cNvPr id="148483" name="Rectangle 3"/>
          <p:cNvSpPr>
            <a:spLocks noGrp="1" noChangeArrowheads="1"/>
          </p:cNvSpPr>
          <p:nvPr>
            <p:ph type="body" idx="1"/>
          </p:nvPr>
        </p:nvSpPr>
        <p:spPr>
          <a:xfrm>
            <a:off x="0" y="3933826"/>
            <a:ext cx="9143999" cy="1800493"/>
          </a:xfrm>
        </p:spPr>
        <p:txBody>
          <a:bodyPr wrap="square">
            <a:spAutoFit/>
          </a:bodyPr>
          <a:lstStyle/>
          <a:p>
            <a:pPr>
              <a:spcBef>
                <a:spcPts val="0"/>
              </a:spcBef>
              <a:spcAft>
                <a:spcPts val="1800"/>
              </a:spcAft>
            </a:pPr>
            <a:r>
              <a:rPr lang="en-US" dirty="0" smtClean="0">
                <a:solidFill>
                  <a:srgbClr val="000000"/>
                </a:solidFill>
                <a:latin typeface="Arial" pitchFamily="34" charset="0"/>
                <a:cs typeface="Arial" pitchFamily="34" charset="0"/>
              </a:rPr>
              <a:t>Establishes and validates the priorities of all water rights in a stream system or watershed  </a:t>
            </a:r>
          </a:p>
          <a:p>
            <a:pPr>
              <a:spcBef>
                <a:spcPts val="0"/>
              </a:spcBef>
              <a:spcAft>
                <a:spcPts val="1800"/>
              </a:spcAft>
            </a:pPr>
            <a:r>
              <a:rPr lang="en-US" dirty="0" smtClean="0">
                <a:solidFill>
                  <a:srgbClr val="000000"/>
                </a:solidFill>
                <a:latin typeface="Arial" pitchFamily="34" charset="0"/>
                <a:cs typeface="Arial" pitchFamily="34" charset="0"/>
              </a:rPr>
              <a:t>Alaska has both administrative and judicial (McCarran) adjudications</a:t>
            </a:r>
          </a:p>
        </p:txBody>
      </p:sp>
      <p:sp>
        <p:nvSpPr>
          <p:cNvPr id="6" name="Slide Number Placeholder 5"/>
          <p:cNvSpPr>
            <a:spLocks noGrp="1"/>
          </p:cNvSpPr>
          <p:nvPr>
            <p:ph type="sldNum" sz="quarter" idx="12"/>
          </p:nvPr>
        </p:nvSpPr>
        <p:spPr/>
        <p:txBody>
          <a:bodyPr/>
          <a:lstStyle/>
          <a:p>
            <a:fld id="{937DED32-AF1A-4CE1-BE2B-BF8EF44BF520}" type="slidenum">
              <a:rPr lang="en-US" smtClean="0"/>
              <a:pPr/>
              <a:t>46</a:t>
            </a:fld>
            <a:endParaRPr lang="en-US" dirty="0"/>
          </a:p>
        </p:txBody>
      </p:sp>
      <p:sp>
        <p:nvSpPr>
          <p:cNvPr id="8" name="Rectangle 7"/>
          <p:cNvSpPr/>
          <p:nvPr/>
        </p:nvSpPr>
        <p:spPr>
          <a:xfrm>
            <a:off x="2943488" y="1233713"/>
            <a:ext cx="6200512" cy="1200329"/>
          </a:xfrm>
          <a:prstGeom prst="rect">
            <a:avLst/>
          </a:prstGeom>
          <a:solidFill>
            <a:schemeClr val="bg1"/>
          </a:solidFill>
        </p:spPr>
        <p:txBody>
          <a:bodyPr wrap="square">
            <a:spAutoFit/>
          </a:bodyPr>
          <a:lstStyle/>
          <a:p>
            <a:pPr>
              <a:spcBef>
                <a:spcPct val="60000"/>
              </a:spcBef>
              <a:buClr>
                <a:schemeClr val="accent3"/>
              </a:buClr>
              <a:buSzPct val="95000"/>
            </a:pPr>
            <a:r>
              <a:rPr lang="en-US" sz="2400" dirty="0" smtClean="0">
                <a:solidFill>
                  <a:schemeClr val="tx2"/>
                </a:solidFill>
                <a:latin typeface="Arial" pitchFamily="34" charset="0"/>
                <a:cs typeface="Arial" pitchFamily="34" charset="0"/>
              </a:rPr>
              <a:t>An administrative or judicial proceeding run by a state government to determine all water rights on </a:t>
            </a:r>
            <a:r>
              <a:rPr lang="en-US" sz="2400" dirty="0">
                <a:solidFill>
                  <a:schemeClr val="tx2"/>
                </a:solidFill>
                <a:latin typeface="Arial" pitchFamily="34" charset="0"/>
                <a:cs typeface="Arial" pitchFamily="34" charset="0"/>
              </a:rPr>
              <a:t>a</a:t>
            </a:r>
            <a:r>
              <a:rPr lang="en-US" sz="2400" dirty="0" smtClean="0">
                <a:solidFill>
                  <a:schemeClr val="tx2"/>
                </a:solidFill>
                <a:latin typeface="Arial" pitchFamily="34" charset="0"/>
                <a:cs typeface="Arial" pitchFamily="34" charset="0"/>
              </a:rPr>
              <a:t> stream system.</a:t>
            </a:r>
          </a:p>
        </p:txBody>
      </p:sp>
      <p:sp>
        <p:nvSpPr>
          <p:cNvPr id="2" name="TextBox 1"/>
          <p:cNvSpPr txBox="1"/>
          <p:nvPr/>
        </p:nvSpPr>
        <p:spPr>
          <a:xfrm>
            <a:off x="2943488" y="2543175"/>
            <a:ext cx="6200511" cy="1477328"/>
          </a:xfrm>
          <a:prstGeom prst="rect">
            <a:avLst/>
          </a:prstGeom>
          <a:noFill/>
        </p:spPr>
        <p:txBody>
          <a:bodyPr wrap="square" rtlCol="0">
            <a:spAutoFit/>
          </a:bodyPr>
          <a:lstStyle/>
          <a:p>
            <a:r>
              <a:rPr lang="en-US" sz="2400" dirty="0" smtClean="0">
                <a:solidFill>
                  <a:srgbClr val="FF0000"/>
                </a:solidFill>
              </a:rPr>
              <a:t>Why adjudicate?  Resolve uncertainty regarding claims for vested rights by private parties and/or reserved water rights for federal lands.</a:t>
            </a:r>
            <a:r>
              <a:rPr lang="en-US" sz="2000" dirty="0" smtClean="0">
                <a:solidFill>
                  <a:srgbClr val="FF0000"/>
                </a:solidFill>
              </a:rPr>
              <a:t>  </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10-24-16</a:t>
            </a:r>
            <a:endParaRPr lang="en-US"/>
          </a:p>
        </p:txBody>
      </p:sp>
      <p:sp>
        <p:nvSpPr>
          <p:cNvPr id="171010" name="Rectangle 2"/>
          <p:cNvSpPr>
            <a:spLocks noGrp="1" noChangeArrowheads="1"/>
          </p:cNvSpPr>
          <p:nvPr>
            <p:ph type="title"/>
          </p:nvPr>
        </p:nvSpPr>
        <p:spPr>
          <a:xfrm>
            <a:off x="522794" y="371230"/>
            <a:ext cx="8001000" cy="1312986"/>
          </a:xfrm>
        </p:spPr>
        <p:txBody>
          <a:bodyPr>
            <a:normAutofit/>
          </a:bodyPr>
          <a:lstStyle/>
          <a:p>
            <a:pPr>
              <a:lnSpc>
                <a:spcPct val="80000"/>
              </a:lnSpc>
            </a:pPr>
            <a:r>
              <a:rPr lang="en-US" sz="4000" dirty="0" smtClean="0">
                <a:latin typeface="Arial" pitchFamily="34" charset="0"/>
                <a:cs typeface="Arial" pitchFamily="34" charset="0"/>
              </a:rPr>
              <a:t>Administrative Water </a:t>
            </a:r>
            <a:r>
              <a:rPr lang="en-US" sz="4000" dirty="0">
                <a:latin typeface="Arial" pitchFamily="34" charset="0"/>
                <a:cs typeface="Arial" pitchFamily="34" charset="0"/>
              </a:rPr>
              <a:t>Adjudication </a:t>
            </a: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i="1" dirty="0" smtClean="0">
                <a:solidFill>
                  <a:schemeClr val="tx1"/>
                </a:solidFill>
                <a:latin typeface="Arial" pitchFamily="34" charset="0"/>
                <a:cs typeface="Arial" pitchFamily="34" charset="0"/>
              </a:rPr>
              <a:t>Elements</a:t>
            </a:r>
            <a:endParaRPr lang="en-US" sz="4000" i="1" dirty="0">
              <a:solidFill>
                <a:schemeClr val="tx1"/>
              </a:solidFill>
              <a:latin typeface="Arial" pitchFamily="34" charset="0"/>
              <a:cs typeface="Arial" pitchFamily="34" charset="0"/>
            </a:endParaRPr>
          </a:p>
        </p:txBody>
      </p:sp>
      <p:sp>
        <p:nvSpPr>
          <p:cNvPr id="171011" name="Rectangle 3"/>
          <p:cNvSpPr>
            <a:spLocks noGrp="1" noChangeArrowheads="1"/>
          </p:cNvSpPr>
          <p:nvPr>
            <p:ph type="body" idx="1"/>
          </p:nvPr>
        </p:nvSpPr>
        <p:spPr>
          <a:xfrm>
            <a:off x="217714" y="1806468"/>
            <a:ext cx="8650515" cy="5051531"/>
          </a:xfrm>
          <a:solidFill>
            <a:schemeClr val="bg1"/>
          </a:solidFill>
          <a:ln>
            <a:noFill/>
          </a:ln>
        </p:spPr>
        <p:txBody>
          <a:bodyPr>
            <a:normAutofit/>
          </a:bodyPr>
          <a:lstStyle/>
          <a:p>
            <a:pPr>
              <a:spcBef>
                <a:spcPts val="0"/>
              </a:spcBef>
            </a:pPr>
            <a:r>
              <a:rPr lang="en-US" sz="2600" dirty="0" smtClean="0">
                <a:latin typeface="Arial" pitchFamily="34" charset="0"/>
                <a:cs typeface="Arial" pitchFamily="34" charset="0"/>
              </a:rPr>
              <a:t>DNR:</a:t>
            </a:r>
          </a:p>
          <a:p>
            <a:pPr lvl="1">
              <a:spcBef>
                <a:spcPts val="0"/>
              </a:spcBef>
            </a:pPr>
            <a:r>
              <a:rPr lang="en-US" dirty="0" smtClean="0">
                <a:solidFill>
                  <a:srgbClr val="663300"/>
                </a:solidFill>
                <a:latin typeface="Arial" pitchFamily="34" charset="0"/>
                <a:cs typeface="Arial" pitchFamily="34" charset="0"/>
              </a:rPr>
              <a:t>Files notice of adjudication to all users within a specific hydrologic unit (river system, groundwater basin, etc.)</a:t>
            </a:r>
          </a:p>
          <a:p>
            <a:pPr lvl="1">
              <a:spcBef>
                <a:spcPts val="0"/>
              </a:spcBef>
            </a:pPr>
            <a:r>
              <a:rPr lang="en-US" dirty="0" smtClean="0">
                <a:solidFill>
                  <a:srgbClr val="663300"/>
                </a:solidFill>
                <a:latin typeface="Arial" pitchFamily="34" charset="0"/>
                <a:cs typeface="Arial" pitchFamily="34" charset="0"/>
              </a:rPr>
              <a:t>May appoint a Master</a:t>
            </a:r>
          </a:p>
          <a:p>
            <a:pPr lvl="1">
              <a:spcBef>
                <a:spcPts val="0"/>
              </a:spcBef>
            </a:pPr>
            <a:r>
              <a:rPr lang="en-US" dirty="0" smtClean="0">
                <a:solidFill>
                  <a:srgbClr val="663300"/>
                </a:solidFill>
                <a:latin typeface="Arial" pitchFamily="34" charset="0"/>
                <a:cs typeface="Arial" pitchFamily="34" charset="0"/>
              </a:rPr>
              <a:t>Gathers data - Hydrographic Survey Report (HSR) &amp; Maps</a:t>
            </a:r>
          </a:p>
          <a:p>
            <a:pPr lvl="1">
              <a:spcBef>
                <a:spcPts val="0"/>
              </a:spcBef>
            </a:pPr>
            <a:r>
              <a:rPr lang="en-US" dirty="0" smtClean="0">
                <a:solidFill>
                  <a:srgbClr val="663300"/>
                </a:solidFill>
                <a:latin typeface="Arial" pitchFamily="34" charset="0"/>
                <a:cs typeface="Arial" pitchFamily="34" charset="0"/>
              </a:rPr>
              <a:t>Enters interlocutory orders </a:t>
            </a:r>
          </a:p>
          <a:p>
            <a:pPr lvl="1">
              <a:spcBef>
                <a:spcPts val="0"/>
              </a:spcBef>
              <a:spcAft>
                <a:spcPts val="1800"/>
              </a:spcAft>
            </a:pPr>
            <a:r>
              <a:rPr lang="en-US" dirty="0" smtClean="0">
                <a:solidFill>
                  <a:srgbClr val="663300"/>
                </a:solidFill>
                <a:latin typeface="Arial" pitchFamily="34" charset="0"/>
                <a:cs typeface="Arial" pitchFamily="34" charset="0"/>
              </a:rPr>
              <a:t>Final Order issued by Commissioner; appeal process</a:t>
            </a:r>
          </a:p>
          <a:p>
            <a:pPr marL="290513" indent="-290513">
              <a:lnSpc>
                <a:spcPct val="90000"/>
              </a:lnSpc>
              <a:spcBef>
                <a:spcPts val="0"/>
              </a:spcBef>
              <a:spcAft>
                <a:spcPts val="1200"/>
              </a:spcAft>
            </a:pPr>
            <a:r>
              <a:rPr lang="en-US" sz="2800" dirty="0" smtClean="0">
                <a:solidFill>
                  <a:schemeClr val="tx2"/>
                </a:solidFill>
                <a:latin typeface="Arial" pitchFamily="34" charset="0"/>
                <a:cs typeface="Arial" pitchFamily="34" charset="0"/>
              </a:rPr>
              <a:t>Adjudicated Right:  </a:t>
            </a:r>
          </a:p>
          <a:p>
            <a:pPr marL="692150" lvl="1" indent="-344488">
              <a:lnSpc>
                <a:spcPct val="90000"/>
              </a:lnSpc>
              <a:spcBef>
                <a:spcPts val="0"/>
              </a:spcBef>
              <a:spcAft>
                <a:spcPts val="1200"/>
              </a:spcAft>
              <a:buSzPct val="100000"/>
              <a:buFont typeface="Wingdings" pitchFamily="2" charset="2"/>
              <a:buChar char="q"/>
            </a:pPr>
            <a:r>
              <a:rPr lang="en-US" sz="2600" dirty="0" smtClean="0">
                <a:latin typeface="Arial" pitchFamily="34" charset="0"/>
                <a:cs typeface="Arial" pitchFamily="34" charset="0"/>
              </a:rPr>
              <a:t>Holder has certainty of priority &amp; value of water right compared to other rights on stream/watershed</a:t>
            </a:r>
          </a:p>
          <a:p>
            <a:pPr>
              <a:spcBef>
                <a:spcPts val="0"/>
              </a:spcBef>
              <a:spcAft>
                <a:spcPts val="600"/>
              </a:spcAft>
            </a:pPr>
            <a:endParaRPr lang="en-US" sz="26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37DED32-AF1A-4CE1-BE2B-BF8EF44BF520}"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10-24-16</a:t>
            </a:r>
            <a:endParaRPr lang="en-US"/>
          </a:p>
        </p:txBody>
      </p:sp>
      <p:sp>
        <p:nvSpPr>
          <p:cNvPr id="172034" name="Rectangle 2"/>
          <p:cNvSpPr>
            <a:spLocks noGrp="1" noChangeArrowheads="1"/>
          </p:cNvSpPr>
          <p:nvPr>
            <p:ph type="title"/>
          </p:nvPr>
        </p:nvSpPr>
        <p:spPr>
          <a:xfrm>
            <a:off x="495300" y="590205"/>
            <a:ext cx="8305800" cy="1143000"/>
          </a:xfrm>
        </p:spPr>
        <p:txBody>
          <a:bodyPr>
            <a:noAutofit/>
          </a:bodyPr>
          <a:lstStyle/>
          <a:p>
            <a:pPr>
              <a:lnSpc>
                <a:spcPct val="80000"/>
              </a:lnSpc>
            </a:pPr>
            <a:r>
              <a:rPr lang="en-US" dirty="0" smtClean="0">
                <a:latin typeface="Arial" pitchFamily="34" charset="0"/>
                <a:cs typeface="Arial" pitchFamily="34" charset="0"/>
              </a:rPr>
              <a:t>Judicial Water Adjudication</a:t>
            </a:r>
            <a:br>
              <a:rPr lang="en-US" dirty="0" smtClean="0">
                <a:latin typeface="Arial" pitchFamily="34" charset="0"/>
                <a:cs typeface="Arial" pitchFamily="34" charset="0"/>
              </a:rPr>
            </a:br>
            <a:r>
              <a:rPr lang="en-US" i="1" dirty="0" smtClean="0">
                <a:solidFill>
                  <a:schemeClr val="tx1"/>
                </a:solidFill>
                <a:latin typeface="Arial" pitchFamily="34" charset="0"/>
                <a:cs typeface="Arial" pitchFamily="34" charset="0"/>
              </a:rPr>
              <a:t>Federal Agencies’ Participation</a:t>
            </a:r>
            <a:endParaRPr lang="en-US" i="1" dirty="0">
              <a:solidFill>
                <a:schemeClr val="tx1"/>
              </a:solidFill>
              <a:latin typeface="Arial" pitchFamily="34" charset="0"/>
              <a:cs typeface="Arial" pitchFamily="34" charset="0"/>
            </a:endParaRPr>
          </a:p>
        </p:txBody>
      </p:sp>
      <p:sp>
        <p:nvSpPr>
          <p:cNvPr id="172035" name="Rectangle 3"/>
          <p:cNvSpPr>
            <a:spLocks noGrp="1" noChangeArrowheads="1"/>
          </p:cNvSpPr>
          <p:nvPr>
            <p:ph type="body" idx="1"/>
          </p:nvPr>
        </p:nvSpPr>
        <p:spPr>
          <a:xfrm>
            <a:off x="486230" y="1721758"/>
            <a:ext cx="8164284" cy="4795156"/>
          </a:xfrm>
        </p:spPr>
        <p:txBody>
          <a:bodyPr>
            <a:noAutofit/>
          </a:bodyPr>
          <a:lstStyle/>
          <a:p>
            <a:pPr marL="457200" indent="-457200">
              <a:lnSpc>
                <a:spcPct val="95000"/>
              </a:lnSpc>
              <a:spcBef>
                <a:spcPts val="3000"/>
              </a:spcBef>
            </a:pPr>
            <a:r>
              <a:rPr lang="en-US" dirty="0">
                <a:latin typeface="Arial" pitchFamily="34" charset="0"/>
                <a:cs typeface="Arial" pitchFamily="34" charset="0"/>
              </a:rPr>
              <a:t>State must formally “join” </a:t>
            </a:r>
            <a:r>
              <a:rPr lang="en-US" dirty="0" smtClean="0">
                <a:latin typeface="Arial" pitchFamily="34" charset="0"/>
                <a:cs typeface="Arial" pitchFamily="34" charset="0"/>
              </a:rPr>
              <a:t>federal </a:t>
            </a:r>
            <a:r>
              <a:rPr lang="en-US" dirty="0">
                <a:latin typeface="Arial" pitchFamily="34" charset="0"/>
                <a:cs typeface="Arial" pitchFamily="34" charset="0"/>
              </a:rPr>
              <a:t>government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under </a:t>
            </a:r>
            <a:r>
              <a:rPr lang="en-US" dirty="0">
                <a:latin typeface="Arial" pitchFamily="34" charset="0"/>
                <a:cs typeface="Arial" pitchFamily="34" charset="0"/>
              </a:rPr>
              <a:t>the McCarran </a:t>
            </a:r>
            <a:r>
              <a:rPr lang="en-US" dirty="0" smtClean="0">
                <a:latin typeface="Arial" pitchFamily="34" charset="0"/>
                <a:cs typeface="Arial" pitchFamily="34" charset="0"/>
              </a:rPr>
              <a:t>Amendment</a:t>
            </a:r>
            <a:endParaRPr lang="en-US" dirty="0">
              <a:latin typeface="Arial" pitchFamily="34" charset="0"/>
              <a:cs typeface="Arial" pitchFamily="34" charset="0"/>
            </a:endParaRPr>
          </a:p>
          <a:p>
            <a:pPr marL="457200" indent="-457200">
              <a:lnSpc>
                <a:spcPct val="95000"/>
              </a:lnSpc>
              <a:spcBef>
                <a:spcPts val="3000"/>
              </a:spcBef>
            </a:pPr>
            <a:r>
              <a:rPr lang="en-US" dirty="0" smtClean="0">
                <a:latin typeface="Arial" pitchFamily="34" charset="0"/>
                <a:cs typeface="Arial" pitchFamily="34" charset="0"/>
              </a:rPr>
              <a:t>Adjudication </a:t>
            </a:r>
            <a:r>
              <a:rPr lang="en-US" dirty="0">
                <a:latin typeface="Arial" pitchFamily="34" charset="0"/>
                <a:cs typeface="Arial" pitchFamily="34" charset="0"/>
              </a:rPr>
              <a:t>must be “comprehensive</a:t>
            </a:r>
            <a:r>
              <a:rPr lang="en-US" dirty="0" smtClean="0">
                <a:latin typeface="Arial" pitchFamily="34" charset="0"/>
                <a:cs typeface="Arial" pitchFamily="34" charset="0"/>
              </a:rPr>
              <a:t>”</a:t>
            </a:r>
            <a:br>
              <a:rPr lang="en-US" dirty="0" smtClean="0">
                <a:latin typeface="Arial" pitchFamily="34" charset="0"/>
                <a:cs typeface="Arial" pitchFamily="34" charset="0"/>
              </a:rPr>
            </a:br>
            <a:r>
              <a:rPr lang="en-US" i="1" dirty="0" smtClean="0">
                <a:solidFill>
                  <a:srgbClr val="663300"/>
                </a:solidFill>
                <a:latin typeface="Arial" pitchFamily="34" charset="0"/>
                <a:cs typeface="Arial" pitchFamily="34" charset="0"/>
              </a:rPr>
              <a:t>(include </a:t>
            </a:r>
            <a:r>
              <a:rPr lang="en-US" i="1" dirty="0">
                <a:solidFill>
                  <a:srgbClr val="663300"/>
                </a:solidFill>
                <a:latin typeface="Arial" pitchFamily="34" charset="0"/>
                <a:cs typeface="Arial" pitchFamily="34" charset="0"/>
              </a:rPr>
              <a:t>all water users on the stream </a:t>
            </a:r>
            <a:r>
              <a:rPr lang="en-US" i="1" dirty="0" smtClean="0">
                <a:solidFill>
                  <a:srgbClr val="663300"/>
                </a:solidFill>
                <a:latin typeface="Arial" pitchFamily="34" charset="0"/>
                <a:cs typeface="Arial" pitchFamily="34" charset="0"/>
              </a:rPr>
              <a:t>system)</a:t>
            </a:r>
            <a:endParaRPr lang="en-US" i="1" dirty="0">
              <a:solidFill>
                <a:srgbClr val="663300"/>
              </a:solidFill>
              <a:latin typeface="Arial" pitchFamily="34" charset="0"/>
              <a:cs typeface="Arial" pitchFamily="34" charset="0"/>
            </a:endParaRPr>
          </a:p>
          <a:p>
            <a:pPr marL="457200" indent="-457200">
              <a:lnSpc>
                <a:spcPct val="95000"/>
              </a:lnSpc>
              <a:spcBef>
                <a:spcPts val="3000"/>
              </a:spcBef>
            </a:pPr>
            <a:r>
              <a:rPr lang="en-US" dirty="0">
                <a:latin typeface="Arial" pitchFamily="34" charset="0"/>
                <a:cs typeface="Arial" pitchFamily="34" charset="0"/>
              </a:rPr>
              <a:t>Federal claims </a:t>
            </a:r>
            <a:r>
              <a:rPr lang="en-US" dirty="0" smtClean="0">
                <a:latin typeface="Arial" pitchFamily="34" charset="0"/>
                <a:cs typeface="Arial" pitchFamily="34" charset="0"/>
              </a:rPr>
              <a:t>processed </a:t>
            </a:r>
            <a:r>
              <a:rPr lang="en-US" dirty="0">
                <a:latin typeface="Arial" pitchFamily="34" charset="0"/>
                <a:cs typeface="Arial" pitchFamily="34" charset="0"/>
              </a:rPr>
              <a:t>under state procedures, but under applicable federal </a:t>
            </a:r>
            <a:r>
              <a:rPr lang="en-US" dirty="0" smtClean="0">
                <a:latin typeface="Arial" pitchFamily="34" charset="0"/>
                <a:cs typeface="Arial" pitchFamily="34" charset="0"/>
              </a:rPr>
              <a:t>laws</a:t>
            </a:r>
          </a:p>
          <a:p>
            <a:pPr marL="457200" indent="-457200">
              <a:lnSpc>
                <a:spcPct val="95000"/>
              </a:lnSpc>
              <a:spcBef>
                <a:spcPts val="3000"/>
              </a:spcBef>
            </a:pPr>
            <a:r>
              <a:rPr lang="en-US" dirty="0" smtClean="0">
                <a:latin typeface="Arial" pitchFamily="34" charset="0"/>
                <a:cs typeface="Arial" pitchFamily="34" charset="0"/>
              </a:rPr>
              <a:t>Alaska:  to date no judicial adjudications (where federal reserved rights asserted); all federal rights claimed under state law filed under administrative adjudication process</a:t>
            </a:r>
          </a:p>
        </p:txBody>
      </p:sp>
      <p:sp>
        <p:nvSpPr>
          <p:cNvPr id="6" name="Slide Number Placeholder 5"/>
          <p:cNvSpPr>
            <a:spLocks noGrp="1"/>
          </p:cNvSpPr>
          <p:nvPr>
            <p:ph type="sldNum" sz="quarter" idx="12"/>
          </p:nvPr>
        </p:nvSpPr>
        <p:spPr/>
        <p:txBody>
          <a:bodyPr/>
          <a:lstStyle/>
          <a:p>
            <a:fld id="{937DED32-AF1A-4CE1-BE2B-BF8EF44BF520}"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47675"/>
            <a:ext cx="8229600" cy="591312"/>
          </a:xfrm>
        </p:spPr>
        <p:txBody>
          <a:bodyPr>
            <a:normAutofit fontScale="90000"/>
          </a:bodyPr>
          <a:lstStyle/>
          <a:p>
            <a:r>
              <a:rPr lang="en-US" dirty="0" smtClean="0">
                <a:latin typeface="Arial" pitchFamily="34" charset="0"/>
                <a:cs typeface="Arial" pitchFamily="34" charset="0"/>
              </a:rPr>
              <a:t>Summary</a:t>
            </a:r>
            <a:endParaRPr lang="en-US" dirty="0">
              <a:latin typeface="Arial" pitchFamily="34" charset="0"/>
              <a:cs typeface="Arial" pitchFamily="34" charset="0"/>
            </a:endParaRPr>
          </a:p>
        </p:txBody>
      </p:sp>
      <p:sp>
        <p:nvSpPr>
          <p:cNvPr id="7" name="Content Placeholder 6"/>
          <p:cNvSpPr>
            <a:spLocks noGrp="1"/>
          </p:cNvSpPr>
          <p:nvPr>
            <p:ph idx="1"/>
          </p:nvPr>
        </p:nvSpPr>
        <p:spPr>
          <a:xfrm>
            <a:off x="0" y="1381125"/>
            <a:ext cx="9144000" cy="4391025"/>
          </a:xfrm>
        </p:spPr>
        <p:txBody>
          <a:bodyPr>
            <a:normAutofit/>
          </a:bodyPr>
          <a:lstStyle/>
          <a:p>
            <a:pPr algn="ctr">
              <a:buNone/>
            </a:pPr>
            <a:r>
              <a:rPr lang="en-US" sz="2000" dirty="0" smtClean="0">
                <a:solidFill>
                  <a:srgbClr val="C00000"/>
                </a:solidFill>
                <a:latin typeface="Arial" pitchFamily="34" charset="0"/>
                <a:cs typeface="Arial" pitchFamily="34" charset="0"/>
              </a:rPr>
              <a:t>Water rights established by the federal agencies</a:t>
            </a:r>
            <a:r>
              <a:rPr lang="en-US" sz="2000" dirty="0" smtClean="0">
                <a:latin typeface="Arial" pitchFamily="34" charset="0"/>
                <a:cs typeface="Arial" pitchFamily="34" charset="0"/>
              </a:rPr>
              <a:t>:</a:t>
            </a:r>
          </a:p>
          <a:p>
            <a:r>
              <a:rPr lang="en-US" sz="2000" dirty="0" smtClean="0">
                <a:latin typeface="Arial" pitchFamily="34" charset="0"/>
                <a:cs typeface="Arial" pitchFamily="34" charset="0"/>
              </a:rPr>
              <a:t>Generally fit the types of water rights issued in Alaska;</a:t>
            </a:r>
          </a:p>
          <a:p>
            <a:r>
              <a:rPr lang="en-US" sz="2000" dirty="0" smtClean="0">
                <a:latin typeface="Arial" pitchFamily="34" charset="0"/>
                <a:cs typeface="Arial" pitchFamily="34" charset="0"/>
              </a:rPr>
              <a:t>Generally fit within the prior appropriation system (have priority dates; are permitted, processed and administered as any other state-based water right; subject to forfeiture/abandonment and safety requirements; can be transferred, etc.)</a:t>
            </a:r>
          </a:p>
          <a:p>
            <a:pPr marL="0" indent="0" algn="ctr">
              <a:buNone/>
            </a:pPr>
            <a:r>
              <a:rPr lang="en-US" sz="2000" dirty="0" smtClean="0">
                <a:latin typeface="Arial" pitchFamily="34" charset="0"/>
                <a:cs typeface="Arial" pitchFamily="34" charset="0"/>
              </a:rPr>
              <a:t>However…. federal agencies are subject to exceptions to the guiding principle of “follow state law” in the form of a unique federal critter called the </a:t>
            </a:r>
          </a:p>
          <a:p>
            <a:pPr marL="0" indent="0" algn="ctr">
              <a:buNone/>
            </a:pPr>
            <a:r>
              <a:rPr lang="en-US" sz="2000" dirty="0" smtClean="0">
                <a:latin typeface="Arial" pitchFamily="34" charset="0"/>
                <a:cs typeface="Arial" pitchFamily="34" charset="0"/>
              </a:rPr>
              <a:t>“</a:t>
            </a:r>
            <a:r>
              <a:rPr lang="en-US" sz="2000" b="1" dirty="0" smtClean="0">
                <a:solidFill>
                  <a:srgbClr val="C00000"/>
                </a:solidFill>
                <a:latin typeface="Arial" pitchFamily="34" charset="0"/>
                <a:cs typeface="Arial" pitchFamily="34" charset="0"/>
              </a:rPr>
              <a:t>federal reserved water right</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10-24-16</a:t>
            </a:r>
            <a:endParaRPr lang="en-US" dirty="0"/>
          </a:p>
        </p:txBody>
      </p:sp>
      <p:sp>
        <p:nvSpPr>
          <p:cNvPr id="5" name="Slide Number Placeholder 4"/>
          <p:cNvSpPr>
            <a:spLocks noGrp="1"/>
          </p:cNvSpPr>
          <p:nvPr>
            <p:ph type="sldNum" sz="quarter" idx="12"/>
          </p:nvPr>
        </p:nvSpPr>
        <p:spPr/>
        <p:txBody>
          <a:bodyPr/>
          <a:lstStyle/>
          <a:p>
            <a:fld id="{937DED32-AF1A-4CE1-BE2B-BF8EF44BF520}" type="slidenum">
              <a:rPr lang="en-US" smtClean="0"/>
              <a:pPr/>
              <a:t>49</a:t>
            </a:fld>
            <a:endParaRPr lang="en-US" dirty="0"/>
          </a:p>
        </p:txBody>
      </p:sp>
      <p:pic>
        <p:nvPicPr>
          <p:cNvPr id="12" name="Picture 11" descr="Copy of galkana (47 of 98).JPG"/>
          <p:cNvPicPr>
            <a:picLocks noChangeAspect="1"/>
          </p:cNvPicPr>
          <p:nvPr/>
        </p:nvPicPr>
        <p:blipFill>
          <a:blip r:embed="rId3" cstate="print"/>
          <a:stretch>
            <a:fillRect/>
          </a:stretch>
        </p:blipFill>
        <p:spPr>
          <a:xfrm>
            <a:off x="1816841" y="4400550"/>
            <a:ext cx="5288809" cy="24355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33829" y="580572"/>
            <a:ext cx="8236857" cy="682172"/>
          </a:xfrm>
        </p:spPr>
        <p:txBody>
          <a:bodyPr>
            <a:noAutofit/>
          </a:bodyPr>
          <a:lstStyle/>
          <a:p>
            <a:pPr algn="ctr">
              <a:lnSpc>
                <a:spcPct val="80000"/>
              </a:lnSpc>
            </a:pPr>
            <a:r>
              <a:rPr lang="en-US" sz="3200" dirty="0" smtClean="0">
                <a:latin typeface="Arial" pitchFamily="34" charset="0"/>
                <a:cs typeface="Arial" pitchFamily="34" charset="0"/>
              </a:rPr>
              <a:t>Water Right              </a:t>
            </a:r>
            <a:r>
              <a:rPr lang="en-US" sz="3200" dirty="0" err="1" smtClean="0">
                <a:latin typeface="Arial" pitchFamily="34" charset="0"/>
                <a:cs typeface="Arial" pitchFamily="34" charset="0"/>
              </a:rPr>
              <a:t>Right</a:t>
            </a:r>
            <a:r>
              <a:rPr lang="en-US" sz="3200" dirty="0" smtClean="0">
                <a:latin typeface="Arial" pitchFamily="34" charset="0"/>
                <a:cs typeface="Arial" pitchFamily="34" charset="0"/>
              </a:rPr>
              <a:t> to Use Water</a:t>
            </a:r>
          </a:p>
        </p:txBody>
      </p:sp>
      <p:sp>
        <p:nvSpPr>
          <p:cNvPr id="6149" name="Rectangle 3"/>
          <p:cNvSpPr>
            <a:spLocks noGrp="1" noChangeArrowheads="1"/>
          </p:cNvSpPr>
          <p:nvPr>
            <p:ph sz="half" idx="1"/>
          </p:nvPr>
        </p:nvSpPr>
        <p:spPr>
          <a:xfrm>
            <a:off x="0" y="1516744"/>
            <a:ext cx="4412343" cy="5544457"/>
          </a:xfrm>
        </p:spPr>
        <p:txBody>
          <a:bodyPr>
            <a:noAutofit/>
          </a:bodyPr>
          <a:lstStyle/>
          <a:p>
            <a:pPr marL="290513" lvl="1" indent="-290513" eaLnBrk="1" hangingPunct="1">
              <a:lnSpc>
                <a:spcPct val="90000"/>
              </a:lnSpc>
              <a:spcBef>
                <a:spcPts val="0"/>
              </a:spcBef>
              <a:spcAft>
                <a:spcPts val="1200"/>
              </a:spcAft>
            </a:pPr>
            <a:r>
              <a:rPr lang="en-US" sz="2000" dirty="0" smtClean="0">
                <a:solidFill>
                  <a:srgbClr val="002060"/>
                </a:solidFill>
                <a:latin typeface="Arial" pitchFamily="34" charset="0"/>
                <a:cs typeface="Arial" pitchFamily="34" charset="0"/>
              </a:rPr>
              <a:t>Specific quantity (rate and amount)</a:t>
            </a:r>
          </a:p>
          <a:p>
            <a:pPr marL="290513" lvl="1" indent="-290513" eaLnBrk="1" hangingPunct="1">
              <a:lnSpc>
                <a:spcPct val="90000"/>
              </a:lnSpc>
              <a:spcBef>
                <a:spcPts val="0"/>
              </a:spcBef>
              <a:spcAft>
                <a:spcPts val="1200"/>
              </a:spcAft>
            </a:pPr>
            <a:r>
              <a:rPr lang="en-US" sz="2000" dirty="0" smtClean="0">
                <a:solidFill>
                  <a:srgbClr val="000000"/>
                </a:solidFill>
                <a:latin typeface="Arial" pitchFamily="34" charset="0"/>
                <a:cs typeface="Arial" pitchFamily="34" charset="0"/>
              </a:rPr>
              <a:t>Available and </a:t>
            </a:r>
            <a:r>
              <a:rPr lang="en-US" sz="2000" dirty="0" err="1" smtClean="0">
                <a:solidFill>
                  <a:srgbClr val="000000"/>
                </a:solidFill>
                <a:latin typeface="Arial" pitchFamily="34" charset="0"/>
                <a:cs typeface="Arial" pitchFamily="34" charset="0"/>
              </a:rPr>
              <a:t>unappropriated</a:t>
            </a:r>
            <a:r>
              <a:rPr lang="en-US" sz="2000" dirty="0" smtClean="0">
                <a:solidFill>
                  <a:srgbClr val="000000"/>
                </a:solidFill>
                <a:latin typeface="Arial" pitchFamily="34" charset="0"/>
                <a:cs typeface="Arial" pitchFamily="34" charset="0"/>
              </a:rPr>
              <a:t> water</a:t>
            </a:r>
          </a:p>
          <a:p>
            <a:pPr marL="290513" lvl="1" indent="-290513" eaLnBrk="1" hangingPunct="1">
              <a:lnSpc>
                <a:spcPct val="90000"/>
              </a:lnSpc>
              <a:spcBef>
                <a:spcPts val="0"/>
              </a:spcBef>
              <a:spcAft>
                <a:spcPts val="1200"/>
              </a:spcAft>
            </a:pPr>
            <a:r>
              <a:rPr lang="en-US" sz="2000" dirty="0" smtClean="0">
                <a:solidFill>
                  <a:srgbClr val="002060"/>
                </a:solidFill>
                <a:latin typeface="Arial" pitchFamily="34" charset="0"/>
                <a:cs typeface="Arial" pitchFamily="34" charset="0"/>
              </a:rPr>
              <a:t>From an identified source</a:t>
            </a:r>
          </a:p>
          <a:p>
            <a:pPr marL="290513" lvl="1" indent="-290513" eaLnBrk="1" hangingPunct="1">
              <a:lnSpc>
                <a:spcPct val="90000"/>
              </a:lnSpc>
              <a:spcBef>
                <a:spcPts val="0"/>
              </a:spcBef>
              <a:spcAft>
                <a:spcPts val="1200"/>
              </a:spcAft>
            </a:pPr>
            <a:r>
              <a:rPr lang="en-US" sz="2000" dirty="0" smtClean="0">
                <a:solidFill>
                  <a:srgbClr val="000000"/>
                </a:solidFill>
                <a:latin typeface="Arial" pitchFamily="34" charset="0"/>
                <a:cs typeface="Arial" pitchFamily="34" charset="0"/>
              </a:rPr>
              <a:t>Diverted from a specific location</a:t>
            </a:r>
          </a:p>
          <a:p>
            <a:pPr marL="290513" lvl="1" indent="-290513" eaLnBrk="1" hangingPunct="1">
              <a:lnSpc>
                <a:spcPct val="90000"/>
              </a:lnSpc>
              <a:spcBef>
                <a:spcPts val="0"/>
              </a:spcBef>
              <a:spcAft>
                <a:spcPts val="1200"/>
              </a:spcAft>
            </a:pPr>
            <a:r>
              <a:rPr lang="en-US" sz="2000" dirty="0" smtClean="0">
                <a:solidFill>
                  <a:srgbClr val="002060"/>
                </a:solidFill>
                <a:latin typeface="Arial" pitchFamily="34" charset="0"/>
                <a:cs typeface="Arial" pitchFamily="34" charset="0"/>
              </a:rPr>
              <a:t>Used at a specific place</a:t>
            </a:r>
          </a:p>
          <a:p>
            <a:pPr marL="290513" lvl="1" indent="-290513" eaLnBrk="1" hangingPunct="1">
              <a:lnSpc>
                <a:spcPct val="90000"/>
              </a:lnSpc>
              <a:spcBef>
                <a:spcPts val="0"/>
              </a:spcBef>
              <a:spcAft>
                <a:spcPts val="1200"/>
              </a:spcAft>
            </a:pPr>
            <a:r>
              <a:rPr lang="en-US" sz="2000" dirty="0" smtClean="0">
                <a:solidFill>
                  <a:srgbClr val="000000"/>
                </a:solidFill>
                <a:latin typeface="Arial" pitchFamily="34" charset="0"/>
                <a:cs typeface="Arial" pitchFamily="34" charset="0"/>
              </a:rPr>
              <a:t>In priority</a:t>
            </a:r>
          </a:p>
          <a:p>
            <a:pPr marL="290513" lvl="1" indent="-290513" eaLnBrk="1" hangingPunct="1">
              <a:lnSpc>
                <a:spcPct val="90000"/>
              </a:lnSpc>
              <a:spcBef>
                <a:spcPts val="0"/>
              </a:spcBef>
              <a:spcAft>
                <a:spcPts val="1200"/>
              </a:spcAft>
            </a:pPr>
            <a:r>
              <a:rPr lang="en-US" sz="2000" dirty="0" smtClean="0">
                <a:solidFill>
                  <a:srgbClr val="002060"/>
                </a:solidFill>
                <a:latin typeface="Arial" pitchFamily="34" charset="0"/>
                <a:cs typeface="Arial" pitchFamily="34" charset="0"/>
              </a:rPr>
              <a:t>For a beneficial use recognized by law </a:t>
            </a:r>
          </a:p>
          <a:p>
            <a:pPr marL="290513" lvl="1" indent="-290513" eaLnBrk="1" hangingPunct="1">
              <a:lnSpc>
                <a:spcPct val="90000"/>
              </a:lnSpc>
              <a:spcBef>
                <a:spcPts val="0"/>
              </a:spcBef>
              <a:spcAft>
                <a:spcPts val="1200"/>
              </a:spcAft>
            </a:pPr>
            <a:r>
              <a:rPr lang="en-US" sz="2000" dirty="0" smtClean="0">
                <a:solidFill>
                  <a:srgbClr val="000000"/>
                </a:solidFill>
                <a:latin typeface="Arial" pitchFamily="34" charset="0"/>
                <a:cs typeface="Arial" pitchFamily="34" charset="0"/>
              </a:rPr>
              <a:t>During an identified period of time</a:t>
            </a:r>
          </a:p>
          <a:p>
            <a:pPr marL="290513" lvl="1" indent="-290513" eaLnBrk="1" hangingPunct="1">
              <a:lnSpc>
                <a:spcPct val="90000"/>
              </a:lnSpc>
              <a:spcBef>
                <a:spcPts val="0"/>
              </a:spcBef>
              <a:spcAft>
                <a:spcPts val="1200"/>
              </a:spcAft>
            </a:pPr>
            <a:r>
              <a:rPr lang="en-US" sz="2000" dirty="0" smtClean="0">
                <a:solidFill>
                  <a:srgbClr val="002060"/>
                </a:solidFill>
                <a:latin typeface="Arial" pitchFamily="34" charset="0"/>
                <a:cs typeface="Arial" pitchFamily="34" charset="0"/>
              </a:rPr>
              <a:t>Without waste</a:t>
            </a:r>
          </a:p>
        </p:txBody>
      </p:sp>
      <p:sp>
        <p:nvSpPr>
          <p:cNvPr id="6146" name="Date Placeholder 3"/>
          <p:cNvSpPr>
            <a:spLocks noGrp="1"/>
          </p:cNvSpPr>
          <p:nvPr>
            <p:ph type="dt" sz="half" idx="10"/>
          </p:nvPr>
        </p:nvSpPr>
        <p:spPr>
          <a:noFill/>
        </p:spPr>
        <p:txBody>
          <a:bodyPr/>
          <a:lstStyle/>
          <a:p>
            <a:r>
              <a:rPr lang="en-US" smtClean="0"/>
              <a:t>10-24-16</a:t>
            </a:r>
            <a:endParaRPr lang="en-US"/>
          </a:p>
        </p:txBody>
      </p:sp>
      <p:sp>
        <p:nvSpPr>
          <p:cNvPr id="8" name="Slide Number Placeholder 7"/>
          <p:cNvSpPr>
            <a:spLocks noGrp="1"/>
          </p:cNvSpPr>
          <p:nvPr>
            <p:ph type="sldNum" sz="quarter" idx="12"/>
          </p:nvPr>
        </p:nvSpPr>
        <p:spPr/>
        <p:txBody>
          <a:bodyPr/>
          <a:lstStyle/>
          <a:p>
            <a:fld id="{937DED32-AF1A-4CE1-BE2B-BF8EF44BF520}" type="slidenum">
              <a:rPr lang="en-US" smtClean="0"/>
              <a:pPr/>
              <a:t>5</a:t>
            </a:fld>
            <a:endParaRPr lang="en-US" dirty="0"/>
          </a:p>
        </p:txBody>
      </p:sp>
      <p:pic>
        <p:nvPicPr>
          <p:cNvPr id="11" name="Picture 2"/>
          <p:cNvPicPr>
            <a:picLocks noGrp="1" noChangeAspect="1" noChangeArrowheads="1"/>
          </p:cNvPicPr>
          <p:nvPr>
            <p:ph sz="half" idx="2"/>
          </p:nvPr>
        </p:nvPicPr>
        <p:blipFill>
          <a:blip r:embed="rId3" cstate="print"/>
          <a:srcRect/>
          <a:stretch>
            <a:fillRect/>
          </a:stretch>
        </p:blipFill>
        <p:spPr bwMode="auto">
          <a:xfrm>
            <a:off x="4325257" y="1393371"/>
            <a:ext cx="4818743" cy="5080000"/>
          </a:xfrm>
          <a:prstGeom prst="rect">
            <a:avLst/>
          </a:prstGeom>
          <a:noFill/>
          <a:ln w="9525">
            <a:noFill/>
            <a:miter lim="800000"/>
            <a:headEnd/>
            <a:tailEnd/>
          </a:ln>
        </p:spPr>
      </p:pic>
      <p:sp>
        <p:nvSpPr>
          <p:cNvPr id="14" name="Right Arrow 13"/>
          <p:cNvSpPr/>
          <p:nvPr/>
        </p:nvSpPr>
        <p:spPr>
          <a:xfrm>
            <a:off x="3193143" y="856343"/>
            <a:ext cx="119017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350" y="-123825"/>
            <a:ext cx="8867775" cy="1882321"/>
          </a:xfrm>
        </p:spPr>
        <p:txBody>
          <a:bodyPr/>
          <a:lstStyle/>
          <a:p>
            <a:pPr>
              <a:tabLst>
                <a:tab pos="4687888" algn="l"/>
              </a:tabLst>
            </a:pPr>
            <a:r>
              <a:rPr lang="en-US" dirty="0" smtClean="0">
                <a:latin typeface="Arial" pitchFamily="34" charset="0"/>
                <a:cs typeface="Arial" pitchFamily="34" charset="0"/>
              </a:rPr>
              <a:t>Alaska Water Rights</a:t>
            </a:r>
            <a:br>
              <a:rPr lang="en-US" dirty="0" smtClean="0">
                <a:latin typeface="Arial" pitchFamily="34" charset="0"/>
                <a:cs typeface="Arial" pitchFamily="34" charset="0"/>
              </a:rPr>
            </a:br>
            <a:r>
              <a:rPr lang="en-US" sz="3200" dirty="0" smtClean="0">
                <a:latin typeface="Arial" pitchFamily="34" charset="0"/>
                <a:cs typeface="Arial" pitchFamily="34" charset="0"/>
              </a:rPr>
              <a:t>Basic Terms, Concepts &amp; Processes</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i="1" dirty="0" smtClean="0">
                <a:latin typeface="Arial" pitchFamily="34" charset="0"/>
                <a:cs typeface="Arial" pitchFamily="34" charset="0"/>
              </a:rPr>
              <a:t>Questions?</a:t>
            </a:r>
            <a:endParaRPr lang="en-US" dirty="0">
              <a:latin typeface="Arial" pitchFamily="34" charset="0"/>
              <a:cs typeface="Arial" pitchFamily="34" charset="0"/>
            </a:endParaRPr>
          </a:p>
        </p:txBody>
      </p:sp>
      <p:sp>
        <p:nvSpPr>
          <p:cNvPr id="6" name="Rectangle 8"/>
          <p:cNvSpPr>
            <a:spLocks noGrp="1" noChangeArrowheads="1"/>
          </p:cNvSpPr>
          <p:nvPr>
            <p:ph type="dt" sz="half" idx="10"/>
          </p:nvPr>
        </p:nvSpPr>
        <p:spPr/>
        <p:txBody>
          <a:bodyPr/>
          <a:lstStyle/>
          <a:p>
            <a:r>
              <a:rPr lang="en-US" smtClean="0"/>
              <a:t>10-24-16</a:t>
            </a:r>
            <a:endParaRPr lang="en-US"/>
          </a:p>
        </p:txBody>
      </p:sp>
      <p:sp>
        <p:nvSpPr>
          <p:cNvPr id="8" name="Slide Number Placeholder 7"/>
          <p:cNvSpPr>
            <a:spLocks noGrp="1"/>
          </p:cNvSpPr>
          <p:nvPr>
            <p:ph type="sldNum" sz="quarter" idx="12"/>
          </p:nvPr>
        </p:nvSpPr>
        <p:spPr/>
        <p:txBody>
          <a:bodyPr/>
          <a:lstStyle/>
          <a:p>
            <a:fld id="{F886B7D4-6CBF-4C2F-B0B9-CFA6CD2F0840}" type="slidenum">
              <a:rPr lang="en-US" smtClean="0"/>
              <a:pPr/>
              <a:t>50</a:t>
            </a:fld>
            <a:endParaRPr lang="en-US" dirty="0"/>
          </a:p>
        </p:txBody>
      </p:sp>
      <p:pic>
        <p:nvPicPr>
          <p:cNvPr id="1026" name="Picture 2" descr="C:\Documents and Settings\Lin Fehlmann\My Documents\Lin Work\1730-26 Alaska 2016-17 Course (and proposed 2005, 2013-14)\Alaska 2016 Course\Photos\Portage_Valley.jpg"/>
          <p:cNvPicPr>
            <a:picLocks noGrp="1" noChangeAspect="1" noChangeArrowheads="1"/>
          </p:cNvPicPr>
          <p:nvPr>
            <p:ph idx="1"/>
          </p:nvPr>
        </p:nvPicPr>
        <p:blipFill>
          <a:blip r:embed="rId3" cstate="print"/>
          <a:srcRect/>
          <a:stretch>
            <a:fillRect/>
          </a:stretch>
        </p:blipFill>
        <p:spPr bwMode="auto">
          <a:xfrm>
            <a:off x="1038226" y="1762220"/>
            <a:ext cx="6905624" cy="4800506"/>
          </a:xfrm>
          <a:prstGeom prst="rect">
            <a:avLst/>
          </a:prstGeom>
          <a:noFill/>
        </p:spPr>
      </p:pic>
    </p:spTree>
    <p:extLst>
      <p:ext uri="{BB962C8B-B14F-4D97-AF65-F5344CB8AC3E}">
        <p14:creationId xmlns="" xmlns:p14="http://schemas.microsoft.com/office/powerpoint/2010/main" val="3776284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smtClean="0"/>
              <a:t>10-24-16</a:t>
            </a:r>
            <a:endParaRPr lang="en-US"/>
          </a:p>
        </p:txBody>
      </p:sp>
      <p:sp>
        <p:nvSpPr>
          <p:cNvPr id="7172" name="Rectangle 2"/>
          <p:cNvSpPr>
            <a:spLocks noGrp="1" noChangeArrowheads="1"/>
          </p:cNvSpPr>
          <p:nvPr>
            <p:ph type="title"/>
          </p:nvPr>
        </p:nvSpPr>
        <p:spPr>
          <a:xfrm>
            <a:off x="304800" y="526146"/>
            <a:ext cx="8305800" cy="1143000"/>
          </a:xfrm>
        </p:spPr>
        <p:txBody>
          <a:bodyPr>
            <a:noAutofit/>
          </a:bodyPr>
          <a:lstStyle/>
          <a:p>
            <a:pPr>
              <a:lnSpc>
                <a:spcPct val="80000"/>
              </a:lnSpc>
            </a:pPr>
            <a:r>
              <a:rPr lang="en-US" dirty="0" smtClean="0">
                <a:latin typeface="Arial" pitchFamily="34" charset="0"/>
                <a:cs typeface="Arial" pitchFamily="34" charset="0"/>
              </a:rPr>
              <a:t>A Water Right </a:t>
            </a:r>
            <a:br>
              <a:rPr lang="en-US" dirty="0" smtClean="0">
                <a:latin typeface="Arial" pitchFamily="34" charset="0"/>
                <a:cs typeface="Arial" pitchFamily="34" charset="0"/>
              </a:rPr>
            </a:br>
            <a:r>
              <a:rPr lang="en-US" i="1" dirty="0" smtClean="0">
                <a:solidFill>
                  <a:schemeClr val="tx1"/>
                </a:solidFill>
                <a:latin typeface="Arial" pitchFamily="34" charset="0"/>
                <a:cs typeface="Arial" pitchFamily="34" charset="0"/>
              </a:rPr>
              <a:t> State Law Provisions</a:t>
            </a:r>
            <a:endParaRPr lang="en-US" dirty="0" smtClean="0">
              <a:solidFill>
                <a:schemeClr val="tx1"/>
              </a:solidFill>
              <a:latin typeface="Arial" pitchFamily="34" charset="0"/>
              <a:cs typeface="Arial" pitchFamily="34" charset="0"/>
            </a:endParaRPr>
          </a:p>
        </p:txBody>
      </p:sp>
      <p:sp>
        <p:nvSpPr>
          <p:cNvPr id="7173" name="Rectangle 3"/>
          <p:cNvSpPr>
            <a:spLocks noGrp="1" noChangeArrowheads="1"/>
          </p:cNvSpPr>
          <p:nvPr>
            <p:ph type="body" idx="1"/>
          </p:nvPr>
        </p:nvSpPr>
        <p:spPr>
          <a:xfrm>
            <a:off x="348342" y="1814286"/>
            <a:ext cx="8577942" cy="5043714"/>
          </a:xfrm>
        </p:spPr>
        <p:txBody>
          <a:bodyPr>
            <a:noAutofit/>
          </a:bodyPr>
          <a:lstStyle/>
          <a:p>
            <a:pPr marL="347663" indent="-347663" eaLnBrk="1" hangingPunct="1">
              <a:lnSpc>
                <a:spcPct val="90000"/>
              </a:lnSpc>
              <a:spcBef>
                <a:spcPts val="0"/>
              </a:spcBef>
              <a:spcAft>
                <a:spcPts val="1800"/>
              </a:spcAft>
            </a:pPr>
            <a:r>
              <a:rPr lang="en-US" sz="2800" dirty="0" smtClean="0">
                <a:solidFill>
                  <a:srgbClr val="000000"/>
                </a:solidFill>
                <a:latin typeface="Arial" pitchFamily="34" charset="0"/>
                <a:cs typeface="Arial" pitchFamily="34" charset="0"/>
              </a:rPr>
              <a:t>Water is property of the State:</a:t>
            </a:r>
          </a:p>
          <a:p>
            <a:pPr marL="347663" indent="-347663" eaLnBrk="1" hangingPunct="1">
              <a:lnSpc>
                <a:spcPct val="90000"/>
              </a:lnSpc>
              <a:spcBef>
                <a:spcPts val="0"/>
              </a:spcBef>
              <a:spcAft>
                <a:spcPts val="1800"/>
              </a:spcAft>
              <a:buNone/>
            </a:pPr>
            <a:r>
              <a:rPr lang="en-US" dirty="0" smtClean="0">
                <a:solidFill>
                  <a:schemeClr val="accent1"/>
                </a:solidFill>
                <a:latin typeface="Arial" pitchFamily="34" charset="0"/>
                <a:cs typeface="Arial" pitchFamily="34" charset="0"/>
              </a:rPr>
              <a:t>Alaska Statute 46.15.010 – Determination of Water Rights</a:t>
            </a:r>
          </a:p>
          <a:p>
            <a:pPr marL="0" indent="0" eaLnBrk="1" hangingPunct="1">
              <a:lnSpc>
                <a:spcPct val="90000"/>
              </a:lnSpc>
              <a:spcBef>
                <a:spcPts val="0"/>
              </a:spcBef>
              <a:spcAft>
                <a:spcPts val="1800"/>
              </a:spcAft>
              <a:buNone/>
            </a:pPr>
            <a:r>
              <a:rPr lang="en-US" dirty="0" smtClean="0">
                <a:solidFill>
                  <a:srgbClr val="000000"/>
                </a:solidFill>
                <a:latin typeface="Arial" pitchFamily="34" charset="0"/>
                <a:cs typeface="Arial" pitchFamily="34" charset="0"/>
              </a:rPr>
              <a:t>The Department of Natural Resources shall determine and adjudicate rights in the water of the state, and in its appropriation and distribution.</a:t>
            </a:r>
          </a:p>
          <a:p>
            <a:pPr marL="347663" indent="-347663" eaLnBrk="1" hangingPunct="1">
              <a:lnSpc>
                <a:spcPct val="90000"/>
              </a:lnSpc>
              <a:spcBef>
                <a:spcPts val="0"/>
              </a:spcBef>
              <a:spcAft>
                <a:spcPts val="1800"/>
              </a:spcAft>
              <a:buNone/>
            </a:pPr>
            <a:r>
              <a:rPr lang="en-US" dirty="0" smtClean="0">
                <a:solidFill>
                  <a:schemeClr val="accent1"/>
                </a:solidFill>
                <a:latin typeface="Arial" pitchFamily="34" charset="0"/>
                <a:cs typeface="Arial" pitchFamily="34" charset="0"/>
              </a:rPr>
              <a:t>Alaska Statute 46.15.030 – Water Reserved to the People</a:t>
            </a:r>
          </a:p>
          <a:p>
            <a:pPr marL="0" indent="0" eaLnBrk="1" hangingPunct="1">
              <a:lnSpc>
                <a:spcPct val="90000"/>
              </a:lnSpc>
              <a:spcBef>
                <a:spcPts val="0"/>
              </a:spcBef>
              <a:spcAft>
                <a:spcPts val="1800"/>
              </a:spcAft>
              <a:buNone/>
            </a:pPr>
            <a:r>
              <a:rPr lang="en-US" dirty="0" smtClean="0">
                <a:solidFill>
                  <a:srgbClr val="000000"/>
                </a:solidFill>
                <a:latin typeface="Arial" pitchFamily="34" charset="0"/>
                <a:cs typeface="Arial" pitchFamily="34" charset="0"/>
              </a:rPr>
              <a:t>Wherever occurring in a natural state, the water is reserved to the people for common use and is subject to appropriation and beneficial use and to reservation of </a:t>
            </a:r>
            <a:r>
              <a:rPr lang="en-US" dirty="0" err="1" smtClean="0">
                <a:solidFill>
                  <a:srgbClr val="000000"/>
                </a:solidFill>
                <a:latin typeface="Arial" pitchFamily="34" charset="0"/>
                <a:cs typeface="Arial" pitchFamily="34" charset="0"/>
              </a:rPr>
              <a:t>instream</a:t>
            </a:r>
            <a:r>
              <a:rPr lang="en-US" dirty="0" smtClean="0">
                <a:solidFill>
                  <a:srgbClr val="000000"/>
                </a:solidFill>
                <a:latin typeface="Arial" pitchFamily="34" charset="0"/>
                <a:cs typeface="Arial" pitchFamily="34" charset="0"/>
              </a:rPr>
              <a:t> flows and levels of water…</a:t>
            </a:r>
          </a:p>
        </p:txBody>
      </p:sp>
      <p:sp>
        <p:nvSpPr>
          <p:cNvPr id="6" name="Slide Number Placeholder 5"/>
          <p:cNvSpPr>
            <a:spLocks noGrp="1"/>
          </p:cNvSpPr>
          <p:nvPr>
            <p:ph type="sldNum" sz="quarter" idx="12"/>
          </p:nvPr>
        </p:nvSpPr>
        <p:spPr/>
        <p:txBody>
          <a:bodyPr/>
          <a:lstStyle/>
          <a:p>
            <a:fld id="{937DED32-AF1A-4CE1-BE2B-BF8EF44BF520}"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smtClean="0"/>
              <a:t>10-24-16</a:t>
            </a:r>
            <a:endParaRPr lang="en-US"/>
          </a:p>
        </p:txBody>
      </p:sp>
      <p:sp>
        <p:nvSpPr>
          <p:cNvPr id="7172" name="Rectangle 2"/>
          <p:cNvSpPr>
            <a:spLocks noGrp="1" noChangeArrowheads="1"/>
          </p:cNvSpPr>
          <p:nvPr>
            <p:ph type="title"/>
          </p:nvPr>
        </p:nvSpPr>
        <p:spPr>
          <a:xfrm>
            <a:off x="304800" y="526146"/>
            <a:ext cx="8305800" cy="1143000"/>
          </a:xfrm>
        </p:spPr>
        <p:txBody>
          <a:bodyPr>
            <a:noAutofit/>
          </a:bodyPr>
          <a:lstStyle/>
          <a:p>
            <a:pPr>
              <a:lnSpc>
                <a:spcPct val="80000"/>
              </a:lnSpc>
            </a:pPr>
            <a:r>
              <a:rPr lang="en-US" dirty="0" smtClean="0">
                <a:latin typeface="Arial" pitchFamily="34" charset="0"/>
                <a:cs typeface="Arial" pitchFamily="34" charset="0"/>
              </a:rPr>
              <a:t>A Water Right </a:t>
            </a:r>
            <a:br>
              <a:rPr lang="en-US" dirty="0" smtClean="0">
                <a:latin typeface="Arial" pitchFamily="34" charset="0"/>
                <a:cs typeface="Arial" pitchFamily="34" charset="0"/>
              </a:rPr>
            </a:br>
            <a:r>
              <a:rPr lang="en-US" i="1" dirty="0" smtClean="0">
                <a:solidFill>
                  <a:schemeClr val="tx1"/>
                </a:solidFill>
                <a:latin typeface="Arial" pitchFamily="34" charset="0"/>
                <a:cs typeface="Arial" pitchFamily="34" charset="0"/>
              </a:rPr>
              <a:t> State Law Provisions</a:t>
            </a:r>
            <a:endParaRPr lang="en-US" dirty="0" smtClean="0">
              <a:solidFill>
                <a:schemeClr val="tx1"/>
              </a:solidFill>
              <a:latin typeface="Arial" pitchFamily="34" charset="0"/>
              <a:cs typeface="Arial" pitchFamily="34" charset="0"/>
            </a:endParaRPr>
          </a:p>
        </p:txBody>
      </p:sp>
      <p:sp>
        <p:nvSpPr>
          <p:cNvPr id="7173" name="Rectangle 3"/>
          <p:cNvSpPr>
            <a:spLocks noGrp="1" noChangeArrowheads="1"/>
          </p:cNvSpPr>
          <p:nvPr>
            <p:ph type="body" idx="1"/>
          </p:nvPr>
        </p:nvSpPr>
        <p:spPr>
          <a:xfrm>
            <a:off x="348342" y="1814286"/>
            <a:ext cx="8395608" cy="5043714"/>
          </a:xfrm>
        </p:spPr>
        <p:txBody>
          <a:bodyPr>
            <a:noAutofit/>
          </a:bodyPr>
          <a:lstStyle/>
          <a:p>
            <a:pPr marL="347663" indent="-347663" eaLnBrk="1" hangingPunct="1">
              <a:lnSpc>
                <a:spcPct val="90000"/>
              </a:lnSpc>
              <a:spcBef>
                <a:spcPts val="0"/>
              </a:spcBef>
              <a:spcAft>
                <a:spcPts val="1200"/>
              </a:spcAft>
            </a:pPr>
            <a:r>
              <a:rPr lang="en-US" sz="2800" dirty="0" smtClean="0">
                <a:solidFill>
                  <a:schemeClr val="tx2"/>
                </a:solidFill>
                <a:latin typeface="Arial" pitchFamily="34" charset="0"/>
                <a:ea typeface="+mj-ea"/>
                <a:cs typeface="Arial" pitchFamily="34" charset="0"/>
              </a:rPr>
              <a:t>State determines:</a:t>
            </a:r>
          </a:p>
          <a:p>
            <a:pPr marL="682625" lvl="1" indent="-342900" eaLnBrk="1" hangingPunct="1">
              <a:lnSpc>
                <a:spcPct val="90000"/>
              </a:lnSpc>
              <a:spcBef>
                <a:spcPts val="0"/>
              </a:spcBef>
              <a:spcAft>
                <a:spcPts val="600"/>
              </a:spcAft>
              <a:buFont typeface="Courier New" pitchFamily="49" charset="0"/>
              <a:buChar char="o"/>
            </a:pPr>
            <a:r>
              <a:rPr lang="en-US" sz="2800" dirty="0" smtClean="0">
                <a:solidFill>
                  <a:srgbClr val="000000"/>
                </a:solidFill>
                <a:latin typeface="Arial" pitchFamily="34" charset="0"/>
                <a:cs typeface="Arial" pitchFamily="34" charset="0"/>
              </a:rPr>
              <a:t>How water right can be obtained</a:t>
            </a:r>
          </a:p>
          <a:p>
            <a:pPr marL="682625" lvl="1" indent="-342900" eaLnBrk="1" hangingPunct="1">
              <a:lnSpc>
                <a:spcPct val="90000"/>
              </a:lnSpc>
              <a:spcBef>
                <a:spcPts val="0"/>
              </a:spcBef>
              <a:spcAft>
                <a:spcPts val="600"/>
              </a:spcAft>
              <a:buFont typeface="Courier New" pitchFamily="49" charset="0"/>
              <a:buChar char="o"/>
            </a:pPr>
            <a:r>
              <a:rPr lang="en-US" sz="2800" dirty="0" smtClean="0">
                <a:solidFill>
                  <a:srgbClr val="000000"/>
                </a:solidFill>
                <a:latin typeface="Arial" pitchFamily="34" charset="0"/>
                <a:cs typeface="Arial" pitchFamily="34" charset="0"/>
              </a:rPr>
              <a:t>Steps required to obtain water right </a:t>
            </a:r>
          </a:p>
          <a:p>
            <a:pPr marL="682625" lvl="1" indent="-342900" eaLnBrk="1" hangingPunct="1">
              <a:lnSpc>
                <a:spcPct val="90000"/>
              </a:lnSpc>
              <a:spcBef>
                <a:spcPts val="0"/>
              </a:spcBef>
              <a:spcAft>
                <a:spcPts val="600"/>
              </a:spcAft>
              <a:buFont typeface="Courier New" pitchFamily="49" charset="0"/>
              <a:buChar char="o"/>
            </a:pPr>
            <a:r>
              <a:rPr lang="en-US" sz="2800" dirty="0" smtClean="0">
                <a:solidFill>
                  <a:srgbClr val="000000"/>
                </a:solidFill>
                <a:latin typeface="Arial" pitchFamily="34" charset="0"/>
                <a:cs typeface="Arial" pitchFamily="34" charset="0"/>
              </a:rPr>
              <a:t>What uses of water are “beneficial”</a:t>
            </a:r>
          </a:p>
          <a:p>
            <a:pPr marL="682625" lvl="1" indent="-342900" eaLnBrk="1" hangingPunct="1">
              <a:lnSpc>
                <a:spcPct val="90000"/>
              </a:lnSpc>
              <a:spcBef>
                <a:spcPts val="0"/>
              </a:spcBef>
              <a:spcAft>
                <a:spcPts val="600"/>
              </a:spcAft>
              <a:buFont typeface="Courier New" pitchFamily="49" charset="0"/>
              <a:buChar char="o"/>
            </a:pPr>
            <a:r>
              <a:rPr lang="en-US" sz="2800" dirty="0" smtClean="0">
                <a:solidFill>
                  <a:srgbClr val="000000"/>
                </a:solidFill>
                <a:latin typeface="Arial" pitchFamily="34" charset="0"/>
                <a:cs typeface="Arial" pitchFamily="34" charset="0"/>
              </a:rPr>
              <a:t>What can be done once water right is obtained</a:t>
            </a:r>
          </a:p>
          <a:p>
            <a:pPr marL="682625" lvl="1" indent="-342900" eaLnBrk="1" hangingPunct="1">
              <a:lnSpc>
                <a:spcPct val="90000"/>
              </a:lnSpc>
              <a:spcBef>
                <a:spcPts val="0"/>
              </a:spcBef>
              <a:spcAft>
                <a:spcPts val="1800"/>
              </a:spcAft>
              <a:buFont typeface="Courier New" pitchFamily="49" charset="0"/>
              <a:buChar char="o"/>
            </a:pPr>
            <a:r>
              <a:rPr lang="en-US" sz="2800" dirty="0" smtClean="0">
                <a:solidFill>
                  <a:srgbClr val="000000"/>
                </a:solidFill>
                <a:latin typeface="Arial" pitchFamily="34" charset="0"/>
                <a:cs typeface="Arial" pitchFamily="34" charset="0"/>
              </a:rPr>
              <a:t>How ground &amp; surface water will be integrated</a:t>
            </a:r>
          </a:p>
          <a:p>
            <a:pPr marL="347663" indent="-347663">
              <a:lnSpc>
                <a:spcPct val="90000"/>
              </a:lnSpc>
              <a:spcBef>
                <a:spcPts val="0"/>
              </a:spcBef>
              <a:spcAft>
                <a:spcPts val="1200"/>
              </a:spcAft>
            </a:pPr>
            <a:r>
              <a:rPr lang="en-US" sz="2800" dirty="0" smtClean="0">
                <a:solidFill>
                  <a:schemeClr val="tx2"/>
                </a:solidFill>
                <a:latin typeface="Arial" pitchFamily="34" charset="0"/>
                <a:ea typeface="+mj-ea"/>
                <a:cs typeface="Arial" pitchFamily="34" charset="0"/>
              </a:rPr>
              <a:t>Regulation of water rights &amp; water use is prescribed by state statute, regulation and policy</a:t>
            </a:r>
          </a:p>
          <a:p>
            <a:pPr marL="457200" indent="-457200" eaLnBrk="1" hangingPunct="1">
              <a:lnSpc>
                <a:spcPct val="90000"/>
              </a:lnSpc>
              <a:spcBef>
                <a:spcPts val="0"/>
              </a:spcBef>
              <a:spcAft>
                <a:spcPts val="1200"/>
              </a:spcAft>
            </a:pPr>
            <a:endParaRPr lang="en-US" sz="2800" dirty="0" smtClean="0">
              <a:solidFill>
                <a:srgbClr val="000000"/>
              </a:solidFill>
            </a:endParaRPr>
          </a:p>
        </p:txBody>
      </p:sp>
      <p:sp>
        <p:nvSpPr>
          <p:cNvPr id="6" name="Slide Number Placeholder 5"/>
          <p:cNvSpPr>
            <a:spLocks noGrp="1"/>
          </p:cNvSpPr>
          <p:nvPr>
            <p:ph type="sldNum" sz="quarter" idx="12"/>
          </p:nvPr>
        </p:nvSpPr>
        <p:spPr/>
        <p:txBody>
          <a:bodyPr/>
          <a:lstStyle/>
          <a:p>
            <a:fld id="{937DED32-AF1A-4CE1-BE2B-BF8EF44BF520}"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Water Rights in Alaska</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000" dirty="0" smtClean="0">
                <a:latin typeface="Arial" pitchFamily="34" charset="0"/>
                <a:cs typeface="Arial" pitchFamily="34" charset="0"/>
              </a:rPr>
              <a:t>What is a Water Right and what does it look like in Alaska?</a:t>
            </a:r>
          </a:p>
          <a:p>
            <a:endParaRPr lang="en-US" sz="2000" dirty="0" smtClean="0">
              <a:latin typeface="Arial" pitchFamily="34" charset="0"/>
              <a:cs typeface="Arial" pitchFamily="34" charset="0"/>
            </a:endParaRPr>
          </a:p>
          <a:p>
            <a:r>
              <a:rPr lang="en-US" sz="2000" b="1" dirty="0" smtClean="0">
                <a:solidFill>
                  <a:srgbClr val="FF0000"/>
                </a:solidFill>
                <a:latin typeface="Arial" pitchFamily="34" charset="0"/>
                <a:cs typeface="Arial" pitchFamily="34" charset="0"/>
              </a:rPr>
              <a:t>The Prior Appropriation Doctrine and how it is applied in Alaska</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Introduction to Types of Water Rights in Alaska</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Introduction to Processes for Obtaining Water Rights in Alaska</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Overview of Administration of Existing Rights in Alaska</a:t>
            </a:r>
            <a:endParaRPr lang="en-US" sz="20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10-24-16</a:t>
            </a:r>
            <a:endParaRPr lang="en-US" dirty="0"/>
          </a:p>
        </p:txBody>
      </p:sp>
      <p:sp>
        <p:nvSpPr>
          <p:cNvPr id="5" name="Slide Number Placeholder 4"/>
          <p:cNvSpPr>
            <a:spLocks noGrp="1"/>
          </p:cNvSpPr>
          <p:nvPr>
            <p:ph type="sldNum" sz="quarter" idx="12"/>
          </p:nvPr>
        </p:nvSpPr>
        <p:spPr/>
        <p:txBody>
          <a:bodyPr/>
          <a:lstStyle/>
          <a:p>
            <a:fld id="{937DED32-AF1A-4CE1-BE2B-BF8EF44BF520}"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r>
              <a:rPr lang="en-US" smtClean="0"/>
              <a:t>10-24-16</a:t>
            </a:r>
            <a:endParaRPr lang="en-US"/>
          </a:p>
        </p:txBody>
      </p:sp>
      <p:sp>
        <p:nvSpPr>
          <p:cNvPr id="8196" name="Rectangle 2"/>
          <p:cNvSpPr>
            <a:spLocks noGrp="1" noChangeArrowheads="1"/>
          </p:cNvSpPr>
          <p:nvPr>
            <p:ph type="title"/>
          </p:nvPr>
        </p:nvSpPr>
        <p:spPr/>
        <p:txBody>
          <a:bodyPr>
            <a:noAutofit/>
          </a:bodyPr>
          <a:lstStyle/>
          <a:p>
            <a:pPr eaLnBrk="1" hangingPunct="1"/>
            <a:r>
              <a:rPr lang="en-US" dirty="0" smtClean="0">
                <a:latin typeface="Arial" pitchFamily="34" charset="0"/>
                <a:cs typeface="Arial" pitchFamily="34" charset="0"/>
              </a:rPr>
              <a:t>Water Law Doctrines in the U.S.</a:t>
            </a:r>
          </a:p>
        </p:txBody>
      </p:sp>
      <p:sp>
        <p:nvSpPr>
          <p:cNvPr id="8197" name="Rectangle 3"/>
          <p:cNvSpPr>
            <a:spLocks noGrp="1" noChangeArrowheads="1"/>
          </p:cNvSpPr>
          <p:nvPr>
            <p:ph type="body" idx="1"/>
          </p:nvPr>
        </p:nvSpPr>
        <p:spPr/>
        <p:txBody>
          <a:bodyPr/>
          <a:lstStyle/>
          <a:p>
            <a:pPr eaLnBrk="1" hangingPunct="1">
              <a:buFont typeface="Wingdings" pitchFamily="2" charset="2"/>
              <a:buNone/>
            </a:pPr>
            <a:r>
              <a:rPr lang="en-US" smtClean="0"/>
              <a:t> </a:t>
            </a:r>
          </a:p>
        </p:txBody>
      </p:sp>
      <p:sp>
        <p:nvSpPr>
          <p:cNvPr id="8198" name="Text Box 4"/>
          <p:cNvSpPr txBox="1">
            <a:spLocks noChangeArrowheads="1"/>
          </p:cNvSpPr>
          <p:nvPr/>
        </p:nvSpPr>
        <p:spPr bwMode="auto">
          <a:xfrm>
            <a:off x="2590800" y="5323114"/>
            <a:ext cx="4343400" cy="1292662"/>
          </a:xfrm>
          <a:prstGeom prst="rect">
            <a:avLst/>
          </a:prstGeom>
          <a:noFill/>
          <a:ln w="9525">
            <a:noFill/>
            <a:miter lim="800000"/>
            <a:headEnd/>
            <a:tailEnd/>
          </a:ln>
        </p:spPr>
        <p:txBody>
          <a:bodyPr>
            <a:spAutoFit/>
          </a:bodyPr>
          <a:lstStyle/>
          <a:p>
            <a:pPr>
              <a:spcBef>
                <a:spcPct val="50000"/>
              </a:spcBef>
            </a:pPr>
            <a:r>
              <a:rPr lang="en-US" sz="2600" b="0" i="0" dirty="0">
                <a:latin typeface="Arial" pitchFamily="34" charset="0"/>
                <a:cs typeface="Arial" pitchFamily="34" charset="0"/>
              </a:rPr>
              <a:t>Grey – Riparian</a:t>
            </a:r>
            <a:br>
              <a:rPr lang="en-US" sz="2600" b="0" i="0" dirty="0">
                <a:latin typeface="Arial" pitchFamily="34" charset="0"/>
                <a:cs typeface="Arial" pitchFamily="34" charset="0"/>
              </a:rPr>
            </a:br>
            <a:r>
              <a:rPr lang="en-US" sz="2600" b="0" i="0" dirty="0">
                <a:latin typeface="Arial" pitchFamily="34" charset="0"/>
                <a:cs typeface="Arial" pitchFamily="34" charset="0"/>
              </a:rPr>
              <a:t>Brown – Prior Appropriation</a:t>
            </a:r>
            <a:br>
              <a:rPr lang="en-US" sz="2600" b="0" i="0" dirty="0">
                <a:latin typeface="Arial" pitchFamily="34" charset="0"/>
                <a:cs typeface="Arial" pitchFamily="34" charset="0"/>
              </a:rPr>
            </a:br>
            <a:r>
              <a:rPr lang="en-US" sz="2600" b="0" i="0" dirty="0">
                <a:latin typeface="Arial" pitchFamily="34" charset="0"/>
                <a:cs typeface="Arial" pitchFamily="34" charset="0"/>
              </a:rPr>
              <a:t>White - Hybrid</a:t>
            </a:r>
          </a:p>
        </p:txBody>
      </p:sp>
      <p:pic>
        <p:nvPicPr>
          <p:cNvPr id="8199" name="Picture 5"/>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682172" y="1582057"/>
            <a:ext cx="7504907" cy="3696861"/>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937DED32-AF1A-4CE1-BE2B-BF8EF44BF520}"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2485C"/>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7093</TotalTime>
  <Words>4680</Words>
  <Application>Microsoft Office PowerPoint</Application>
  <PresentationFormat>On-screen Show (4:3)</PresentationFormat>
  <Paragraphs>604</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Flow</vt:lpstr>
      <vt:lpstr>Alaska Water Rights Basic  Terms, Concepts &amp; Processes</vt:lpstr>
      <vt:lpstr>Objective</vt:lpstr>
      <vt:lpstr>Water Rights in Alaska</vt:lpstr>
      <vt:lpstr>Water Rights Summary</vt:lpstr>
      <vt:lpstr>Water Right              Right to Use Water</vt:lpstr>
      <vt:lpstr>A Water Right   State Law Provisions</vt:lpstr>
      <vt:lpstr>A Water Right   State Law Provisions</vt:lpstr>
      <vt:lpstr>Water Rights in Alaska</vt:lpstr>
      <vt:lpstr>Water Law Doctrines in the U.S.</vt:lpstr>
      <vt:lpstr>Prior Appropriation System  Obtaining Water Rights – Permit or Decree? </vt:lpstr>
      <vt:lpstr>Prior Appropriation System  Alaska / Western States</vt:lpstr>
      <vt:lpstr>Prior Appropriation System  Example – 1st in Time, 1st in Right </vt:lpstr>
      <vt:lpstr> Appropriative Water Right  Elements</vt:lpstr>
      <vt:lpstr>Water Rights in Alaska</vt:lpstr>
      <vt:lpstr>Consumptive v. Non-consumptive Water Rights</vt:lpstr>
      <vt:lpstr>Surface Water Rights </vt:lpstr>
      <vt:lpstr>Surface Water Rights   Types </vt:lpstr>
      <vt:lpstr>Ground Water Rights</vt:lpstr>
      <vt:lpstr>Ground Water Rights</vt:lpstr>
      <vt:lpstr>  Instream Use Water Rights </vt:lpstr>
      <vt:lpstr>Traditional versus  Instream Use Water Right</vt:lpstr>
      <vt:lpstr>Alaska:  Reservation of Water</vt:lpstr>
      <vt:lpstr>Water Rights in Alaska</vt:lpstr>
      <vt:lpstr>How Do I Obtain A Water Right  In Alaska? </vt:lpstr>
      <vt:lpstr> Obtaining Water Rights “Vested” Water Rights</vt:lpstr>
      <vt:lpstr>Slide 26</vt:lpstr>
      <vt:lpstr> Obtaining Water Rights Permits      Authorize Proposed New Uses</vt:lpstr>
      <vt:lpstr>Permit Process   </vt:lpstr>
      <vt:lpstr>Permit Process</vt:lpstr>
      <vt:lpstr>Proof of Completion – Beneficial Use</vt:lpstr>
      <vt:lpstr>Perfected Water Right (First Page)</vt:lpstr>
      <vt:lpstr>Perfected Water Right (Second Page)</vt:lpstr>
      <vt:lpstr>Permit Process  Changes &amp; Amendments</vt:lpstr>
      <vt:lpstr>Permitting Process Changes</vt:lpstr>
      <vt:lpstr>Unique Alaska Process: Temporary Water Use Authorization (TWUA)</vt:lpstr>
      <vt:lpstr>   Alaska  Ground Water Appropriation Process </vt:lpstr>
      <vt:lpstr>Appropriation of Groundwater in Alaska</vt:lpstr>
      <vt:lpstr>Appropriation of Groundwater in Alaska</vt:lpstr>
      <vt:lpstr>Water Rights in Alaska</vt:lpstr>
      <vt:lpstr>Alaska’s Dam Safety Program </vt:lpstr>
      <vt:lpstr>Dam Safety Program</vt:lpstr>
      <vt:lpstr>Dam Safety Program</vt:lpstr>
      <vt:lpstr>  Forfeiture &amp; Abandonment</vt:lpstr>
      <vt:lpstr>Water Right  Assignment/Conveyance/Change of Ownership </vt:lpstr>
      <vt:lpstr>Water Right  Assignment/Conveyance/Change of Ownership </vt:lpstr>
      <vt:lpstr>Water Rights Adjudication Process</vt:lpstr>
      <vt:lpstr>Administrative Water Adjudication  Elements</vt:lpstr>
      <vt:lpstr>Judicial Water Adjudication Federal Agencies’ Participation</vt:lpstr>
      <vt:lpstr>Summary</vt:lpstr>
      <vt:lpstr>Alaska Water Rights Basic Terms, Concepts &amp; Processes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 Fehlmann</dc:creator>
  <cp:lastModifiedBy>Lin Fehlmann</cp:lastModifiedBy>
  <cp:revision>670</cp:revision>
  <cp:lastPrinted>2014-07-29T16:01:19Z</cp:lastPrinted>
  <dcterms:created xsi:type="dcterms:W3CDTF">2012-03-08T18:46:50Z</dcterms:created>
  <dcterms:modified xsi:type="dcterms:W3CDTF">2016-09-07T22:58:20Z</dcterms:modified>
</cp:coreProperties>
</file>