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8" r:id="rId2"/>
    <p:sldId id="258" r:id="rId3"/>
    <p:sldId id="269" r:id="rId4"/>
    <p:sldId id="317" r:id="rId5"/>
    <p:sldId id="312" r:id="rId6"/>
    <p:sldId id="319" r:id="rId7"/>
    <p:sldId id="301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 autoAdjust="0"/>
    <p:restoredTop sz="94490" autoAdjust="0"/>
  </p:normalViewPr>
  <p:slideViewPr>
    <p:cSldViewPr snapToGrid="0">
      <p:cViewPr varScale="1">
        <p:scale>
          <a:sx n="121" d="100"/>
          <a:sy n="121" d="100"/>
        </p:scale>
        <p:origin x="2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D7B0-16CE-47F5-A256-3FEB740ADC1F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A079D-1A3C-4683-874A-52C657DC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7" rIns="91414" bIns="45707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869" indent="-285718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2875" indent="-228575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026" indent="-228575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176" indent="-228575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32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47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862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577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4C05F3A-B60B-441A-A791-ED8141297A8C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27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776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8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3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BAF34-1CF3-A14F-B5F3-BED08D176FE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5853113"/>
            <a:ext cx="3048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27B7-BDAB-4015-9FFF-4E37C794DFF6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A5DDF-CE46-463B-B8C0-9E59B350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cwp.org/abou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wp.org/" TargetMode="External"/><Relationship Id="rId2" Type="http://schemas.openxmlformats.org/officeDocument/2006/relationships/hyperlink" Target="mailto:Sue@icwp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447800" y="735721"/>
            <a:ext cx="7010400" cy="3232122"/>
            <a:chOff x="720" y="1248"/>
            <a:chExt cx="4278" cy="2029"/>
          </a:xfrm>
        </p:grpSpPr>
        <p:pic>
          <p:nvPicPr>
            <p:cNvPr id="5126" name="Picture 5" descr="LaBaugh_Hirsch1-14-05_01_0003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88"/>
              <a:ext cx="981" cy="140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6" descr="LaBaugh_Hirsch1-14-05_01_0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2472"/>
              <a:ext cx="1677" cy="80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7" descr="LaBaugh_Hirsch1-14-05_01_00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274"/>
              <a:ext cx="952" cy="8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8" descr="LaBaugh_Hirsch1-14-05_01_000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37"/>
              <a:ext cx="1299" cy="90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9" descr="LaBaugh_Hirsch1-14-05_01_00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4"/>
            <a:stretch>
              <a:fillRect/>
            </a:stretch>
          </p:blipFill>
          <p:spPr bwMode="auto">
            <a:xfrm>
              <a:off x="1584" y="1248"/>
              <a:ext cx="1304" cy="81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0" descr="LaBaugh_Hirsch1-14-05_01_0007_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2496"/>
              <a:ext cx="1296" cy="66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drinking"/>
          <p:cNvPicPr/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4572000" y="2514600"/>
            <a:ext cx="1301115" cy="1215012"/>
          </a:xfrm>
          <a:prstGeom prst="rect">
            <a:avLst/>
          </a:prstGeom>
          <a:noFill/>
          <a:ln w="22225">
            <a:solidFill>
              <a:schemeClr val="bg1">
                <a:alpha val="96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67" y="6269509"/>
            <a:ext cx="5344733" cy="958596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endParaRPr lang="en-US" sz="4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3894F-B7F1-6842-BDC0-375B363EF50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4" y="5603421"/>
            <a:ext cx="3048000" cy="76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50E01-5437-5241-AC0E-030DE823FC87}"/>
              </a:ext>
            </a:extLst>
          </p:cNvPr>
          <p:cNvSpPr txBox="1"/>
          <p:nvPr/>
        </p:nvSpPr>
        <p:spPr>
          <a:xfrm>
            <a:off x="898070" y="3967843"/>
            <a:ext cx="7560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Interstate Council on Water Policy</a:t>
            </a:r>
          </a:p>
          <a:p>
            <a:pPr algn="ctr"/>
            <a:r>
              <a:rPr lang="en-US" sz="2800" b="1" dirty="0"/>
              <a:t>AFWA Webinar</a:t>
            </a:r>
          </a:p>
          <a:p>
            <a:pPr algn="ctr"/>
            <a:r>
              <a:rPr lang="en-US" sz="2800" b="1" dirty="0"/>
              <a:t>August 10, 2020</a:t>
            </a:r>
            <a:endParaRPr lang="en-US" sz="2400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ACA5-B717-BD47-944A-5550701D1CDC}"/>
              </a:ext>
            </a:extLst>
          </p:cNvPr>
          <p:cNvSpPr txBox="1"/>
          <p:nvPr/>
        </p:nvSpPr>
        <p:spPr>
          <a:xfrm>
            <a:off x="898070" y="5475948"/>
            <a:ext cx="4588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Lowry</a:t>
            </a:r>
          </a:p>
          <a:p>
            <a:r>
              <a:rPr lang="en-US" dirty="0"/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92920187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6644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ICWP Mission – Enhance the stewardship of the nation’s water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76522"/>
            <a:ext cx="9002331" cy="3263504"/>
          </a:xfrm>
        </p:spPr>
        <p:txBody>
          <a:bodyPr>
            <a:normAutofit/>
          </a:bodyPr>
          <a:lstStyle/>
          <a:p>
            <a:r>
              <a:rPr lang="en-US" sz="2400" dirty="0"/>
              <a:t>Established in 1959 to serve as the national policy voice for the state and interstate water resource managers</a:t>
            </a:r>
          </a:p>
          <a:p>
            <a:r>
              <a:rPr lang="en-US" sz="2400" dirty="0"/>
              <a:t>Provide a national forum for the evaluation of policy issues and the development of solutions</a:t>
            </a:r>
          </a:p>
          <a:p>
            <a:r>
              <a:rPr lang="en-US" sz="2400" dirty="0"/>
              <a:t>Support Integrated Water Resource Planning and Management</a:t>
            </a:r>
          </a:p>
          <a:p>
            <a:r>
              <a:rPr lang="en-US" sz="2400" dirty="0"/>
              <a:t>Provide opportunities to engage federal agencies and Congressional leaders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" y="4301544"/>
            <a:ext cx="8726035" cy="25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33"/>
            <a:ext cx="8963696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ICWP Members Include: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911833"/>
            <a:ext cx="8963695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 Water Management Agencies</a:t>
            </a:r>
          </a:p>
          <a:p>
            <a:r>
              <a:rPr lang="en-US" dirty="0"/>
              <a:t>Interstate Basin Commissions &amp; Organizations</a:t>
            </a:r>
          </a:p>
          <a:p>
            <a:r>
              <a:rPr lang="en-US" dirty="0"/>
              <a:t>Regional Water Management entities</a:t>
            </a:r>
          </a:p>
          <a:p>
            <a:r>
              <a:rPr lang="en-US" dirty="0"/>
              <a:t>Engineering/Planning Consulting Firms</a:t>
            </a:r>
          </a:p>
          <a:p>
            <a:r>
              <a:rPr lang="en-US" dirty="0"/>
              <a:t>Water Monitoring Equipment Firms</a:t>
            </a:r>
          </a:p>
          <a:p>
            <a:r>
              <a:rPr lang="en-US" dirty="0"/>
              <a:t>Academic Water Policy &amp;/or Research Centers/Institutes</a:t>
            </a:r>
          </a:p>
          <a:p>
            <a:r>
              <a:rPr lang="en-US" dirty="0"/>
              <a:t>Full membership list found at </a:t>
            </a:r>
            <a:r>
              <a:rPr lang="en-US" dirty="0">
                <a:hlinkClick r:id="rId2"/>
              </a:rPr>
              <a:t>https://icwp.org/about/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6" y="4364037"/>
            <a:ext cx="8512727" cy="24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FD829-5EDA-EE4F-A98D-78E7C1EC7A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4" y="5603421"/>
            <a:ext cx="3048000" cy="762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E5DC79-FD4C-AB4A-B3DC-D437CC95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4203"/>
          </a:xfrm>
        </p:spPr>
        <p:txBody>
          <a:bodyPr/>
          <a:lstStyle/>
          <a:p>
            <a:r>
              <a:rPr lang="en-US" dirty="0"/>
              <a:t>Four Subject Matter Committees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A8277-D196-6945-B4E7-E5475870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1792"/>
            <a:ext cx="7886700" cy="46944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Water Data and Science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—USGS </a:t>
            </a:r>
            <a:r>
              <a:rPr lang="en-US" sz="2000" dirty="0"/>
              <a:t>(NGWOS, NWIS, Water Use Data/Research, 3DEP-NHD+, </a:t>
            </a:r>
            <a:r>
              <a:rPr lang="en-US" sz="2000" dirty="0" err="1"/>
              <a:t>Streamgage</a:t>
            </a:r>
            <a:r>
              <a:rPr lang="en-US" sz="2000" dirty="0"/>
              <a:t> network support)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/>
              <a:t>--</a:t>
            </a:r>
            <a:r>
              <a:rPr lang="en-US" dirty="0"/>
              <a:t>NOAA-NWS </a:t>
            </a:r>
            <a:r>
              <a:rPr lang="en-US" sz="2000" dirty="0"/>
              <a:t>(Atlas 14, Seasonal to Sub-Seasonal Forecasting, National Water Model)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Water Planning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/>
              <a:t>--</a:t>
            </a:r>
            <a:r>
              <a:rPr lang="en-US" dirty="0"/>
              <a:t>US Army Corps of Engineers </a:t>
            </a:r>
            <a:r>
              <a:rPr lang="en-US" sz="2000" dirty="0"/>
              <a:t>(Planning Assistance to States, FPMS, Revolutionize Civil Works)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300" dirty="0"/>
              <a:t>--Forum for State Water Planners to discuss what works and pitfalls to avoid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Interstate Water Management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--Update of 2006 Interstates Report 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Legislation and Policy </a:t>
            </a:r>
            <a:r>
              <a:rPr lang="en-US" sz="1900" dirty="0"/>
              <a:t>(separate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8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Streamgage Support Letters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342" y="571500"/>
            <a:ext cx="8291514" cy="499593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ICWP continues to build awareness and demonstrate national support for funding of the national streamgage network</a:t>
            </a:r>
          </a:p>
          <a:p>
            <a:pPr lvl="1"/>
            <a:r>
              <a:rPr lang="en-US" altLang="en-US" dirty="0"/>
              <a:t>“Backbone” for water data collection &amp; decision making</a:t>
            </a:r>
          </a:p>
          <a:p>
            <a:pPr lvl="1"/>
            <a:r>
              <a:rPr lang="en-US" altLang="en-US" dirty="0"/>
              <a:t>Needed by private sector, federal agencies, recreationists</a:t>
            </a:r>
          </a:p>
          <a:p>
            <a:r>
              <a:rPr lang="en-US" altLang="en-US" dirty="0"/>
              <a:t>ICWP has delivered streamgage support letters to Congress and Interior for 15 years;  March 2020 Letter signed by 57 organizations</a:t>
            </a:r>
          </a:p>
          <a:p>
            <a:r>
              <a:rPr lang="en-US" altLang="en-US" dirty="0"/>
              <a:t>Repeating this clear message with a unified voice has proven successful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478463"/>
            <a:ext cx="1797050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78463"/>
            <a:ext cx="18065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78463"/>
            <a:ext cx="1665288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78463"/>
            <a:ext cx="1957388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478463"/>
            <a:ext cx="1720850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6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FD829-5EDA-EE4F-A98D-78E7C1EC7A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4" y="5603421"/>
            <a:ext cx="30480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56F10-70FF-964C-BD4C-AC6BE8F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and Policy Committee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A59BD-2BDC-6A42-AD81-0B360BD5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2" y="1471386"/>
            <a:ext cx="7886700" cy="4351338"/>
          </a:xfrm>
        </p:spPr>
        <p:txBody>
          <a:bodyPr/>
          <a:lstStyle/>
          <a:p>
            <a:r>
              <a:rPr lang="en-US" dirty="0"/>
              <a:t>Water Resources Development Act 2020</a:t>
            </a:r>
          </a:p>
          <a:p>
            <a:pPr lvl="1"/>
            <a:r>
              <a:rPr lang="en-US" dirty="0"/>
              <a:t>Comment letters sent to Senate and House</a:t>
            </a:r>
          </a:p>
          <a:p>
            <a:pPr lvl="2"/>
            <a:r>
              <a:rPr lang="en-US" dirty="0"/>
              <a:t>Project Partnership Agreements</a:t>
            </a:r>
          </a:p>
          <a:p>
            <a:pPr lvl="2"/>
            <a:r>
              <a:rPr lang="en-US" dirty="0"/>
              <a:t>PAS In-kind funding discrepancies across programs</a:t>
            </a:r>
          </a:p>
          <a:p>
            <a:pPr lvl="2"/>
            <a:r>
              <a:rPr lang="en-US" dirty="0"/>
              <a:t>WIFIA Infrastructure Funding</a:t>
            </a:r>
          </a:p>
          <a:p>
            <a:r>
              <a:rPr lang="en-US" dirty="0"/>
              <a:t>3DEP Coalition Supporting Lidar and other Mapping</a:t>
            </a:r>
          </a:p>
          <a:p>
            <a:r>
              <a:rPr lang="en-US" dirty="0"/>
              <a:t>Resiliency Revolving Fund Act Support</a:t>
            </a:r>
          </a:p>
          <a:p>
            <a:r>
              <a:rPr lang="en-US" dirty="0"/>
              <a:t>As a small, nimble organization, ICWP can quickly address topics of interest to members</a:t>
            </a:r>
          </a:p>
        </p:txBody>
      </p:sp>
    </p:spTree>
    <p:extLst>
      <p:ext uri="{BB962C8B-B14F-4D97-AF65-F5344CB8AC3E}">
        <p14:creationId xmlns:p14="http://schemas.microsoft.com/office/powerpoint/2010/main" val="245620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183" y="107549"/>
            <a:ext cx="868036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ICWP Events and Membership Dues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3183" y="1433113"/>
            <a:ext cx="8757634" cy="3938988"/>
          </a:xfrm>
        </p:spPr>
        <p:txBody>
          <a:bodyPr>
            <a:noAutofit/>
          </a:bodyPr>
          <a:lstStyle/>
          <a:p>
            <a:r>
              <a:rPr lang="en-US" dirty="0"/>
              <a:t>Washington DC Roundtable </a:t>
            </a:r>
            <a:r>
              <a:rPr lang="en-US" sz="2400" dirty="0"/>
              <a:t>(late March-early April)</a:t>
            </a:r>
            <a:endParaRPr lang="en-US" dirty="0"/>
          </a:p>
          <a:p>
            <a:r>
              <a:rPr lang="en-US" dirty="0"/>
              <a:t>Annual Meeting </a:t>
            </a:r>
            <a:r>
              <a:rPr lang="en-US" sz="2400" dirty="0"/>
              <a:t>(mid-October—moves around the US)</a:t>
            </a:r>
          </a:p>
          <a:p>
            <a:pPr lvl="1"/>
            <a:r>
              <a:rPr lang="en-US" dirty="0"/>
              <a:t>October 13-15, 2020--Philadelphia</a:t>
            </a:r>
          </a:p>
          <a:p>
            <a:r>
              <a:rPr lang="en-US" dirty="0"/>
              <a:t>Dues: $5,000 for large states, $3,500 for smaller states and tribes, $1,500 for affiliate members</a:t>
            </a:r>
          </a:p>
          <a:p>
            <a:r>
              <a:rPr lang="en-US" dirty="0"/>
              <a:t>Affiliate members include Academic Policy and Research Institutes</a:t>
            </a:r>
          </a:p>
          <a:p>
            <a:r>
              <a:rPr lang="en-US" dirty="0"/>
              <a:t>Many opportunities to “give us a test drive”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FFE5D-863E-E645-9C25-BE9AAB4A6A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4" y="5603421"/>
            <a:ext cx="3048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02" y="848543"/>
            <a:ext cx="8435418" cy="994172"/>
          </a:xfrm>
        </p:spPr>
        <p:txBody>
          <a:bodyPr>
            <a:noAutofit/>
          </a:bodyPr>
          <a:lstStyle/>
          <a:p>
            <a:r>
              <a:rPr lang="en-US" sz="3600" b="1" dirty="0"/>
              <a:t>Thanks for Your Interest,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                         Please contact me anytime!</a:t>
            </a:r>
            <a:endParaRPr lang="en-US" sz="36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3365" y="2253343"/>
            <a:ext cx="4787349" cy="30441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dirty="0"/>
              <a:t>Sue Lowry, Executive Director</a:t>
            </a:r>
          </a:p>
          <a:p>
            <a:pPr marL="0" indent="0" algn="ctr">
              <a:buNone/>
            </a:pPr>
            <a:r>
              <a:rPr lang="en-US" dirty="0"/>
              <a:t>(307) 630-5804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Sue@icwp.org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www.icwp.org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D4594-6FEE-544C-AEB3-4B7B2EB6C7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4" y="5603421"/>
            <a:ext cx="3048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5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24499</TotalTime>
  <Words>444</Words>
  <Application>Microsoft Macintosh PowerPoint</Application>
  <PresentationFormat>On-screen Show (4:3)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</vt:lpstr>
      <vt:lpstr>ICWP Mission – Enhance the stewardship of the nation’s water resources</vt:lpstr>
      <vt:lpstr>ICWP Members Include: </vt:lpstr>
      <vt:lpstr>Four Subject Matter Committees</vt:lpstr>
      <vt:lpstr>Streamgage Support Letters</vt:lpstr>
      <vt:lpstr>Legislation and Policy Committee </vt:lpstr>
      <vt:lpstr>ICWP Events and Membership Dues</vt:lpstr>
      <vt:lpstr>Thanks for Your Interest,                            Please contact me anytime!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Overview &amp; Priorities</dc:title>
  <dc:creator>Ryan Mueller</dc:creator>
  <cp:lastModifiedBy>Sue Lowry</cp:lastModifiedBy>
  <cp:revision>92</cp:revision>
  <dcterms:created xsi:type="dcterms:W3CDTF">2015-03-17T21:43:20Z</dcterms:created>
  <dcterms:modified xsi:type="dcterms:W3CDTF">2020-08-06T22:01:18Z</dcterms:modified>
</cp:coreProperties>
</file>