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handoutMasterIdLst>
    <p:handoutMasterId r:id="rId19"/>
  </p:handoutMasterIdLst>
  <p:sldIdLst>
    <p:sldId id="599" r:id="rId2"/>
    <p:sldId id="1127" r:id="rId3"/>
    <p:sldId id="1134" r:id="rId4"/>
    <p:sldId id="1135" r:id="rId5"/>
    <p:sldId id="1128" r:id="rId6"/>
    <p:sldId id="1129" r:id="rId7"/>
    <p:sldId id="1130" r:id="rId8"/>
    <p:sldId id="1131" r:id="rId9"/>
    <p:sldId id="1132" r:id="rId10"/>
    <p:sldId id="1133" r:id="rId11"/>
    <p:sldId id="1121" r:id="rId12"/>
    <p:sldId id="1136" r:id="rId13"/>
    <p:sldId id="1113" r:id="rId14"/>
    <p:sldId id="1115" r:id="rId15"/>
    <p:sldId id="1137" r:id="rId16"/>
    <p:sldId id="1090" r:id="rId17"/>
  </p:sldIdLst>
  <p:sldSz cx="12188825" cy="6858000"/>
  <p:notesSz cx="6950075" cy="9236075"/>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4" userDrawn="1">
          <p15:clr>
            <a:srgbClr val="A4A3A4"/>
          </p15:clr>
        </p15:guide>
        <p15:guide id="2" pos="2880" userDrawn="1">
          <p15:clr>
            <a:srgbClr val="A4A3A4"/>
          </p15:clr>
        </p15:guide>
        <p15:guide id="3" pos="3839">
          <p15:clr>
            <a:srgbClr val="A4A3A4"/>
          </p15:clr>
        </p15:guide>
        <p15:guide id="4" pos="2881">
          <p15:clr>
            <a:srgbClr val="A4A3A4"/>
          </p15:clr>
        </p15:guide>
      </p15:sldGuideLst>
    </p:ext>
    <p:ext uri="{2D200454-40CA-4A62-9FC3-DE9A4176ACB9}">
      <p15:notesGuideLst xmlns=""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803D"/>
    <a:srgbClr val="555555"/>
    <a:srgbClr val="A5A5A5"/>
    <a:srgbClr val="858585"/>
    <a:srgbClr val="4D73BE"/>
    <a:srgbClr val="DD803F"/>
    <a:srgbClr val="404B5D"/>
    <a:srgbClr val="2D2D2D"/>
    <a:srgbClr val="66CC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33" autoAdjust="0"/>
    <p:restoredTop sz="64057" autoAdjust="0"/>
  </p:normalViewPr>
  <p:slideViewPr>
    <p:cSldViewPr snapToGrid="0" snapToObjects="1">
      <p:cViewPr varScale="1">
        <p:scale>
          <a:sx n="57" d="100"/>
          <a:sy n="57" d="100"/>
        </p:scale>
        <p:origin x="-2064" y="-104"/>
      </p:cViewPr>
      <p:guideLst>
        <p:guide orient="horz" pos="2184"/>
        <p:guide pos="2880"/>
        <p:guide pos="3839"/>
        <p:guide pos="2881"/>
      </p:guideLst>
    </p:cSldViewPr>
  </p:slideViewPr>
  <p:notesTextViewPr>
    <p:cViewPr>
      <p:scale>
        <a:sx n="1" d="1"/>
        <a:sy n="1" d="1"/>
      </p:scale>
      <p:origin x="0" y="0"/>
    </p:cViewPr>
  </p:notesTextViewPr>
  <p:sorterViewPr>
    <p:cViewPr>
      <p:scale>
        <a:sx n="100" d="100"/>
        <a:sy n="100" d="100"/>
      </p:scale>
      <p:origin x="0" y="-5256"/>
    </p:cViewPr>
  </p:sorterViewPr>
  <p:notesViewPr>
    <p:cSldViewPr snapToGrid="0" snapToObjects="1">
      <p:cViewPr varScale="1">
        <p:scale>
          <a:sx n="69" d="100"/>
          <a:sy n="69" d="100"/>
        </p:scale>
        <p:origin x="-3208"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indi%20HD:Users:msdalton:Downloads:WUDR_Synopsis_201910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Water-Use</a:t>
            </a:r>
            <a:r>
              <a:rPr lang="en-US" baseline="0"/>
              <a:t> Data and Research Program Project Topics per year  </a:t>
            </a:r>
            <a:endParaRPr lang="en-US"/>
          </a:p>
        </c:rich>
      </c:tx>
      <c:layout>
        <c:manualLayout>
          <c:xMode val="edge"/>
          <c:yMode val="edge"/>
          <c:x val="0.162075958702065"/>
          <c:y val="0.0247437256981265"/>
        </c:manualLayout>
      </c:layout>
      <c:overlay val="0"/>
      <c:spPr>
        <a:noFill/>
        <a:ln>
          <a:noFill/>
        </a:ln>
        <a:effectLst/>
      </c:spPr>
    </c:title>
    <c:autoTitleDeleted val="0"/>
    <c:plotArea>
      <c:layout/>
      <c:barChart>
        <c:barDir val="col"/>
        <c:grouping val="clustered"/>
        <c:varyColors val="0"/>
        <c:ser>
          <c:idx val="0"/>
          <c:order val="0"/>
          <c:tx>
            <c:strRef>
              <c:f>Figure!$A$8</c:f>
              <c:strCache>
                <c:ptCount val="1"/>
                <c:pt idx="0">
                  <c:v>2016</c:v>
                </c:pt>
              </c:strCache>
            </c:strRef>
          </c:tx>
          <c:spPr>
            <a:solidFill>
              <a:srgbClr val="7030A0"/>
            </a:solidFill>
            <a:ln>
              <a:noFill/>
            </a:ln>
            <a:effectLst/>
          </c:spPr>
          <c:invertIfNegative val="0"/>
          <c:cat>
            <c:strRef>
              <c:f>Figure!$B$7:$I$7</c:f>
              <c:strCache>
                <c:ptCount val="8"/>
                <c:pt idx="0">
                  <c:v>Database Improvements</c:v>
                </c:pt>
                <c:pt idx="1">
                  <c:v>Data Delivery</c:v>
                </c:pt>
                <c:pt idx="2">
                  <c:v>QA/QC</c:v>
                </c:pt>
                <c:pt idx="3">
                  <c:v>Irrigation</c:v>
                </c:pt>
                <c:pt idx="4">
                  <c:v>Public Supply</c:v>
                </c:pt>
                <c:pt idx="5">
                  <c:v>Thermoelectric</c:v>
                </c:pt>
                <c:pt idx="6">
                  <c:v>Industrial</c:v>
                </c:pt>
                <c:pt idx="7">
                  <c:v>Other Categories</c:v>
                </c:pt>
              </c:strCache>
            </c:strRef>
          </c:cat>
          <c:val>
            <c:numRef>
              <c:f>Figure!$B$8:$I$8</c:f>
              <c:numCache>
                <c:formatCode>General</c:formatCode>
                <c:ptCount val="8"/>
                <c:pt idx="0">
                  <c:v>11.0</c:v>
                </c:pt>
                <c:pt idx="1">
                  <c:v>6.0</c:v>
                </c:pt>
                <c:pt idx="2">
                  <c:v>4.0</c:v>
                </c:pt>
                <c:pt idx="3">
                  <c:v>6.0</c:v>
                </c:pt>
                <c:pt idx="4">
                  <c:v>6.0</c:v>
                </c:pt>
                <c:pt idx="5">
                  <c:v>4.0</c:v>
                </c:pt>
                <c:pt idx="6">
                  <c:v>4.0</c:v>
                </c:pt>
                <c:pt idx="7">
                  <c:v>6.0</c:v>
                </c:pt>
              </c:numCache>
            </c:numRef>
          </c:val>
          <c:extLst xmlns:c16r2="http://schemas.microsoft.com/office/drawing/2015/06/chart">
            <c:ext xmlns:c16="http://schemas.microsoft.com/office/drawing/2014/chart" uri="{C3380CC4-5D6E-409C-BE32-E72D297353CC}">
              <c16:uniqueId val="{00000000-A3A9-4923-A530-1D665FCA1666}"/>
            </c:ext>
          </c:extLst>
        </c:ser>
        <c:ser>
          <c:idx val="1"/>
          <c:order val="1"/>
          <c:tx>
            <c:strRef>
              <c:f>Figure!$A$9</c:f>
              <c:strCache>
                <c:ptCount val="1"/>
                <c:pt idx="0">
                  <c:v>2017</c:v>
                </c:pt>
              </c:strCache>
            </c:strRef>
          </c:tx>
          <c:spPr>
            <a:solidFill>
              <a:srgbClr val="0070C0"/>
            </a:solidFill>
            <a:ln>
              <a:noFill/>
            </a:ln>
            <a:effectLst/>
          </c:spPr>
          <c:invertIfNegative val="0"/>
          <c:cat>
            <c:strRef>
              <c:f>Figure!$B$7:$I$7</c:f>
              <c:strCache>
                <c:ptCount val="8"/>
                <c:pt idx="0">
                  <c:v>Database Improvements</c:v>
                </c:pt>
                <c:pt idx="1">
                  <c:v>Data Delivery</c:v>
                </c:pt>
                <c:pt idx="2">
                  <c:v>QA/QC</c:v>
                </c:pt>
                <c:pt idx="3">
                  <c:v>Irrigation</c:v>
                </c:pt>
                <c:pt idx="4">
                  <c:v>Public Supply</c:v>
                </c:pt>
                <c:pt idx="5">
                  <c:v>Thermoelectric</c:v>
                </c:pt>
                <c:pt idx="6">
                  <c:v>Industrial</c:v>
                </c:pt>
                <c:pt idx="7">
                  <c:v>Other Categories</c:v>
                </c:pt>
              </c:strCache>
            </c:strRef>
          </c:cat>
          <c:val>
            <c:numRef>
              <c:f>Figure!$B$9:$I$9</c:f>
              <c:numCache>
                <c:formatCode>General</c:formatCode>
                <c:ptCount val="8"/>
                <c:pt idx="0">
                  <c:v>11.0</c:v>
                </c:pt>
                <c:pt idx="1">
                  <c:v>4.0</c:v>
                </c:pt>
                <c:pt idx="2">
                  <c:v>2.0</c:v>
                </c:pt>
                <c:pt idx="3">
                  <c:v>5.0</c:v>
                </c:pt>
                <c:pt idx="4">
                  <c:v>3.0</c:v>
                </c:pt>
                <c:pt idx="5">
                  <c:v>0.0</c:v>
                </c:pt>
                <c:pt idx="6">
                  <c:v>3.0</c:v>
                </c:pt>
                <c:pt idx="7">
                  <c:v>2.0</c:v>
                </c:pt>
              </c:numCache>
            </c:numRef>
          </c:val>
          <c:extLst xmlns:c16r2="http://schemas.microsoft.com/office/drawing/2015/06/chart">
            <c:ext xmlns:c16="http://schemas.microsoft.com/office/drawing/2014/chart" uri="{C3380CC4-5D6E-409C-BE32-E72D297353CC}">
              <c16:uniqueId val="{00000001-A3A9-4923-A530-1D665FCA1666}"/>
            </c:ext>
          </c:extLst>
        </c:ser>
        <c:ser>
          <c:idx val="2"/>
          <c:order val="2"/>
          <c:tx>
            <c:strRef>
              <c:f>Figure!$A$10</c:f>
              <c:strCache>
                <c:ptCount val="1"/>
                <c:pt idx="0">
                  <c:v>2018</c:v>
                </c:pt>
              </c:strCache>
            </c:strRef>
          </c:tx>
          <c:spPr>
            <a:solidFill>
              <a:schemeClr val="accent6">
                <a:lumMod val="60000"/>
                <a:lumOff val="40000"/>
              </a:schemeClr>
            </a:solidFill>
            <a:ln>
              <a:noFill/>
            </a:ln>
            <a:effectLst/>
          </c:spPr>
          <c:invertIfNegative val="0"/>
          <c:cat>
            <c:strRef>
              <c:f>Figure!$B$7:$I$7</c:f>
              <c:strCache>
                <c:ptCount val="8"/>
                <c:pt idx="0">
                  <c:v>Database Improvements</c:v>
                </c:pt>
                <c:pt idx="1">
                  <c:v>Data Delivery</c:v>
                </c:pt>
                <c:pt idx="2">
                  <c:v>QA/QC</c:v>
                </c:pt>
                <c:pt idx="3">
                  <c:v>Irrigation</c:v>
                </c:pt>
                <c:pt idx="4">
                  <c:v>Public Supply</c:v>
                </c:pt>
                <c:pt idx="5">
                  <c:v>Thermoelectric</c:v>
                </c:pt>
                <c:pt idx="6">
                  <c:v>Industrial</c:v>
                </c:pt>
                <c:pt idx="7">
                  <c:v>Other Categories</c:v>
                </c:pt>
              </c:strCache>
            </c:strRef>
          </c:cat>
          <c:val>
            <c:numRef>
              <c:f>Figure!$B$10:$I$10</c:f>
              <c:numCache>
                <c:formatCode>General</c:formatCode>
                <c:ptCount val="8"/>
                <c:pt idx="0">
                  <c:v>4.0</c:v>
                </c:pt>
                <c:pt idx="1">
                  <c:v>0.0</c:v>
                </c:pt>
                <c:pt idx="2">
                  <c:v>1.0</c:v>
                </c:pt>
                <c:pt idx="3">
                  <c:v>2.0</c:v>
                </c:pt>
                <c:pt idx="4">
                  <c:v>3.0</c:v>
                </c:pt>
                <c:pt idx="5">
                  <c:v>1.0</c:v>
                </c:pt>
                <c:pt idx="6">
                  <c:v>1.0</c:v>
                </c:pt>
                <c:pt idx="7">
                  <c:v>3.0</c:v>
                </c:pt>
              </c:numCache>
            </c:numRef>
          </c:val>
          <c:extLst xmlns:c16r2="http://schemas.microsoft.com/office/drawing/2015/06/chart">
            <c:ext xmlns:c16="http://schemas.microsoft.com/office/drawing/2014/chart" uri="{C3380CC4-5D6E-409C-BE32-E72D297353CC}">
              <c16:uniqueId val="{00000002-A3A9-4923-A530-1D665FCA1666}"/>
            </c:ext>
          </c:extLst>
        </c:ser>
        <c:ser>
          <c:idx val="3"/>
          <c:order val="3"/>
          <c:tx>
            <c:strRef>
              <c:f>Figure!$A$11</c:f>
              <c:strCache>
                <c:ptCount val="1"/>
                <c:pt idx="0">
                  <c:v>2019</c:v>
                </c:pt>
              </c:strCache>
            </c:strRef>
          </c:tx>
          <c:spPr>
            <a:solidFill>
              <a:schemeClr val="accent2">
                <a:lumMod val="60000"/>
                <a:lumOff val="40000"/>
              </a:schemeClr>
            </a:solidFill>
            <a:ln>
              <a:noFill/>
            </a:ln>
            <a:effectLst/>
          </c:spPr>
          <c:invertIfNegative val="0"/>
          <c:cat>
            <c:strRef>
              <c:f>Figure!$B$7:$I$7</c:f>
              <c:strCache>
                <c:ptCount val="8"/>
                <c:pt idx="0">
                  <c:v>Database Improvements</c:v>
                </c:pt>
                <c:pt idx="1">
                  <c:v>Data Delivery</c:v>
                </c:pt>
                <c:pt idx="2">
                  <c:v>QA/QC</c:v>
                </c:pt>
                <c:pt idx="3">
                  <c:v>Irrigation</c:v>
                </c:pt>
                <c:pt idx="4">
                  <c:v>Public Supply</c:v>
                </c:pt>
                <c:pt idx="5">
                  <c:v>Thermoelectric</c:v>
                </c:pt>
                <c:pt idx="6">
                  <c:v>Industrial</c:v>
                </c:pt>
                <c:pt idx="7">
                  <c:v>Other Categories</c:v>
                </c:pt>
              </c:strCache>
            </c:strRef>
          </c:cat>
          <c:val>
            <c:numRef>
              <c:f>Figure!$B$11:$I$11</c:f>
              <c:numCache>
                <c:formatCode>General</c:formatCode>
                <c:ptCount val="8"/>
                <c:pt idx="0">
                  <c:v>4.0</c:v>
                </c:pt>
                <c:pt idx="1">
                  <c:v>1.0</c:v>
                </c:pt>
                <c:pt idx="2">
                  <c:v>1.0</c:v>
                </c:pt>
                <c:pt idx="3">
                  <c:v>4.0</c:v>
                </c:pt>
                <c:pt idx="4">
                  <c:v>0.0</c:v>
                </c:pt>
                <c:pt idx="5">
                  <c:v>0.0</c:v>
                </c:pt>
                <c:pt idx="6">
                  <c:v>0.0</c:v>
                </c:pt>
                <c:pt idx="7">
                  <c:v>2.0</c:v>
                </c:pt>
              </c:numCache>
            </c:numRef>
          </c:val>
          <c:extLst xmlns:c16r2="http://schemas.microsoft.com/office/drawing/2015/06/chart">
            <c:ext xmlns:c16="http://schemas.microsoft.com/office/drawing/2014/chart" uri="{C3380CC4-5D6E-409C-BE32-E72D297353CC}">
              <c16:uniqueId val="{00000001-0579-469F-AD64-7F5C2CBC525B}"/>
            </c:ext>
          </c:extLst>
        </c:ser>
        <c:dLbls>
          <c:showLegendKey val="0"/>
          <c:showVal val="0"/>
          <c:showCatName val="0"/>
          <c:showSerName val="0"/>
          <c:showPercent val="0"/>
          <c:showBubbleSize val="0"/>
        </c:dLbls>
        <c:gapWidth val="219"/>
        <c:overlap val="-27"/>
        <c:axId val="-2111867448"/>
        <c:axId val="-2111863720"/>
      </c:barChart>
      <c:catAx>
        <c:axId val="-2111867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11863720"/>
        <c:crosses val="autoZero"/>
        <c:auto val="1"/>
        <c:lblAlgn val="ctr"/>
        <c:lblOffset val="100"/>
        <c:noMultiLvlLbl val="0"/>
      </c:catAx>
      <c:valAx>
        <c:axId val="-2111863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1867448"/>
        <c:crosses val="autoZero"/>
        <c:crossBetween val="between"/>
      </c:valAx>
      <c:spPr>
        <a:noFill/>
        <a:ln>
          <a:noFill/>
        </a:ln>
        <a:effectLst/>
      </c:spPr>
    </c:plotArea>
    <c:legend>
      <c:legendPos val="b"/>
      <c:layout>
        <c:manualLayout>
          <c:xMode val="edge"/>
          <c:yMode val="edge"/>
          <c:x val="0.355496132673681"/>
          <c:y val="0.907960731427909"/>
          <c:w val="0.331902974241052"/>
          <c:h val="0.072476293061458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6" tIns="46243" rIns="92486" bIns="46243" rtlCol="0"/>
          <a:lstStyle>
            <a:lvl1pPr algn="l">
              <a:defRPr sz="1200"/>
            </a:lvl1pPr>
          </a:lstStyle>
          <a:p>
            <a:endParaRPr lang="en-US" dirty="0"/>
          </a:p>
        </p:txBody>
      </p:sp>
      <p:sp>
        <p:nvSpPr>
          <p:cNvPr id="3" name="Date Placeholder 2"/>
          <p:cNvSpPr>
            <a:spLocks noGrp="1"/>
          </p:cNvSpPr>
          <p:nvPr>
            <p:ph type="dt" sz="quarter" idx="1"/>
          </p:nvPr>
        </p:nvSpPr>
        <p:spPr>
          <a:xfrm>
            <a:off x="3936769" y="0"/>
            <a:ext cx="3011699" cy="461804"/>
          </a:xfrm>
          <a:prstGeom prst="rect">
            <a:avLst/>
          </a:prstGeom>
        </p:spPr>
        <p:txBody>
          <a:bodyPr vert="horz" lIns="92486" tIns="46243" rIns="92486" bIns="46243" rtlCol="0"/>
          <a:lstStyle>
            <a:lvl1pPr algn="r">
              <a:defRPr sz="1200"/>
            </a:lvl1pPr>
          </a:lstStyle>
          <a:p>
            <a:fld id="{BFDC8C1E-CA5B-48A8-AAAA-2CA36EB6AB7C}" type="datetimeFigureOut">
              <a:rPr lang="en-US" smtClean="0"/>
              <a:t>5/14/20</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86" tIns="46243" rIns="92486" bIns="4624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9" y="8772668"/>
            <a:ext cx="3011699" cy="461804"/>
          </a:xfrm>
          <a:prstGeom prst="rect">
            <a:avLst/>
          </a:prstGeom>
        </p:spPr>
        <p:txBody>
          <a:bodyPr vert="horz" lIns="92486" tIns="46243" rIns="92486" bIns="46243" rtlCol="0" anchor="b"/>
          <a:lstStyle>
            <a:lvl1pPr algn="r">
              <a:defRPr sz="1200"/>
            </a:lvl1pPr>
          </a:lstStyle>
          <a:p>
            <a:fld id="{103BD64C-1C51-4C09-A640-B2FA6FC97183}" type="slidenum">
              <a:rPr lang="en-US" smtClean="0"/>
              <a:t>‹#›</a:t>
            </a:fld>
            <a:endParaRPr lang="en-US" dirty="0"/>
          </a:p>
        </p:txBody>
      </p:sp>
    </p:spTree>
    <p:extLst>
      <p:ext uri="{BB962C8B-B14F-4D97-AF65-F5344CB8AC3E}">
        <p14:creationId xmlns:p14="http://schemas.microsoft.com/office/powerpoint/2010/main" val="20658419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3T20:25:08.862"/>
    </inkml:context>
    <inkml:brush xml:id="br0">
      <inkml:brushProperty name="width" value="0.15875" units="cm"/>
      <inkml:brushProperty name="height" value="0.15875" units="cm"/>
      <inkml:brushProperty name="ignorePressure" value="1"/>
    </inkml:brush>
  </inkml:definitions>
  <inkml:trace contextRef="#ctx0" brushRef="#br0">1425 36</inkml:trace>
  <inkml:trace contextRef="#ctx0" brushRef="#br0" timeOffset="1">1994 9,'-7'0,"1"0,-1-1,0 1,1-2,-18-4,24 6,-1 0,1 0,-1 0,0 0,1 0,-1 0,1 0,-1 0,1 0,-1 0,1 1,-1-1,1 0,-1 0,1 0,-1 1,1-1,-1 0,1 1,-1-1,1 0,-1 1,1-1,-2 2,0 0,0 1,1-1,-1 1,-1 2,1-3,0 0,1-1,-1 1,0 0,0-1,1 0,-1 1,-1-1,1 0,-1 1,0-1,0 0,0 0,0 0,0 0,-2 0,-2 0,4-1,-1 1,1-1,0 1,0 0,2-1,0 0,0 1,1-1,-1 1,0-1,0 0,1 1,-1-1,0 1,1 0,-1-1,0 1,1-1,-1 1,1 0,-1 0,0 1,0-1,0 1,-1-1,1 0,0 0,-1 1,1-1,-1 0,0 0,-4 4,4-4,1 0,-1 0,1 0,-1 0,0 0,0 0,0-1,0 1,1-1,-1 1,-1 0,-3-1,0 0,1 1,-3-2,1 1,-2 0,0 0,0 1,-6 1,6-1,0 0,-1-1,-5 0,2-1,11 1,0 0,0 0,0 0,0 0,0-1,0 1,0-1,0 0,0 1,0-1,0 0,0 0,0 0,1-1,-2 0,1 0,-1 0,1 1,-2-2,-4-3,7 5,-1 0,1 1,0-1,-1 0,1 1,-1-1,1 1,0-1,-1 1,1 0,-1 0,0-1,0 1,-1 0,1-1,0 0,-2 0,1 0,-1 0,1 0,-1 0,0 1,0 0,1-1,-1 1,0 0,0 1,-15-2,17 1,1 0,-1-1,1 1,-1-1,1 1,-2-1,-2-1,5 2,0-1,-1 1,1 0,0 0,-1 0,1 0,0 0,0 0,-1 0,1 0,0 0,-1 0,1 1,0-1,0 0,-1 0,1 0,0 0,0 0,-1 0,1 1,-1-1,1 1,-1-1,0 1,1-1,-1 1,1 0,-2 1,0 1,1 0,-1 1,2-4,-1 2,0 1,-1-1,1 0,-1-1,0 3,0-3,1 0,0 1,0-1,0 0,0 1,0-1,0 1,1 0,-1-1,0 1,0 1,1 3,-1 0,1 0,0 0,1 1,-1 8,0 46,0-59,0 1,-1-1,1 1,-1-1,0 0,1 1,-1-1,-1 0,1 0,0 0,0 0,-1 0,0 2,1-3,0 0,-1 0,1 0,0-1,0 1,0 0,-1 0,1-1,0 1,-1-1,1 1,-1-1,1 1,-1-1,-3 1,-1-1,1 1,-3-1,-1 0,7 0,0 0,1 1,-1-1,0 0,1 1,-1-1,0 1,1 0,-1-1,1 1,-1 0,-1 1,0 1,0 0,0 0,0 0,-1 2,2-3,0 0,0 0,0 0,0 0,-1 0,1-1,0 1,-1-1,1 1,-1-1,1 0,-3 1,1-1,0 0,0 1,0-1,-1-1,1 1,0-1,-4 0,6 1,1-1,-1 0,0 0,0 1,1-1,-1 1,0 0,0-1,1 1,-1 0,1 0,-1 0,0 0,-6 4,6-4,0 0,0 0,-2 0,2 0,1-1,-1 1,0-1,1 1,-1 0,1 0,-1 0,-2 2,0 1,1-1,-1 1,0 2,0-1,0-1,0 0,-1 1,0-1,0 1,1 0,-1 0,0 2,1-2,-1 0,-2 2,3-3,1-1,-1 1,1 0,-2 3,3-5,1 0,0 0,0-1,-1 1,1 0,-1-1,0 1,0 0,-3 2,0 0,1 1,0-1,-3 4,0 1,2-2,5-6,-1 0,1 0,0-1,-1 1,1 0,-1-1,1 1,-1 0,1-1,-1 1,0-1,1 1,-1-1,0 1,0-1,1 1,-1-1,0 0,-2 1,0 0,1-1,-1 0,0 1,0-1,0 0,-11 0,10 1,1-1,1 0,0 1,0-1,0 1,0 0,0-1,0 1,-1 0,1 0,0 0,0 0,0 0,0-1,0 1,0-1,-1 1,1-1,0 0,-6 1,0-1,1-1,-5 1,9 0,1 0,0-1,-1 1,1 0,0-1,-1 1,1-1,0 0,0 0,0 0,-2-1,1 1,1 0,0 0,0 1,-1-1,1 0,0 1,-1 0,0-1,-5 1,-8 0,7 0,4 0,0 1,-4 1,3-1,-6 0,11-1,-1 0,0 1,0-1,0 0,0 1,0 0,1-1,-1 1,-4 2,-3 3,-6 2,11-6,0-1,0 0,0 0,0 0,0-1,-1 1,1-1,-9 2,2-1,8-1,-1 0,0 1,-1 0,4 0,-1-1,1 1,0-1,0 1,-1-1,1 1,0 0,0 0,0 0,0 0,-1 0,-1 3,1-2,1-1,-1 1,0-1,0 1,1-1,0-1,0 1,0-1,0 1,0-1,0 0,0 1,0-1,0 0,0 0,-1 0,-3 1,0-1,-1-1,1 1,-1 0,-2 0,7 0,-1 0,1 0,0 1,-1-1,1 0,0 1,-1-1,1 1,0-1,0 1,-1 0,1 0,1-1,-1 1,0 0,1-1,-1 1,1 0,-1-1,-3 5,-5 4,5-6,0 1,0-1,-1 1,3-3,1 0,-1 0,1-1,-1 1,1 0,-1-1,0 1,1-1,-1 1,0-1,1 0,-1 0,-26 2,12-1,-3 0,-63-1,80 0,-1-1,1 1,0-1,-1 1,1-1,-1 0,1 0,-1 0,-4-2,4 1,0 1,1 0,-1-1,1 0,0 1,-2-2,-3-3,4 4,0 0,0 0,0 0,-2 0,3 1,0 0,0 1,0-1,0 1,-1 0,1-1,0 1,-1 0,-60 1,61-1,1 0,-1 0,1 0,-1 0,1 0,-1 1,1-1,-1 0,1 1,0-1,-1 1,1 0,0-1,-1 1,1 0,0 0,0 0,0 0,0 0,0 0,-1 0,1 0,0 1,0-1,0 0,0 0,-1 0,1 0,-1 0,1 0,-1 0,1 1,0-1,-1 1,1-1,1 0,-1 0,0-1,0 1,1 0,-1 0,0 0,0-1,0 1,0 0,0-1,0 1,0-1,0 1,-1-1,1 0,0 1,0-1,0 0,0 0,-1 0,-9 1,-5-2,6 0,1 1,-4 1,1 1,5 0,-7 1,13-2,0-1,-1 1,1-1,0 1,0-1,-1 1,1 0,0 0,-1 1,0-1,0 0,0 1,0-1,-1 0,-1 1,-14 3,16-4,0 0,-1 0,1 0,0 0,-1 0,1 0,0 1,-1 0,-2 2,1 0,-4 4,6-5,0 0,0 0,0 1,0-1,0 1,1-1,-1 4,1-6,-1 7,0-1,0 2,1-2,-1 0,-2 6,2-10,1 1,-1 0,1 0,0-1,1 1,-1 0,0 4,1-1,0-2,0 0,0-1,1 5,0-8,-1 1,1-1,-1 1,1-1,0 1,0-1,1 3,-1-2,0-1,0 1,0-1,0 0,1 1,0 0,5 5,-6-6,0 1,0 0,0 0,0 0,0 1,0-1,0 0,-1 0,1 0,-1 1,0 0,1 5,-1 0,-1 5,1 2,0 78,0-92,0 0,0-1,0 1,0 0,0 0,0 0,1 0,-1 0,0 0,1 0,-1 0,0-1,1 1,0 0,-1 0,1-1,-1 1,1-1,0 1,-1-1,1 1,0-1,-1 1,1-1,0 0,-1 0,1 1,0-1,0 0,0 0,-1 0,1 0,6 1,0-1,1 0,1 0,7-1,55 1,-70 0,0 0,0 0,1 0,-1 0,0 0,0 1,0-1,0 0,0 1,1-1,-1 1,0-1,0 1,0-1,0 1,0 0,-1-1,1 1,0 0,0 0,0 0,-1 0,1 0,0 0,-1 0,1 0,0 1,0-1,-1 0,1 1,0-1,0 0,0 0,0 0,0 0,1 0,-1 0,1 1,3 1,-1 0,1 1,-1-1,1 1,-4-2,0-1,-1 0,1 0,0 1,0-1,0 0,-1 1,1-1,-1 0,1 1,-1-1,1 1,-1-1,0 2,0 2,1 1,-2 0,1 1,-1 5,1 146,0-153,0 0,-2 4,0 6,2-2,0 9,0-21,0 0,0 0,1-1,-1 1,0 0,0 0,1 0,-1 0,1-1,-1 1,0 0,1 0,0-1,-1 1,1 0,-1-1,1 1,0-1,-1 1,1 0,2 0,0 1,0-1,0 0,0 0,0 0,0 1,1-1,-1 0,2 2,-3-2,0 0,-1 0,1 1,-1-1,1 1,0 1,8 11,-5-6,3 4,-6-8,1 0,0 1,0-1,1 0,2 2,-5-5,0 0,1 0,-1-1,0 1,0 0,1-1,-1 1,0-1,1 0,-1 1,1-1,6 2,-8-2,1 1,-1-1,1 0,-1 0,1 1,0-1,-1 1,0-1,1 0,-1 1,1-1,-1 1,1-1,-1 1,1 1,0-1,-1 1,1-1,0 2,-1-2,0 0,1 0,-1-1,0 1,1 0,-1 0,1 0,-1 0,1 0,-1-1,1 1,0 0,-1-1,1 1,0 0,0 0,9 3,-8-3,1 0,0 1,-1-1,1 1,12 9,-10-8,-4-3,0 1,-1-1,1 1,0-1,-1 1,1-1,-1 1,1 0,0-1,-1 1,1 0,-1-1,0 1,1 0,-1 0,1 0,-1 2,1-1,-1 1,0-1,1 3,-1-4,0 1,0 0,0 0,0-1,0 1,1 0,-1-1,1 1,-1-1,1 1,0 0,6 7,-5-7,0 0,-1 0,0 0,1 0,-1 0,0 2,1-2,-1 1,0-1,1 0,-1 1,1-1,0 0,0 0,0 0,0 0,1 0,-1 0,0 0,0 1,0-1,0 0,1 2,0 1,-2-4,-1 0,1-1,0 1,0 0,-1-1,1 1,0-1,0 1,0-1,0 1,-1-1,2 1,1 0,1 0,2 1,-3-2,0 1,0 0,0 0,0 0,1 1,0 0,0-1,0 0,0 0,0 0,1 0,-1 0,0-1,0 0,4 0,-6 0,0 0,0 0,0 1,-1-1,1 0,0 1,0-1,0 1,1 0,-1 1,1-1,-1 1,1-1,-1 1,2 1,-3-1,1-1,-1 0,0 0,1 0,0 0,-1 0,1 0,-1-1,1 1,0 0,0-1,-1 0,1 1,0-1,0 0,-1 0,1 0,0 0,0 0,0 0,-1 0,1 0,0 1,-1-1,1 0,-1 1,1-1,-1 1,-1-1,1 0,0 1,0-1,-1 1,1-1,-1 1,1-1,0 1,-1 0,1-1,-1 1,1 0,-1-1,0 1,1 0,0 2,0 0,-1 0,1 0,0 0,-1-1,0 1,0 0,0 0,0 3,-1-2,1 0,0 0,1 0,0 3,-1-5,1 0,-1 0,1 0,0 0,0-1,0 1,0 0,0 0,0-1,1 1,-1-1,0 1,2 0,-1 0,1 0,-1-1,0 0,0 1,1-1,-1 0,1 0,-1 0,1 0,1 0,2 0,0 1,0 0,-1 1,1-1,-1 1,3 2,-2-2,-6-2,1-1,-1 0,1 1,0-1,-1 1,0-1,1 1,-1-1,1 1,-1-1,1 1,-1-1,0 1,0 0,1-1,-1 1,0 0,0-1,0 2,1 0,-1 1,0 0,0 0,0 1,-1-2,1 0,0 0,0 1,0-1,1 2,0-2,-1 0,1 0,0 0,0 0,0-1,0 1,0 0,10 11,-4-5,-7-7,1 0,0-1,0 1,0 0,0 0,0-1,0 1,0-1,0 1,0-1,0 1,0-1,1 1,-1-1,0 0,1 0,3 1,-1-1,1 0,4-1,1 1,4 0,6-1,3 2,-20-1,1 1,-1 0,1 0,-1 0,0 1,2 0,-5-2,2 0,-1 1,0 0,1 0,-1 0,0-1,0 1,0 0,0 0,0 0,0 1,0-1,-1 0,1 0,0 0,0 1,-1-1,1 1,-1-1,1 0,-1 0,1 0,-1 0,1 0,-1 0,1 0,0 0,-1-1,1 1,0 0,-1 0,1-1,0 1,0-1,0 1,0-1,0 1,0-1,0 1,0-1,0 0,0 1,0-1,4 1,-1-1,1 0,-1 0,1 0,1 0,3-1,97 1,-103 0,0 0,0 0,-1-1,1 1,0-1,-1 0,1 0,-1 0,2-1,4-2,0-1,1-1,1-1,7-5,-8 5,-6 6,-1-1,0 1,1 0,-1 0,1 0,-1 1,1-1,0 1,-1-1,3 1,0-1,-4 1,0 0,0 0,0-1,0 1,0 0,0-1,0 1,0-1,-1 1,1-1,0 0,9-8,-8 7,0-1,0 1,1 0,0 0,0 0,0 0,0 0,0 1,0-1,0 1,1 0,-1 0,0 0,1 0,-1 1,1-1,-1 1,3 0,41 0,-47 0,1 0,0 0,-1 0,1 0,-1 0,1 0,0-1,-1 1,1 0,-1 0,1-1,-1 1,1 0,0-1,-1 1,2-2,-1 1,1-1,-1 1,0-1,0 0,1 1,-1-1,0 1,0 0,2-1,6-5,-4 4,0-1,2-1,-5 3,1 0,-1 0,1 0,0 0,0 1,0 0,2-2,5 0,8-2,-17 5,0 0,0 0,-1 0,1-1,0 1,-1 0,1-1,0 1,-1-1,1 1,0-1,-1 1,1-1,-1 1,1-1,-1 1,1-1,-1 0,1-1,1 0,-1 0,0-1,0-1,0 2,0-1,0 1,0-2,4-2,-1 0,4-4,4-5,-11 13,0 1,-1-1,1 1,0-1,-1 1,1-1,-1 1,0-1,1-1,-1 1,0 1,0-1,1 0,-1 1,1-1,-1 1,1-1,0-1,3-2,-3 3,0 0,1-1,-1 2,2-3,-2 3,0 1,0-1,-1 0,1 1,0-1,0 1,0-1,0 1,0 0,0-1,0 1,0 0,0 0,0 0,6-1,1 1,-1 0,5 0,5 1,-9-1,-3 0,1 0,3 0,-7-1,-1 1,1 0,-1-1,1 1,-1-1,1 1,-1-1,0 0,1 1,-1-1,1-1,2 0,-4 1,1 1,0-1,0 1,0-1,-1 0,1 0,0 1,0-2,0 0,0 1,1-1,-1 1,0-1,1 1,0 0,-1-1,1 1,0 0,0 0,8-6,-9 6,0 1,-1-1,1 0,-1 0,1 0,-1 1,1-1,-1 0,1 0,-1 0,1 0,-1 0,0 0,0 0,0 0,1 0,-1-4,0 1,0 0,-1-2,1-2,0 5,0-1,0 1,1-1,-1 0,1 1,0-1,1-2,-1 3,0-1,0 1,-1-1,1-1,-1 4,0-1,0 0,0 0,0 0,0 1,0-1,-1 0,1 0,-1-1,0 2,1 0,-1 1,1-1,-1 0,0 0,1 0,-1 1,0-1,0 0,0 1,0-1,1 1,-2-1,-2-1,0 0,-2 0,6 2,-13-5,9 4,-1-1,-2 0,5 1,1 0,-1 0,1 0,-1 0,1 0,0 0,-1-1,0 0,-2-3,1 0,-1 0,-1-6,1 4,-5-6,5 7,1 0,-1 0,1 0,0-1,2 5,1-1,-1 1,0 0,1-1,0 0,-1-1,2-16,-1 8,0 7,0-8,0 12,0 0,0 0,-1 0,1 0,0 0,-1 0,1 0,-1 0,1 0,-1 0,0 0,0 0,1 0,-1 0,1 0,0-1,-1 1,1 0,0 0,0 0,-1 0,1-1,0 1,0 0,0 0,0 0,1-1,-1 1,0 0,0 0,1 0,-1 0,1-1,0-1,1 0,0 0,0 0,0 0,0 1,0-1,1-1,5-3,-6 6,0-1,0 0,2-2,-4 3,1 0,0 0,-1 0,1 0,-1 0,0 1,1-1,-1 0,0 0,1 0,-1 0,0-1,0 0,0 0,1 0,-1 0,1 0,-1 0,1 1,0-1,0 0,0 0,0 1,0-1,0 1,0-1,0 1,1-1,-1 1,1-1,1-1,-1 2,-1 0,1-1,-1 0,1 1,-1-1,0 0,0 2,-1-1,0 1,0-1,1 1,-1-1,0 0,0 1,0-1,0 1,0-1,0 1,0-1,0 1,0-1,0 0,0 1,0-1,0 1,0-1,0 1,-1-1,1 1,0-1,0 1,-1-1,0 0,1 0,-1 0,0 0,1 1,-1-1,0 0,0 1,0-1,0 0,0 1,0-1,0 1,0-1,0 1,0-1,0 1,-3-1,0 1,1-1,-1 1,-1 0,1 0,1-1,-1 1,0-1,0 1,3-1,0 1,0-1,0 1,0-1,0 0,0 1,0-1,-1-1,1 1,0 0,0 1,0-1,-1 0,0 0,-16-9,13 7,0 1,0-1,-1 1,1 0,-5-1,9 3,0 0,1 0,-1-1,1 1,-1 0,0 0,1-1,-1 1,1 0,-1-1,1 1,-1 0,1-1,-1 1,1-1,-1 1,0-1,1 0,-1 0,1-1,-1 1,1 0,0 0,-1 0,1 0,0-1,0 1,0-2,-1 0,0 0,0-1,1 3,-1-1,1 1,-1 0,1 0,-1 0,0 0,1 0,-1 0,-1-1,1 1,0 0,1 0,-1 0,0 0,1 0,-1 0,1 0,-1 0,1 0,-1-1,1 1,0 0,-1 0,1-2,0-2,0 0,0 0,0-1,1-3,-2-14,1 8,1-8,-1 21,0 1,1 0,-1 0,1 0,-1-1,1 1,0 0,-1 0,1 0,1-1,1-4,3-3,-4 7,0-1,-1 0,1 1,-1-1,0 0,1-2,-1 4,-1-1,1 0,-1 1,1-1,0 1,0-1,0 1,0-1,0 1,0 0,1-1,-1 1,3-2,0 0,0 0,0 1,0-1,2 0,0-1,1-2,2-1,-5 4,-2 2,0-1,0 1,0 0,0 0,0-1,0 1,2 0,17-4,-11 2,-1 1,2-2,-8 3,0 0,0-1,-1 1,1-1,0-1,-1 1,0 1,0 0,0-1,0 1,0 0,0 0,0 0,1 0,1 0,0 1,0-1,0 1,-1 0,4 1,-4-1,0 0,0 0,0 0,0 0,0 0,0-1,0 1,1-1,5-3,-6 3,1-1,0 1,-1 0,1 0,0 0,0 1,3-1,23 2,-13-1,13 0,-29-1,1 1,0-1,-1 1,1-1,0 0,-1 1,1-1,-1 0,1 0,-1 0,1 0,-1 0,1-1,0 0,0 0,1 1,-1-1,2 0,0 0,0-1,0 0,3-1,-1-1,-5 4,0 0,0 0,1 0,-1 0,0-1,0 1,0 0,0-1,-1 1,1-1,0 1,0-1,-1 0,1-1,0-1,0 1,-1-1,1 1,-1-4,0 4,1-1,0 1,0-1,0 1,0 0,0-1,1 0,1-3,-1 3,0 0,0 0,1 0,0 0,-1-1,1 0,-2 4,0-1,-1 1,1-1,-1 1,0-1,0 1,1-1,-1-1,0 2,0 1,0 0,0-1,0 1,0 0,-1-1,1 1,0 0,0-1,0 1,0 0,0-1,-1 1,1 0,0-1,0 1,-1-1,-5-2,6 2,-1 1,0 0,0-1,1 1,-1-1,0 1,1-1,-1 1,1-1,-1 0,0 0,-2-4,3 4,0 0,-1 0,1 0,-1 0,1 0,-1 1,1-1,-1 0,0 0,1 1,-1-1,0 1,0-1,1 0,-1 1,0-1,0 1,-1-1,2 1,-1 0,1-1,-1 1,1 0,-1-1,1 1,-1 0,1-1,-1 1,1-1,-1 1,1-1,-1 1,1-1,0 1,-1-1,1 1,0-1,0 0,-1 1,1-1,0 1,0-2,0 0,-1-1,1 0,0 0,1-2,-1-1,0-23,0 9,1-1,-1 20,0 1,0-1,0 1,0-1,0 1,0-1,0 1,1-1,-1 1,0-1,0 1,1-1,-1 1,0-1,1 1,-1-1,0 1,1 0,-1-1,1 1,-1 0,0-1,1 1,-1 0,1 0,-1-1,1 1,-1 0,1 0,0 0,-1 0,3-1,0 1,0 0,0 0,-1 0,4 0,5 1,-10-1,1 0,0-1,-1 1,1-1,0 1,-1-1,1 1,0-1,12-7,-2 1,-7 4,-1 0,1 0,-1-1,1 1,0-1,19-21,-21 21,-1 3,-1 0,0-1,0 1,0-1,0 0,0 1,0-1,0 0,0 0,0 0,-1 1,1-1,-1 0,0 0,1 0,-1 0,0 0,0-2,-2-101,3 67,-2 36,1-1,0 1,-1 0,1 0,-1 0,0 0,0 0,0 0,0 0,0 0,0 0,0 1,-1-1,1 0,-1 1,1-1,-2 0,1 0,0 0,-1 0,1 0,-1-1,3 2,-1 0,0 0,0-1,1 1,-1 0,1 0,-1-1,1 1,0 0,-1-2,1-1,0-1,0 0,0-2,0 3,0 0,0 1,0-1,0 0,-1 1,1-2,-1 3,0 0,1 1,-1-1,0 0,0 1,0-1,0 1,0-1,-1 0,0 0,1-1,-1 0,-1-2,-2-5,3 7,1 1,-1-1,1 1,-1 0,1-1,0 0,0 1,0-3,0 3,1 1,0 0,-1-1,1 1,-1-1,0 1,1 0,-1 0,0-1,-1 0,-9-12,11 13,-1 0,1 0,-1 0,1 0,-1 0,1 0,-1 0,1 0,0 0,0 0,0 0,-1-1,1-2,0-1,1-1,-1-1,0 3</inkml:trace>
  <inkml:trace contextRef="#ctx0" brushRef="#br0" timeOffset="2">1980 0</inkml:trace>
  <inkml:trace contextRef="#ctx0" brushRef="#br0" timeOffset="3">1980 0</inkml:trace>
  <inkml:trace contextRef="#ctx0" brushRef="#br0" timeOffset="4">2007 0</inkml:trace>
  <inkml:trace contextRef="#ctx0" brushRef="#br0" timeOffset="5">2007 0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3T20:25:08.868"/>
    </inkml:context>
    <inkml:brush xml:id="br0">
      <inkml:brushProperty name="width" value="0.15875" units="cm"/>
      <inkml:brushProperty name="height" value="0.15875" units="cm"/>
      <inkml:brushProperty name="color" value="#004F8B"/>
      <inkml:brushProperty name="ignorePressure" value="1"/>
    </inkml:brush>
  </inkml:definitions>
  <inkml:trace contextRef="#ctx0" brushRef="#br0">3886 2147,'-42'-1,"22"0,0 0,0 2,-12 2,27-2,0 1,-1 0,1 0,0 0,0 1,0-1,-4 5,4-4,-1 0,1 0,-1 0,0 0,1-1,-6 1,-34 5,32-6,0 0,0 1,0 0,0 1,1 0,-2 2,-18 12,27-15,0 1,0-1,0 0,0-1,-1 1,0-1,1 0,-1-1,0 1,0-1,-4 0,1-1,3 1,0-1,-1 0,1 0,-1-1,1 1,-5-3,9 3,0-1,0 0,1 1,-1-1,1 0,-1 0,1 0,-1 0,1 0,0-1,-1 1,1 0,0-1,0 1,0-1,0 1,0-1,0 1,1-1,-1 0,0 1,1-1,-1 0,1 0,0 1,-1-2,-4-32,1 0,0-34,4 61,-1 0,-1 0,1 0,-1 0,-1 1,1-1,-1 1,-1 0,0-1,0 0,0-1,1 1,0-1,0 0,1 0,0 0,1-1,0-1,1 7,0 1,0-1,-1 0,1 1,-1-1,0 1,0 0,-2-4,3 6,-1 0,0-1,0 1,0 0,-1 0,1 0,0 0,0 0,-1 1,1-1,0 0,-1 1,1-1,-1 0,1 1,0 0,-1-1,1 1,-1 0,0 0,1 0,-1 0,0 0,-2 0,-1 0,1-1,0 1,-1-1,1 0,0 0,0 0,-4-2,5 1,1 1,0-1,-1 0,1 0,0 0,0-1,0 1,0 0,1-1,-1 0,1 1,-1-1,1-1,-3-6,0 2,-1-1,0 0,0 1,-1 0,1 0,-2 1,1 0,-1 0,0 0,-3-1,6 4,-1 0,1-1,0 0,0 0,0 0,1 0,0-1,0 1,0-1,1 0,0 1,-1-6,-1 2,0-1,0 1,-1 0,-1-3,3 9,0-1,0 1,0 0,0 0,0 0,0 0,-1 1,0-1,1 1,-3-1,-13-9,-8-15,23 22,-1 0,1 0,-1 1,0-1,-1 0,-10-5,10 7,1 0,0-1,0 1,0-1,1 0,-1 0,1-1,0 1,0-1,-1-2,-30-39,29 39,1 0,-1 1,1-2,0 1,0 0,1-1,0 0,1 0,-2-6,-11-31,12 36,1-1,-1 0,1 0,1 0,0-1,1 1,-1-1,2 4,0 0,0 0,1 1,-1-1,1 0,1 0,0-3,0 6,0 0,0 0,0 0,1 0,-1 1,1-1,0 1,0 0,0 0,0 0,0 0,3-1,9-10,1 0,-2-2,0 1,3-7,21-22,-35 41,0-1,-1 0,1 0,-1 0,0 0,0 0,0-1,0 1,-1 0,1-1,-1 1,0-1,-1 0,1 1,-1-1,0 0,0 1,-1-1,1 0,-1 1,0-1,0 1,0-1,-1 1,0-1,0 1,0 0,0 0,-1 0,1 0,-3-2,-6-6,0 0,1-1,0 0,1-1,-1-4,-1-8,9 21,0 0,0 1,0-1,-1 0,0 1,-2-4,4 6,-1 1,1-1,-1 1,0 0,0-1,0 1,0 0,0 0,0 0,0 0,0 0,0 1,0-1,-1 1,1-1,0 1,0 0,-2 0,-41-2,18 2,-27-5,-5-1,0 3,-1 2,0 3,-33 0,5-3,6-1,-22 6,101-4,0 1,1 0,-1-1,0 2,1-1,-1 0,1 0,-1 1,1-1,0 1,0 0,0 0,0 0,0 0,0 0,0 0,0 0,1 1,-1-1,1 1,0-1,-1 2,0 0,0-1,0 1,-1 0,0-1,1 0,-1 1,-1-1,1 0,0-1,-1 1,-1 0,0-1,0 0,0 0,0-1,-1 0,1 0,-1 0,-3 0,3 0,1-1,-1 1,1 0,-1 1,1-1,-1 1,1 0,-3 2,3-1,0-1,0 0,0 0,0 0,-1-1,1 0,-1 0,1 0,0 0,-1-1,1 0,-1 0,1-1,-1 0,1 0,-1 0,1 0,0-1,0 0,-1 0,1 0,1-1,-1 1,-2-3,-34-25,29 22,0 0,0-1,-1-3,8 7,1 0,0-1,0 1,1-1,-1 0,1 0,1 0,-1 0,1-1,0 0,-7-17,7 21,0 0,0 0,0 0,0 0,-1 0,1 1,-1-1,0 1,1 0,-1 0,-3-2,2 1,0 1,1-1,-1 0,1 0,0 0,0 0,0-1,-1-2,-12-31,13 29,0 0,0 1,0 0,-1 0,-2-3,-13-16,8 12,0-1,1 0,1 0,0-1,2 0,-1-2,6 13,0 1,0-1,-1 1,1 0,-1 0,0 0,0 0,0 0,-1 1,1-1,-1 1,0 0,0 0,0 1,0-1,-1 0,-11-8,8 5,0 0,1 0,0-1,1-1,-1 1,1-1,1 0,-1 0,1 0,1-1,-3-5,6 10,-1 0,1 0,-1 0,-1 0,1 1,0-1,-1 1,1 0,-1-1,0 1,0 1,-1-1,0-1,-3 0,0 0,0 1,-1 0,1 0,-1 0,-3 0,6 1,-1 0,1-1,0 0,0 1,0-2,1 1,-1 0,-2-4,-27-17,23 19,-1-1,1 0,-1 1,0 0,0 1,-8-1,19 5,0 0,0 0,-1 0,1 0,0 0,0 0,0 1,0-1,0 1,0-1,0 0,0 1,0 0,0-1,0 1,0 0,0-1,0 1,0 0,1 0,-1 0,0 0,1-1,-1 1,0 0,1 0,-1 0,1 1,0-1,-1 0,1 0,-12 43,9-29,-3 12,4-19,1-1,-1 0,0 0,0 1,-1-2,0 1,-1 0,1-1,-1 1,-2 2,-1 0,1 0,0 1,1 0,0 0,1 0,0 1,0-1,1 1,0 0,1 0,1 0,-1 2,-10 33,9-36,0 0,0 0,1 0,1 0,-1 7,2 24,1-25,-1 0,-1 1,0-1,-1 0,0-1,-2 1,0 0,0-1,-4 7,3-10,1 0,1 0,0 0,1 0,0 0,1 1,0-1,1 2,0-1,0-1,-2 0,1 1,-2-1,1 0,-2 0,1 0,-2 1,-2 2,1 0,0 0,1 1,1 0,1 0,0 0,1 0,1 0,0 14,2 656,-1-681,0-1,1 0,-1 1,1-1,0 1,0-1,0 0,1 1,-1-1,1 0,0 0,1 0,-1-1,0 1,1 0,0-1,0 0,3 4,-2-3,-1 0,0 1,0 0,0-1,-1 1,0 0,0 1,0-1,-1 0,1 0,-1 1,0-1,-1 6,1 12,-1 1,-2 18,0 4,3 16,0-32,0 0,-3 0,-2 18,2-42,0 0,0-1,0 1,-1 0,0-1,0 1,0-1,-1 0,1 0,-1 0,-1-1,1 0,-1 1,1-1,-3 0,-9 12,13-14,-1 0,1 0,0 0,0 0,-1 0,1-1,-1 0,0 0,1 0,-1 0,0 0,1-1,-1 1,-2-1,0 0,1 1,-1 0,0 0,1 0,-1 1,0 0,0 1,-1 0,1 1,0-1,1 1,-1 1,0-1,1 1,0 0,0 0,1 0,-1 1,1-1,0 1,1 0,-1 0,1 1,1-1,-1 1,1-1,0 1,0 0,1 0,0 0,0 0,1 0,0 6,1 989,-1-997,0 1,-1 0,0 0,0 0,0 0,-1-1,1 1,-2-1,1 1,0-1,-1 0,0 1,-3 1,-4 6,0-1,-2 0,1-1,-3 1,1-1,1 0,1 1,0 0,-5 8,13-14,-1 1,1-1,0 1,1 0,0 0,0 0,0 1,-1-1,0 1,0-1,0 0,-2 1,1 0,1 0,-1 0,1 0,0 0,1 0,0 1,0-1,1 1,-1 8,1 15,2 1,0 2,2 22,-3 209,-1-263,1-1,0 1,-1 0,1-1,-1 1,0-1,1 1,-1-1,-1 1,1-1,0 0,-1 1,1-1,-1 0,-1 1,-32 29,27-27,1 1,1 0,-1 0,-2 3,-29 38,15-20,0 1,3 1,-4 8,14-19,-10 17,1 1,-2 8,16-31,1 1,0-1,0 1,1 0,1 0,1 0,0 0,0 4,1-12,0 4,1-1,0 1,0-1,0 1,0-6,0-1,1 1,-1-1,1 1,-1-1,1 0,0 1,0-1,1 0,-1 0,3 2,27 33,-24-27,0-1,0 0,9 7,-13-13,1 1,-1 0,0 1,0-1,-1 1,0-1,0 1,0 0,0 3,0-2,0 0,1 1,0-1,0-1,1 1,0 1,8 7,-7-8,0 0,0-1,0 0,3 2,-7-6,1 0,0-1,0 1,0 0,1-1,-1 0,0 0,0 0,1 0,-1 0,0-1,1 1,0-1,127-1,-128 1,1 1,-1-1,0 1,0 0,0 0,0 0,0 0,0 0,0 1,0 0,-1-1,1 1,1 1,27 31,-27-29,0 1,1-1,0 0,0 0,0 0,1-1,-1 1,1-1,3 1,0 0,0 1,-1 0,0 1,0 0,-1 0,0 0,0 1,-1 0,0 1,2 3,-6-10,0 1,0-1,0 0,1 0,-1 0,1 0,-1 0,1-1,-1 1,1-1,0 0,0 1,0-1,0-1,0 1,0 0,0-1,0 1,2-1,11 1,0-1,0-1,7-1,8 0,28 4,-32-1,1-1,25-4,-47 3,-1-1,1 0,0-1,0 1,-1-1,1 0,-1-1,0 1,0-1,0 0,-1 0,1 0,-1-1,2-3,1 1,0 0,1 0,0 0,0 1,2-1,-5 5,0 0,0 0,0 0,0 1,1-1,-1 1,0 1,1-1,2 1,55 1,-30 1,51-3,-27 0,22 4,-77-3,1 0,-1 1,0-1,1 1,-1-1,0 1,0 0,1 0,-1 0,0 0,0 0,0 0,0 1,-1-1,1 1,0 0,-1-1,1 1,0 0,-1 0,0 0,0 0,1 0,-1 0,2 7,0 0,0 0,0 0,-1 0,0 7,-1-7,1 0,0-1,0 1,1-1,0 2,0-7,0 1,0-1,0 0,0 0,0 0,1 0,-1-1,1 1,0-1,0 0,2 1,15 10,-15-9,-1 0,1 0,-1 1,0 0,0 0,0 1,-1-1,0 1,0 0,0 0,-1 0,0 0,0 1,0 0,-1-1,0 1,-1 0,1 0,4 19,-4-20,0 1,-1-1,1 1,-1 0,-1 0,1 0,-2 6,0 3,-1 4,0-1,-1 1,-1-1,-6 17,6-23,0 1,1-1,1 1,0-1,1 1,1-1,0 1,1 0,2 12,-2-24,-1 0,1-1,0 1,0 0,0-1,0 1,0 0,0-1,0 1,0-1,1 0,-1 0,1 1,-1-1,1 0,-1 0,1 0,0 0,-1-1,1 1,0 0,0-1,0 1,-1-1,1 1,0-1,0 0,1 0,9 1,1 0,0-1,-1-1,2 0,4 0,46 0,-27 1,0-1,0-2,4-2,-21 2,-1 0,1 2,-1 1,1 0,-1 1,-16 0,0 0,-1 0,1 0,-1 0,1 0,-1 1,0-1,1 1,-1-1,0 1,0 0,0 0,0 0,-1 0,1 0,0 1,-1-1,0 0,1 1,-1-1,0 1,0-1,0 1,-1 1,4 6,-1 0,-1 1,0-1,0 1,-1 8,-1 18,0-29,-1-1,1 1,0-1,0 1,1-1,0 1,1-1,0 0,0 1,0-1,1 0,0 0,0 0,1-1,0 1,12 15,1-2,0 0,16 14,-23-27,0 0,0-1,0 0,1 0,2 0,-2-1,0 1,0 0,0 0,9 9,-16-13,0 1,0-1,1 0,-1 0,1-1,-1 1,1-1,-1 0,1 0,0 0,0-1,-1 0,2 0,2 0,-1 0,0 0,1-1,-1 0,0 0,0-1,1 0,1-1,-3 0,0-1,0 0,0 0,0-1,-1 0,1 0,-1 0,-1 0,1-1,0 0,38-62,-42 68,93-143,-30 48,-43 61,2 2,1 1,9-8,-30 37,-1 0,0 0,1 0,-1 0,1 0,0 1,-1-1,1 1,0 0,0 0,0 0,0 0,0 0,0 1,0-1,7 0,-1 1,1 0,-1 1,3 0,-6 0,0 0,0 0,1-1,-1 0,0 0,0-1,0 0,0 0,1 0,-1-1,1 0,11-6,-5 1,0 0,1 1,0 1,1 0,-1 1,1 1,0 0,0 1,5 0,-13 2,0 0,-1 0,1-1,0 0,-1 0,1-1,-1 0,1 0,-4 1,0-1,0 0,0 0,-1 1,1-2,0 1,-1 0,1 0,-1-1,0 0,0 1,0-1,0 0,-1 0,1 0,0-2,4-9,0 0,-1 0,-1-1,-1 0,2-12,-4 23,1-1,-1 1,1-1,0 1,0 0,0 0,0-1,1 2,0-1,0 0,0 0,0 1,1 0,0-1,0 0,-1 1,1-1,-1 0,0 0,0 0,0 0,0-1,-1 1,0-1,0 1,0-1,0-1,4-16,2 1,0 0,1 0,2 1,0 0,0 1,28-52,-33 58,-1 0,-1-1,0 1,0-1,-2 1,2-12,-2-10,-1-1,-2-1,0-1,-1 9,2 0,1 0,1-2,2 18,0 1,1-1,0 1,1 0,0 1,1-1,0 1,5-5,3-6,-9 13,0 0,-1 0,1 0,-2-1,0 0,0 0,0 0,-2 0,1 0,-1-1,-1 1,1-1,-2 1,0-5,0 13,0-3,0 1,0-1,-1 1,1-1,-1 1,-2-5,3 8,-1-1,0 1,0 0,0-1,0 1,0 0,0-1,0 1,0 0,-1 0,1 0,0 0,-1 0,1 1,-1-1,1 0,-1 1,1-1,-1 1,0-1,-3-1,1 0,-1 0,1 0,0 0,0-1,0 0,0 0,0 0,-2-3,-31-37,24 28,-10-19,19 27,0 1,-1-1,1 1,-1 1,-3-4,6 7,-1 0,0 0,1 1,-1-1,0 0,0 1,0 0,0 0,0 0,0 0,0 0,0 1,0-1,-1 1,0 0,-37 0,28 1,0-1,-1-1,-3 0,13 0,-1 0,0 0,1-1,-1 1,1-1,0 0,-1 0,1 0,0-1,0 1,0-2,-6-4,0 0,-1 1,0 0,-1 1,6 3,1 1,-1 0,0 0,0 1,0 0,0 0,0 0,0 0,-4 1,-3 1,8-1,1 0,-1 0,0 0,0-1,1 1,-4-2,7 2,0-1,-1 1,1-1,-1 0,1 0,0 1,0-1,0 0,-1 0,1 0,0 0,0 0,0 0,0-1,1 1,-1 0,0 0,0-1,1 1,-1-1,1 1,-1 0,1-1,-15-49,0 6,3-2,-1-18,13 62,0 0,0 0,0 0,1 0,-1 0,1 0,0 0,0 0,0 0,0 0,1 0,-1 0,1 1,-1-1,1 0,0 1,0-1,0 1,1 0,-1 0,1 0,0 0,22-27,-15 14,0 2,1-1,0 1,2 1,-1 0,1 0,1 2,0 0,1 0,0 1,0 1,10-4,-15 9,-1 1,0-1,1 2,0-1,-2 2,-1-2,1 1,-1-1,0 0,0 0,0-1,4-2,44-30,-40 24,1 1,0 0,0 2,17-7,-30 14,1 0,-1-1,1 1,-1-1,0 0,1 0,-1 0,0 0,0 0,0-1,-1 0,3-1,-4 1,1 1,-1-1,0 0,0 0,0 0,0 0,0 0,-1 0,1 0,-1 0,0 0,0 0,0 0,0 0,-1-3,1 5,-1-1,1 0,-1 0,1 0,-1 0,0 1,1-1,-1 0,0 0,0 1,0-1,-1 1,1-1,0 1,0 0,-1-1,1 1,-1 0,1 0,-1 0,0 0,1 0,-1 0,0 0,-1 0,1 1,0-1,0 0,0 0,0 0,1 0,-1 0,0-1,1 1,-1 0,1-1,-1 1,1-1,-1 0,1 1,0-1,0 0,0 0,0 0,0 0,0-1,-2-17,0 0,2-1,0 1,1-1,2 1,0-5,2-49,-4 65,0 0,-1-1,0 1,0 0,-1-1,0 6,1-1,-1 1,0 0,0 0,-1 0,1 0,-1 0,1 1,-1-1,-1 1,0-2,0 0,0 0,0 0,1 0,0-1,0 0,0 0,0 0,1 0,0 0,1 0,-1 0,1-1,0-2,-2-17,2-1,1-16,0 32,-1-16,1 18,-1 0,1 1,0-1,1 0,0 0,1 1,0-2,-1 8,-1 0,1 1,0-1,0 1,0 0,0-1,0 1,0 0,1-1,-1 1,0 0,1 0,-1 0,0 0,1 0,1 0,30-10,-28 9,1 1,-1-1,0 0,0 0,0 0,1-1,20-22,-23 22,-1 0,0 0,1 0,0 0,0 1,0 0,0-1,0 1,0 0,1 1,-1-1,1 0,-1 1,1 0,0 0,40-14,-36 12,0 0,1 0,-1 1,1 0,-1 0,4 0,-7 2,1-2,0 1,0 0,-1-1,1 0,-1-1,0 1,1-1,-1 0,0 0,-1-1,1 1,0-1,-1 0,0 0,0-1,0 1,0-2,-1 2,0 0,-1 0,1 0,-1 0,0 0,0-1,0 1,-1 0,1-1,-1 0,0-4,1-7,0-1,-2-13,0 15,0 0,2 0,0-2,-2 15,1 0,0-1,-1 1,2-1,-1 1,0 0,0 0,1 0,-1 0,1 0,-1 0,1 0,0 0,0 0,0 1,0-1,0 1,0 0,0-1,0 1,1 0,-1 0,1 0,0 0,0 0,1 0,-1-1,1 0,-1 0,0 0,0 0,0-1,0 1,0-1,0 0,-1 0,-1 0,1 0,-1 0,1 0,-1 0,0 0,0-1,-1 1,1 0,-1 0,1-1,-1-2,-2-46,0 26,2 4,2-1,3-18,-1 16,-2 0,0-3,-2 23,0 0,0-1,0 1,0 0,-1-1,0 1,0 0,-1-2,1 5,1 0,-1 0,-1 1,1-1,0 1,0-1,0 1,-1-1,1 1,-1 0,1-1,-1 1,0 0,1 0,-1 0,0 1,0-1,1 0,-1 1,0-1,-2 0,-17-6,16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8"/>
          </a:xfrm>
          <a:prstGeom prst="rect">
            <a:avLst/>
          </a:prstGeom>
        </p:spPr>
        <p:txBody>
          <a:bodyPr vert="horz" lIns="92486" tIns="46243" rIns="92486" bIns="46243" rtlCol="0"/>
          <a:lstStyle>
            <a:lvl1pPr algn="l">
              <a:defRPr sz="1200"/>
            </a:lvl1pPr>
          </a:lstStyle>
          <a:p>
            <a:endParaRPr lang="en-US" dirty="0"/>
          </a:p>
        </p:txBody>
      </p:sp>
      <p:sp>
        <p:nvSpPr>
          <p:cNvPr id="3" name="Date Placeholder 2"/>
          <p:cNvSpPr>
            <a:spLocks noGrp="1"/>
          </p:cNvSpPr>
          <p:nvPr>
            <p:ph type="dt" idx="1"/>
          </p:nvPr>
        </p:nvSpPr>
        <p:spPr>
          <a:xfrm>
            <a:off x="3936769" y="1"/>
            <a:ext cx="3011699" cy="463408"/>
          </a:xfrm>
          <a:prstGeom prst="rect">
            <a:avLst/>
          </a:prstGeom>
        </p:spPr>
        <p:txBody>
          <a:bodyPr vert="horz" lIns="92486" tIns="46243" rIns="92486" bIns="46243" rtlCol="0"/>
          <a:lstStyle>
            <a:lvl1pPr algn="r">
              <a:defRPr sz="1200"/>
            </a:lvl1pPr>
          </a:lstStyle>
          <a:p>
            <a:fld id="{D126A052-ED3F-3244-BBDE-97F8D976CC39}" type="datetimeFigureOut">
              <a:rPr lang="en-US" smtClean="0"/>
              <a:t>5/14/20</a:t>
            </a:fld>
            <a:endParaRPr lang="en-US" dirty="0"/>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6" tIns="46243" rIns="92486" bIns="46243" rtlCol="0" anchor="ctr"/>
          <a:lstStyle/>
          <a:p>
            <a:endParaRPr lang="en-US" dirty="0"/>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6" tIns="46243" rIns="92486" bIns="462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486" tIns="46243" rIns="92486" bIns="4624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0"/>
            <a:ext cx="3011699" cy="463407"/>
          </a:xfrm>
          <a:prstGeom prst="rect">
            <a:avLst/>
          </a:prstGeom>
        </p:spPr>
        <p:txBody>
          <a:bodyPr vert="horz" lIns="92486" tIns="46243" rIns="92486" bIns="46243" rtlCol="0" anchor="b"/>
          <a:lstStyle>
            <a:lvl1pPr algn="r">
              <a:defRPr sz="1200"/>
            </a:lvl1pPr>
          </a:lstStyle>
          <a:p>
            <a:fld id="{2A3DC5D7-A56D-354D-A3DB-C554BCA5C13A}" type="slidenum">
              <a:rPr lang="en-US" smtClean="0"/>
              <a:t>‹#›</a:t>
            </a:fld>
            <a:endParaRPr lang="en-US" dirty="0"/>
          </a:p>
        </p:txBody>
      </p:sp>
    </p:spTree>
    <p:extLst>
      <p:ext uri="{BB962C8B-B14F-4D97-AF65-F5344CB8AC3E}">
        <p14:creationId xmlns:p14="http://schemas.microsoft.com/office/powerpoint/2010/main" val="1511229768"/>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labs.waterdata.usgs.gov/estimated-availability/%23/"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DC5D7-A56D-354D-A3DB-C554BCA5C13A}" type="slidenum">
              <a:rPr lang="en-US" smtClean="0"/>
              <a:t>1</a:t>
            </a:fld>
            <a:endParaRPr lang="en-US" dirty="0"/>
          </a:p>
        </p:txBody>
      </p:sp>
    </p:spTree>
    <p:extLst>
      <p:ext uri="{BB962C8B-B14F-4D97-AF65-F5344CB8AC3E}">
        <p14:creationId xmlns:p14="http://schemas.microsoft.com/office/powerpoint/2010/main" val="949617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integrated prediction and forecasts will enhance and augment baseline national water availability assessments – mention socio-economic</a:t>
            </a:r>
          </a:p>
        </p:txBody>
      </p:sp>
      <p:sp>
        <p:nvSpPr>
          <p:cNvPr id="4" name="Slide Number Placeholder 3"/>
          <p:cNvSpPr>
            <a:spLocks noGrp="1"/>
          </p:cNvSpPr>
          <p:nvPr>
            <p:ph type="sldNum" sz="quarter" idx="5"/>
          </p:nvPr>
        </p:nvSpPr>
        <p:spPr/>
        <p:txBody>
          <a:bodyPr/>
          <a:lstStyle/>
          <a:p>
            <a:fld id="{2A3DC5D7-A56D-354D-A3DB-C554BCA5C13A}" type="slidenum">
              <a:rPr lang="en-US" smtClean="0"/>
              <a:t>10</a:t>
            </a:fld>
            <a:endParaRPr lang="en-US" dirty="0"/>
          </a:p>
        </p:txBody>
      </p:sp>
    </p:spTree>
    <p:extLst>
      <p:ext uri="{BB962C8B-B14F-4D97-AF65-F5344CB8AC3E}">
        <p14:creationId xmlns:p14="http://schemas.microsoft.com/office/powerpoint/2010/main" val="2826567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D2766-C49B-4C1A-9FEE-6F146754B02B}" type="slidenum">
              <a:rPr lang="en-US" smtClean="0"/>
              <a:t>11</a:t>
            </a:fld>
            <a:endParaRPr lang="en-US" dirty="0"/>
          </a:p>
        </p:txBody>
      </p:sp>
    </p:spTree>
    <p:extLst>
      <p:ext uri="{BB962C8B-B14F-4D97-AF65-F5344CB8AC3E}">
        <p14:creationId xmlns:p14="http://schemas.microsoft.com/office/powerpoint/2010/main" val="3269667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a:spLocks noGrp="1" noRot="1" noChangeAspect="1"/>
          </p:cNvSpPr>
          <p:nvPr>
            <p:ph type="sldImg" idx="2"/>
          </p:nvPr>
        </p:nvSpPr>
        <p:spPr>
          <a:xfrm>
            <a:off x="404813" y="693738"/>
            <a:ext cx="6165850" cy="3468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3:notes"/>
          <p:cNvSpPr txBox="1">
            <a:spLocks noGrp="1"/>
          </p:cNvSpPr>
          <p:nvPr>
            <p:ph type="body" idx="1"/>
          </p:nvPr>
        </p:nvSpPr>
        <p:spPr>
          <a:xfrm>
            <a:off x="697535" y="4393138"/>
            <a:ext cx="5580278" cy="4161920"/>
          </a:xfrm>
          <a:prstGeom prst="rect">
            <a:avLst/>
          </a:prstGeom>
          <a:noFill/>
          <a:ln>
            <a:noFill/>
          </a:ln>
        </p:spPr>
        <p:txBody>
          <a:bodyPr spcFirstLastPara="1" wrap="square" lIns="93175" tIns="46575" rIns="93175" bIns="46575" anchor="t" anchorCtr="0">
            <a:noAutofit/>
          </a:bodyPr>
          <a:lstStyle/>
          <a:p>
            <a:pPr lvl="1">
              <a:defRPr/>
            </a:pPr>
            <a:r>
              <a:rPr lang="en-US" baseline="0" dirty="0" smtClean="0"/>
              <a:t>In addition to the Pres. Memo Action Plan, the USGS is engaged in activities as part of the Water Reuse Action Plan</a:t>
            </a:r>
            <a:r>
              <a:rPr lang="mr-IN" baseline="0" dirty="0" smtClean="0"/>
              <a:t>…</a:t>
            </a:r>
            <a:r>
              <a:rPr lang="en-US" baseline="0" dirty="0" smtClean="0"/>
              <a:t>the goals outlined for Action 2.5.4 in the plan build on the </a:t>
            </a:r>
            <a:r>
              <a:rPr lang="en-US" baseline="0" dirty="0" err="1" smtClean="0"/>
              <a:t>pres</a:t>
            </a:r>
            <a:r>
              <a:rPr lang="en-US" baseline="0" dirty="0" smtClean="0"/>
              <a:t> memo deliverables for the eventual development of the capacity to evaluate potential uses of water for each of the 8 categories of use USGS currently reports on. Finally, USGS is also actively engaged in the NDRP again, building on the these deliverables to evaluate water availability for ecological uses.</a:t>
            </a:r>
            <a:endParaRPr lang="en-US" sz="2400" b="1" dirty="0" smtClean="0">
              <a:sym typeface="Helvetica Neue Light"/>
            </a:endParaRPr>
          </a:p>
        </p:txBody>
      </p:sp>
      <p:sp>
        <p:nvSpPr>
          <p:cNvPr id="162" name="Google Shape;162;p3:notes"/>
          <p:cNvSpPr txBox="1">
            <a:spLocks noGrp="1"/>
          </p:cNvSpPr>
          <p:nvPr>
            <p:ph type="sldNum" idx="12"/>
          </p:nvPr>
        </p:nvSpPr>
        <p:spPr>
          <a:xfrm>
            <a:off x="3951084" y="8784669"/>
            <a:ext cx="3022651" cy="462436"/>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a:spLocks noGrp="1" noRot="1" noChangeAspect="1"/>
          </p:cNvSpPr>
          <p:nvPr>
            <p:ph type="sldImg" idx="2"/>
          </p:nvPr>
        </p:nvSpPr>
        <p:spPr>
          <a:xfrm>
            <a:off x="404813" y="693738"/>
            <a:ext cx="6165850" cy="3468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3:notes"/>
          <p:cNvSpPr txBox="1">
            <a:spLocks noGrp="1"/>
          </p:cNvSpPr>
          <p:nvPr>
            <p:ph type="body" idx="1"/>
          </p:nvPr>
        </p:nvSpPr>
        <p:spPr>
          <a:xfrm>
            <a:off x="697535" y="4393138"/>
            <a:ext cx="5580278" cy="4161920"/>
          </a:xfrm>
          <a:prstGeom prst="rect">
            <a:avLst/>
          </a:prstGeom>
          <a:noFill/>
          <a:ln>
            <a:noFill/>
          </a:ln>
        </p:spPr>
        <p:txBody>
          <a:bodyPr spcFirstLastPara="1" wrap="square" lIns="93175" tIns="46575" rIns="93175" bIns="46575" anchor="t" anchorCtr="0">
            <a:noAutofit/>
          </a:bodyPr>
          <a:lstStyle/>
          <a:p>
            <a:pPr lvl="1">
              <a:defRPr/>
            </a:pPr>
            <a:r>
              <a:rPr lang="en-US" baseline="0" dirty="0" smtClean="0"/>
              <a:t>SECURE had 2 main goals for WUDR, the first is to improve the availability, </a:t>
            </a:r>
            <a:r>
              <a:rPr lang="en-US" sz="2400" dirty="0" smtClean="0"/>
              <a:t>quality, compatibility, and delivery of water use data that is collected and/or estimated by States to support National water use assessments; and the second is to</a:t>
            </a:r>
            <a:r>
              <a:rPr lang="en-US" sz="2400" baseline="0" dirty="0" smtClean="0"/>
              <a:t> e</a:t>
            </a:r>
            <a:r>
              <a:rPr lang="en-US" sz="2400" dirty="0" smtClean="0"/>
              <a:t>nsure this </a:t>
            </a:r>
            <a:r>
              <a:rPr lang="en-US" sz="2400" baseline="0" dirty="0" smtClean="0"/>
              <a:t>improved </a:t>
            </a:r>
            <a:r>
              <a:rPr lang="en-US" sz="2400" dirty="0" smtClean="0"/>
              <a:t>water-use data is integrated into USGS databases. </a:t>
            </a:r>
          </a:p>
          <a:p>
            <a:pPr lvl="1">
              <a:defRPr/>
            </a:pPr>
            <a:endParaRPr lang="en-US" sz="2400" dirty="0" smtClean="0"/>
          </a:p>
          <a:p>
            <a:pPr lvl="1">
              <a:defRPr/>
            </a:pPr>
            <a:r>
              <a:rPr lang="en-US" sz="2400" dirty="0" smtClean="0"/>
              <a:t>The </a:t>
            </a:r>
            <a:r>
              <a:rPr lang="en-US" sz="2400" baseline="0" dirty="0" smtClean="0"/>
              <a:t>USGS Water Use Science Project has been producing national water use compilations every 5 years since 1950; while this dataset has been invaluable to our partners what we have heard and continue to hear is a need for water use data at smaller temporal and spatial scales and for that data to be released in a more timely manner. In the last year the USGS has developed a strategic goal to develop models to estimate water use and serve those estimates on a daily basis. WUDR is a critical component for the USGS’s success in achieving this goal, working with states to improve data collection methodologies and database development and access is crucial to the effective development of water use models.</a:t>
            </a:r>
            <a:endParaRPr lang="en-US" sz="2400" dirty="0" smtClean="0"/>
          </a:p>
          <a:p>
            <a:pPr lvl="1">
              <a:defRPr/>
            </a:pPr>
            <a:endParaRPr lang="en-US" sz="2400" dirty="0" smtClean="0"/>
          </a:p>
          <a:p>
            <a:pPr lvl="1">
              <a:defRPr/>
            </a:pPr>
            <a:r>
              <a:rPr lang="en-US" sz="2400" dirty="0" smtClean="0"/>
              <a:t>Currently the USGS has 2 main databases for</a:t>
            </a:r>
            <a:r>
              <a:rPr lang="en-US" sz="2400" baseline="0" dirty="0" smtClean="0"/>
              <a:t> water use, one for site specific data and another for aggregated data (for example by county or aquifer). Ensuring that our databases are agile enough to store and serve new data streams collected via WUDR is critical and we’ve begun a process to modernize our water use databases this fiscal year. This modernization includes setting up data services to collect data from states as well as storing and serving time-series data from water use models that we’ll talk about shortly.</a:t>
            </a:r>
            <a:endParaRPr lang="en-US" sz="2400" b="1" dirty="0" smtClean="0">
              <a:sym typeface="Helvetica Neue Light"/>
            </a:endParaRPr>
          </a:p>
        </p:txBody>
      </p:sp>
      <p:sp>
        <p:nvSpPr>
          <p:cNvPr id="162" name="Google Shape;162;p3:notes"/>
          <p:cNvSpPr txBox="1">
            <a:spLocks noGrp="1"/>
          </p:cNvSpPr>
          <p:nvPr>
            <p:ph type="sldNum" idx="12"/>
          </p:nvPr>
        </p:nvSpPr>
        <p:spPr>
          <a:xfrm>
            <a:off x="3951084" y="8784669"/>
            <a:ext cx="3022651" cy="462436"/>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wanted to provide a quick summary of the projects funded to date</a:t>
            </a:r>
            <a:r>
              <a:rPr lang="en-US" baseline="0" dirty="0" smtClean="0"/>
              <a:t> to illustrate how WUDR funds are supporting not only state needs but also USGS goals moving forward. We’ve funded 40 projects in 3 years, and half of those projects support database improvements, these include improvements in data delivery as well. Modernizing databases was a foundational need identified by most states in 2015 (remember most were still working with paper surveys) and will help to improve the uncertainty and timeliness associated with USGS modeled estimates. </a:t>
            </a:r>
          </a:p>
          <a:p>
            <a:endParaRPr lang="en-US" baseline="0" dirty="0" smtClean="0"/>
          </a:p>
          <a:p>
            <a:r>
              <a:rPr lang="en-US" baseline="0" dirty="0" smtClean="0"/>
              <a:t>Bring up circle - We’ve also supported a number of projects that support methodology development for our 3 focal categories (Irrigation, public supply, and thermoelectric water use). These methods fill a critical need for states in understanding water availability, now and in the future, and also support USGS model development.</a:t>
            </a:r>
            <a:endParaRPr lang="en-US" dirty="0"/>
          </a:p>
        </p:txBody>
      </p:sp>
      <p:sp>
        <p:nvSpPr>
          <p:cNvPr id="4" name="Slide Number Placeholder 3"/>
          <p:cNvSpPr>
            <a:spLocks noGrp="1"/>
          </p:cNvSpPr>
          <p:nvPr>
            <p:ph type="sldNum" sz="quarter" idx="10"/>
          </p:nvPr>
        </p:nvSpPr>
        <p:spPr/>
        <p:txBody>
          <a:bodyPr/>
          <a:lstStyle/>
          <a:p>
            <a:fld id="{2A3DC5D7-A56D-354D-A3DB-C554BCA5C13A}" type="slidenum">
              <a:rPr lang="en-US" smtClean="0"/>
              <a:t>14</a:t>
            </a:fld>
            <a:endParaRPr lang="en-US"/>
          </a:p>
        </p:txBody>
      </p:sp>
    </p:spTree>
    <p:extLst>
      <p:ext uri="{BB962C8B-B14F-4D97-AF65-F5344CB8AC3E}">
        <p14:creationId xmlns:p14="http://schemas.microsoft.com/office/powerpoint/2010/main" val="913394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DC5D7-A56D-354D-A3DB-C554BCA5C13A}" type="slidenum">
              <a:rPr lang="en-US" smtClean="0"/>
              <a:t>15</a:t>
            </a:fld>
            <a:endParaRPr lang="en-US" dirty="0"/>
          </a:p>
        </p:txBody>
      </p:sp>
    </p:spTree>
    <p:extLst>
      <p:ext uri="{BB962C8B-B14F-4D97-AF65-F5344CB8AC3E}">
        <p14:creationId xmlns:p14="http://schemas.microsoft.com/office/powerpoint/2010/main" val="3188071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smtClean="0"/>
              <a:t>That is all I have for today,</a:t>
            </a:r>
            <a:r>
              <a:rPr lang="en-US" baseline="0" dirty="0" smtClean="0"/>
              <a:t> t</a:t>
            </a:r>
            <a:r>
              <a:rPr lang="en-US" dirty="0" smtClean="0"/>
              <a:t>hank you for your</a:t>
            </a:r>
            <a:r>
              <a:rPr lang="en-US" baseline="0" dirty="0" smtClean="0"/>
              <a:t> time this morning, I’ve provided my contact info on this final slide and am happy to take any additional questions.</a:t>
            </a:r>
          </a:p>
          <a:p>
            <a:endParaRPr lang="en-US" dirty="0"/>
          </a:p>
        </p:txBody>
      </p:sp>
      <p:sp>
        <p:nvSpPr>
          <p:cNvPr id="4" name="Slide Number Placeholder 3"/>
          <p:cNvSpPr>
            <a:spLocks noGrp="1"/>
          </p:cNvSpPr>
          <p:nvPr>
            <p:ph type="sldNum" sz="quarter" idx="10"/>
          </p:nvPr>
        </p:nvSpPr>
        <p:spPr/>
        <p:txBody>
          <a:bodyPr/>
          <a:lstStyle/>
          <a:p>
            <a:fld id="{2A3DC5D7-A56D-354D-A3DB-C554BCA5C13A}" type="slidenum">
              <a:rPr lang="en-US" smtClean="0"/>
              <a:t>16</a:t>
            </a:fld>
            <a:endParaRPr lang="en-US"/>
          </a:p>
        </p:txBody>
      </p:sp>
    </p:spTree>
    <p:extLst>
      <p:ext uri="{BB962C8B-B14F-4D97-AF65-F5344CB8AC3E}">
        <p14:creationId xmlns:p14="http://schemas.microsoft.com/office/powerpoint/2010/main" val="48568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dirty="0" smtClean="0"/>
              <a:t>The</a:t>
            </a:r>
            <a:r>
              <a:rPr lang="en-US" sz="1600" b="0" baseline="0" dirty="0" smtClean="0"/>
              <a:t> WRAP portfolio supports 2 of the four priority activities Chad mentioned during his WOSP update, Integrated Water Prediction (IWP) and IWAAs. Along with NGWOS these activities will be carried out in an integrated manner in selected basins. Science Plans will be developed in each basin, following a consistent framework laid out to achieve national goals. </a:t>
            </a:r>
            <a:endParaRPr lang="en-US" b="1" dirty="0"/>
          </a:p>
        </p:txBody>
      </p:sp>
      <p:sp>
        <p:nvSpPr>
          <p:cNvPr id="4" name="Slide Number Placeholder 3"/>
          <p:cNvSpPr>
            <a:spLocks noGrp="1"/>
          </p:cNvSpPr>
          <p:nvPr>
            <p:ph type="sldNum" sz="quarter" idx="5"/>
          </p:nvPr>
        </p:nvSpPr>
        <p:spPr/>
        <p:txBody>
          <a:bodyPr/>
          <a:lstStyle/>
          <a:p>
            <a:pPr defTabSz="924916">
              <a:defRPr/>
            </a:pPr>
            <a:fld id="{2A3DC5D7-A56D-354D-A3DB-C554BCA5C13A}" type="slidenum">
              <a:rPr lang="en-US">
                <a:solidFill>
                  <a:prstClr val="black"/>
                </a:solidFill>
                <a:latin typeface="Calibri"/>
              </a:rPr>
              <a:pPr defTabSz="924916">
                <a:defRPr/>
              </a:pPr>
              <a:t>2</a:t>
            </a:fld>
            <a:endParaRPr lang="en-US">
              <a:solidFill>
                <a:prstClr val="black"/>
              </a:solidFill>
              <a:latin typeface="Calibri"/>
            </a:endParaRPr>
          </a:p>
        </p:txBody>
      </p:sp>
    </p:spTree>
    <p:extLst>
      <p:ext uri="{BB962C8B-B14F-4D97-AF65-F5344CB8AC3E}">
        <p14:creationId xmlns:p14="http://schemas.microsoft.com/office/powerpoint/2010/main" val="256641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1171575"/>
            <a:ext cx="5624513" cy="3165475"/>
          </a:xfrm>
        </p:spPr>
      </p:sp>
      <p:sp>
        <p:nvSpPr>
          <p:cNvPr id="3" name="Notes Placeholder 2"/>
          <p:cNvSpPr>
            <a:spLocks noGrp="1"/>
          </p:cNvSpPr>
          <p:nvPr>
            <p:ph type="body" idx="1"/>
          </p:nvPr>
        </p:nvSpPr>
        <p:spPr/>
        <p:txBody>
          <a:bodyPr/>
          <a:lstStyle/>
          <a:p>
            <a:r>
              <a:rPr lang="en-US" dirty="0" smtClean="0"/>
              <a:t>IWP is a national program designed to improve the federal capacity to predict</a:t>
            </a:r>
            <a:r>
              <a:rPr lang="en-US" baseline="0" dirty="0" smtClean="0"/>
              <a:t> a variety of water availability drivers, including surface and subsurface processes, stream temperature, landscape processes, transport, and ecological processes</a:t>
            </a:r>
            <a:endParaRPr lang="en-US" dirty="0"/>
          </a:p>
        </p:txBody>
      </p:sp>
      <p:sp>
        <p:nvSpPr>
          <p:cNvPr id="4" name="Slide Number Placeholder 3"/>
          <p:cNvSpPr>
            <a:spLocks noGrp="1"/>
          </p:cNvSpPr>
          <p:nvPr>
            <p:ph type="sldNum" sz="quarter" idx="10"/>
          </p:nvPr>
        </p:nvSpPr>
        <p:spPr/>
        <p:txBody>
          <a:bodyPr/>
          <a:lstStyle/>
          <a:p>
            <a:pPr defTabSz="924916">
              <a:defRPr/>
            </a:pPr>
            <a:fld id="{2A3DC5D7-A56D-354D-A3DB-C554BCA5C13A}" type="slidenum">
              <a:rPr lang="en-US">
                <a:solidFill>
                  <a:prstClr val="black"/>
                </a:solidFill>
                <a:latin typeface="Calibri" panose="020F0502020204030204"/>
              </a:rPr>
              <a:pPr defTabSz="924916">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59456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1171575"/>
            <a:ext cx="5624513" cy="3165475"/>
          </a:xfrm>
        </p:spPr>
      </p:sp>
      <p:sp>
        <p:nvSpPr>
          <p:cNvPr id="3" name="Notes Placeholder 2"/>
          <p:cNvSpPr>
            <a:spLocks noGrp="1"/>
          </p:cNvSpPr>
          <p:nvPr>
            <p:ph type="body" idx="1"/>
          </p:nvPr>
        </p:nvSpPr>
        <p:spPr/>
        <p:txBody>
          <a:bodyPr/>
          <a:lstStyle/>
          <a:p>
            <a:r>
              <a:rPr lang="en-US" dirty="0" smtClean="0"/>
              <a:t>Currently, there are 4 main components of IWP</a:t>
            </a:r>
            <a:r>
              <a:rPr lang="en-US" baseline="0" dirty="0" smtClean="0"/>
              <a:t>, planning is underway right now for activities within each to begin in FY20 and FY21. </a:t>
            </a:r>
            <a:r>
              <a:rPr lang="en-US" baseline="0" dirty="0" err="1" smtClean="0"/>
              <a:t>Testbed</a:t>
            </a:r>
            <a:r>
              <a:rPr lang="en-US" baseline="0" dirty="0" smtClean="0"/>
              <a:t> and ORDA activities will start in the DRB and UCOL to support the goals of NGWOS and IWAAs, as well as inform design and development of national capabilities.</a:t>
            </a:r>
            <a:endParaRPr lang="en-US" dirty="0"/>
          </a:p>
        </p:txBody>
      </p:sp>
      <p:sp>
        <p:nvSpPr>
          <p:cNvPr id="4" name="Slide Number Placeholder 3"/>
          <p:cNvSpPr>
            <a:spLocks noGrp="1"/>
          </p:cNvSpPr>
          <p:nvPr>
            <p:ph type="sldNum" sz="quarter" idx="10"/>
          </p:nvPr>
        </p:nvSpPr>
        <p:spPr/>
        <p:txBody>
          <a:bodyPr/>
          <a:lstStyle/>
          <a:p>
            <a:pPr defTabSz="924916">
              <a:defRPr/>
            </a:pPr>
            <a:fld id="{2A3DC5D7-A56D-354D-A3DB-C554BCA5C13A}" type="slidenum">
              <a:rPr lang="en-US">
                <a:solidFill>
                  <a:prstClr val="black"/>
                </a:solidFill>
                <a:latin typeface="Calibri" panose="020F0502020204030204"/>
              </a:rPr>
              <a:pPr defTabSz="924916">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59456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 Specifically, the principal objectives of the integrated assessments reflect this described goal and include </a:t>
            </a:r>
            <a:endParaRPr lang="en-US" dirty="0"/>
          </a:p>
          <a:p>
            <a:pPr marL="173422" indent="-173422">
              <a:buFont typeface="Arial"/>
              <a:buChar char="•"/>
            </a:pPr>
            <a:r>
              <a:rPr lang="en-US" dirty="0"/>
              <a:t>Evaluate current water supply and demand and factors that influence water availability</a:t>
            </a:r>
          </a:p>
          <a:p>
            <a:pPr marL="173422" indent="-173422">
              <a:buFont typeface="Arial"/>
              <a:buChar char="•"/>
            </a:pPr>
            <a:r>
              <a:rPr lang="en-US" dirty="0"/>
              <a:t>Evaluate long-term trends in water availability and their causes – </a:t>
            </a:r>
          </a:p>
          <a:p>
            <a:pPr marL="173422" indent="-173422">
              <a:buFont typeface="Arial"/>
              <a:buChar char="•"/>
            </a:pPr>
            <a:r>
              <a:rPr lang="en-US" dirty="0"/>
              <a:t>As noted, these evaluations are brought together in an evolving simulation and prediction capacity – to eventually allow for…   seasonal to decadal forecasts of water availability – </a:t>
            </a:r>
          </a:p>
          <a:p>
            <a:pPr marL="173422" indent="-173422">
              <a:buFont typeface="Arial"/>
              <a:buChar char="•"/>
            </a:pPr>
            <a:r>
              <a:rPr lang="en-US" dirty="0"/>
              <a:t>lastly and critical to the success of these programs is the delivery of management-relevant data and integrated water-availability assessment products – incorporating understanding of what information and tools you need, and how you wish to consume them.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A3DC5D7-A56D-354D-A3DB-C554BCA5C13A}" type="slidenum">
              <a:rPr lang="en-US" smtClean="0"/>
              <a:t>5</a:t>
            </a:fld>
            <a:endParaRPr lang="en-US"/>
          </a:p>
        </p:txBody>
      </p:sp>
    </p:spTree>
    <p:extLst>
      <p:ext uri="{BB962C8B-B14F-4D97-AF65-F5344CB8AC3E}">
        <p14:creationId xmlns:p14="http://schemas.microsoft.com/office/powerpoint/2010/main" val="3298752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65225"/>
            <a:ext cx="5599112" cy="3149600"/>
          </a:xfrm>
        </p:spPr>
      </p:sp>
      <p:sp>
        <p:nvSpPr>
          <p:cNvPr id="3" name="Notes Placeholder 2"/>
          <p:cNvSpPr>
            <a:spLocks noGrp="1"/>
          </p:cNvSpPr>
          <p:nvPr>
            <p:ph type="body" idx="1"/>
          </p:nvPr>
        </p:nvSpPr>
        <p:spPr/>
        <p:txBody>
          <a:bodyPr/>
          <a:lstStyle/>
          <a:p>
            <a:r>
              <a:rPr lang="en-US" b="1" dirty="0"/>
              <a:t>Slide 3</a:t>
            </a:r>
            <a:r>
              <a:rPr lang="en-US" dirty="0"/>
              <a:t>: These goals and objectives of our integrated water availability assessments apply at National and Regional Scales – that is there is a National integrated availability assessment, or census, and there are Regional water availability assessment projects – with the Colorado River Basin being one such project. </a:t>
            </a:r>
          </a:p>
          <a:p>
            <a:endParaRPr lang="en-US"/>
          </a:p>
          <a:p>
            <a:r>
              <a:rPr lang="en-US" dirty="0"/>
              <a:t>At the national scale assessments will provide a near-real time census of water resources nationally at the HUC-12 scale – it will evolve toward a fully integrated census providing baseline information on both the quantity of supply and use and the attributes which influence availability including occurrence, water quality, and even, eventually, socio-economic factors that affect water diversion and use. </a:t>
            </a:r>
          </a:p>
          <a:p>
            <a:endParaRPr lang="en-US"/>
          </a:p>
          <a:p>
            <a:r>
              <a:rPr lang="en-US" dirty="0"/>
              <a:t>Regional assessments take the tools developed for the National program and applies them to a specific area. These tools and supporting data will be refined in scale and added onto to improve core water availability projections in the region and add to those to address the specific information needs of each basin, in this case the upper Colorado, as informed by the basin’s hydrologic condition and local stakeholder input and need – thus, each regional assessment supports and enhances our national assessment and prediction capacity and also addresses regional information and tool needs. </a:t>
            </a:r>
          </a:p>
          <a:p>
            <a:endParaRPr lang="en-US">
              <a:cs typeface="Calibri"/>
            </a:endParaRPr>
          </a:p>
        </p:txBody>
      </p:sp>
      <p:sp>
        <p:nvSpPr>
          <p:cNvPr id="4" name="Slide Number Placeholder 3"/>
          <p:cNvSpPr>
            <a:spLocks noGrp="1"/>
          </p:cNvSpPr>
          <p:nvPr>
            <p:ph type="sldNum" sz="quarter" idx="10"/>
          </p:nvPr>
        </p:nvSpPr>
        <p:spPr/>
        <p:txBody>
          <a:bodyPr/>
          <a:lstStyle/>
          <a:p>
            <a:pPr>
              <a:defRPr/>
            </a:pPr>
            <a:fld id="{46C8EFFB-C88D-4D26-B93D-210A6ABF15AD}" type="slidenum">
              <a:rPr lang="en-US" smtClean="0"/>
              <a:pPr>
                <a:defRPr/>
              </a:pPr>
              <a:t>6</a:t>
            </a:fld>
            <a:endParaRPr lang="en-US"/>
          </a:p>
        </p:txBody>
      </p:sp>
    </p:spTree>
    <p:extLst>
      <p:ext uri="{BB962C8B-B14F-4D97-AF65-F5344CB8AC3E}">
        <p14:creationId xmlns:p14="http://schemas.microsoft.com/office/powerpoint/2010/main" val="1676729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 – </a:t>
            </a:r>
            <a:r>
              <a:rPr lang="en-US" dirty="0"/>
              <a:t>This next slide shows a screen-shot of… the inaugural product of the National IWAA (we need to update this) </a:t>
            </a:r>
          </a:p>
          <a:p>
            <a:endParaRPr lang="en-US"/>
          </a:p>
          <a:p>
            <a:r>
              <a:rPr lang="en-US" dirty="0"/>
              <a:t>On Dec. 18, 2019, the USGS Water Resources Mission Area released the National Integrated Water Availability Assessments concept map. The map shows daily estimates of natural water storage for approximately 110,000 regions across the conterminous United States. </a:t>
            </a:r>
          </a:p>
          <a:p>
            <a:endParaRPr lang="en-US"/>
          </a:p>
          <a:p>
            <a:r>
              <a:rPr lang="en-US" dirty="0"/>
              <a:t>The USGS </a:t>
            </a:r>
            <a:r>
              <a:rPr lang="en-US" dirty="0">
                <a:hlinkClick r:id="rId3"/>
              </a:rPr>
              <a:t>National Integrated Water Availability Assessments (IWAAs) concept map</a:t>
            </a:r>
            <a:r>
              <a:rPr lang="en-US" dirty="0"/>
              <a:t> is the first product to visualize a current, quantitative view of water availability at the national scale, </a:t>
            </a:r>
          </a:p>
          <a:p>
            <a:r>
              <a:rPr lang="en-US" dirty="0"/>
              <a:t>While the demonstration map is not ready for decision making, it can be used to compare an individual region’s current water storage to its historical storage. “Natural water storage” sources include water present on the landscape such as standing water, snowpack, soil water, and shallow groundwater - but water in rivers or deep groundwater is not included.</a:t>
            </a:r>
          </a:p>
          <a:p>
            <a:r>
              <a:rPr lang="en-US"/>
              <a:t> </a:t>
            </a:r>
          </a:p>
          <a:p>
            <a:r>
              <a:rPr lang="en-US" dirty="0"/>
              <a:t>The concept map is an example of an evolving USGS capacity to provide integrated baseline information on water availability. As this part of National IWAAs matures, additional hydrologic parameters will be produced and other indicators of water availability will be included on this representation, as well as water availability predictions. </a:t>
            </a:r>
          </a:p>
        </p:txBody>
      </p:sp>
      <p:sp>
        <p:nvSpPr>
          <p:cNvPr id="4" name="Slide Number Placeholder 3"/>
          <p:cNvSpPr>
            <a:spLocks noGrp="1"/>
          </p:cNvSpPr>
          <p:nvPr>
            <p:ph type="sldNum" sz="quarter" idx="5"/>
          </p:nvPr>
        </p:nvSpPr>
        <p:spPr/>
        <p:txBody>
          <a:bodyPr/>
          <a:lstStyle/>
          <a:p>
            <a:fld id="{2A3DC5D7-A56D-354D-A3DB-C554BCA5C13A}" type="slidenum">
              <a:rPr lang="en-US" smtClean="0"/>
              <a:t>7</a:t>
            </a:fld>
            <a:endParaRPr lang="en-US"/>
          </a:p>
        </p:txBody>
      </p:sp>
    </p:spTree>
    <p:extLst>
      <p:ext uri="{BB962C8B-B14F-4D97-AF65-F5344CB8AC3E}">
        <p14:creationId xmlns:p14="http://schemas.microsoft.com/office/powerpoint/2010/main" val="3525073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DC5D7-A56D-354D-A3DB-C554BCA5C13A}" type="slidenum">
              <a:rPr lang="en-US" smtClean="0"/>
              <a:t>8</a:t>
            </a:fld>
            <a:endParaRPr lang="en-US" dirty="0"/>
          </a:p>
        </p:txBody>
      </p:sp>
    </p:spTree>
    <p:extLst>
      <p:ext uri="{BB962C8B-B14F-4D97-AF65-F5344CB8AC3E}">
        <p14:creationId xmlns:p14="http://schemas.microsoft.com/office/powerpoint/2010/main" val="4055902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a:t>
            </a:r>
            <a:r>
              <a:rPr lang="en-US" dirty="0"/>
              <a:t> – Regional Assessments will be implemented where Next Generation monitoring networks are established. As Chad reported, selected Western Next Generation Observation System basin is the combined Headwater of the Colorado River HUC 4 (for those familiar with that terminology) and the Gunnison River Basin HUC four. Considering, however, the water-resource characteristics and resource management issues in this area, the regional Integrated water availability assessment in coordination with Integrated Water Prediction Program activities will encompass the entire Upper Colorado River Basin. Lee Ferry and up gradient. </a:t>
            </a:r>
          </a:p>
          <a:p>
            <a:endParaRPr lang="en-US">
              <a:cs typeface="Calibri"/>
            </a:endParaRPr>
          </a:p>
          <a:p>
            <a:r>
              <a:rPr lang="en-US" dirty="0"/>
              <a:t>Regional availability assessments will have the flexibility, beyond national-assessment requirements, to address regionally important science gaps and stakeholder information needs. Assessment tool development does not aim, necessarily, to replace existing trusted approaches but can be designed to enhance their capacity – filling in valuable information and system representation gaps where needed. </a:t>
            </a:r>
            <a:endParaRPr lang="en-US" dirty="0">
              <a:cs typeface="Calibri"/>
            </a:endParaRPr>
          </a:p>
          <a:p>
            <a:endParaRPr lang="en-US">
              <a:cs typeface="Calibri"/>
            </a:endParaRPr>
          </a:p>
          <a:p>
            <a:r>
              <a:rPr lang="en-US" dirty="0"/>
              <a:t>Assessment and prediction tool building period will match the decade long activity of the Next Gen Observations work in the region with an intensive first 5-years of work focusing on data synthesis and harmonizing, evaluation of availability components and trends in those components, and prediction and forecast tool building. The second phase of work will maintain, and update established data streams and modeling tools</a:t>
            </a:r>
            <a:endParaRPr lang="en-US" dirty="0">
              <a:cs typeface="Calibri"/>
            </a:endParaRPr>
          </a:p>
          <a:p>
            <a:r>
              <a:rPr lang="en-US"/>
              <a:t> </a:t>
            </a:r>
            <a:endParaRPr lang="en-US">
              <a:cs typeface="Calibri"/>
            </a:endParaRPr>
          </a:p>
          <a:p>
            <a:r>
              <a:rPr lang="en-US" dirty="0"/>
              <a:t>In the end, our goal is to provide an better understanding of historic and present water supplies and use in the basin and to integrate the characteristics of both to inform availability – that is, to be able to estimate for example, what portions of water supply are in the ground verses in surface flow and storage, what portions of groundwater reside in transmissive aquifers for example, what percent of flow is of a certain quality compared to a potential use.</a:t>
            </a:r>
            <a:endParaRPr lang="en-US" dirty="0">
              <a:cs typeface="Calibri"/>
            </a:endParaRPr>
          </a:p>
          <a:p>
            <a:r>
              <a:rPr lang="en-US" dirty="0"/>
              <a:t>T</a:t>
            </a:r>
            <a:endParaRPr lang="en-US" dirty="0">
              <a:cs typeface="Calibri"/>
            </a:endParaRPr>
          </a:p>
        </p:txBody>
      </p:sp>
      <p:sp>
        <p:nvSpPr>
          <p:cNvPr id="4" name="Slide Number Placeholder 3"/>
          <p:cNvSpPr>
            <a:spLocks noGrp="1"/>
          </p:cNvSpPr>
          <p:nvPr>
            <p:ph type="sldNum" sz="quarter" idx="5"/>
          </p:nvPr>
        </p:nvSpPr>
        <p:spPr/>
        <p:txBody>
          <a:bodyPr/>
          <a:lstStyle/>
          <a:p>
            <a:fld id="{5EACECF1-F769-4D5A-BD34-D9EBFCD70287}" type="slidenum">
              <a:rPr lang="en-US" smtClean="0"/>
              <a:t>9</a:t>
            </a:fld>
            <a:endParaRPr lang="en-US"/>
          </a:p>
        </p:txBody>
      </p:sp>
    </p:spTree>
    <p:extLst>
      <p:ext uri="{BB962C8B-B14F-4D97-AF65-F5344CB8AC3E}">
        <p14:creationId xmlns:p14="http://schemas.microsoft.com/office/powerpoint/2010/main" val="3922633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3" y="1122363"/>
            <a:ext cx="10360501" cy="2387600"/>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3604" y="3602063"/>
            <a:ext cx="9141619" cy="1655763"/>
          </a:xfrm>
        </p:spPr>
        <p:txBody>
          <a:bodyPr/>
          <a:lstStyle>
            <a:lvl1pPr marL="0" indent="0" algn="ctr">
              <a:buNone/>
              <a:defRPr sz="3200"/>
            </a:lvl1pPr>
            <a:lvl2pPr marL="609493" indent="0" algn="ctr">
              <a:buNone/>
              <a:defRPr sz="2700"/>
            </a:lvl2pPr>
            <a:lvl3pPr marL="1218987" indent="0" algn="ctr">
              <a:buNone/>
              <a:defRPr sz="2400"/>
            </a:lvl3pPr>
            <a:lvl4pPr marL="1828480" indent="0" algn="ctr">
              <a:buNone/>
              <a:defRPr sz="2100"/>
            </a:lvl4pPr>
            <a:lvl5pPr marL="2437973" indent="0" algn="ctr">
              <a:buNone/>
              <a:defRPr sz="2100"/>
            </a:lvl5pPr>
            <a:lvl6pPr marL="3047467" indent="0" algn="ctr">
              <a:buNone/>
              <a:defRPr sz="2100"/>
            </a:lvl6pPr>
            <a:lvl7pPr marL="3656960" indent="0" algn="ctr">
              <a:buNone/>
              <a:defRPr sz="2100"/>
            </a:lvl7pPr>
            <a:lvl8pPr marL="4266453" indent="0" algn="ctr">
              <a:buNone/>
              <a:defRPr sz="2100"/>
            </a:lvl8pPr>
            <a:lvl9pPr marL="4875947" indent="0" algn="ctr">
              <a:buNone/>
              <a:defRPr sz="2100"/>
            </a:lvl9pPr>
          </a:lstStyle>
          <a:p>
            <a:r>
              <a:rPr lang="en-US"/>
              <a:t>Click to edit Master subtitle style</a:t>
            </a:r>
            <a:endParaRPr lang="en-US" dirty="0"/>
          </a:p>
        </p:txBody>
      </p:sp>
      <p:sp>
        <p:nvSpPr>
          <p:cNvPr id="5" name="Footer Placeholder 4"/>
          <p:cNvSpPr>
            <a:spLocks noGrp="1"/>
          </p:cNvSpPr>
          <p:nvPr>
            <p:ph type="ftr" sz="quarter" idx="11"/>
          </p:nvPr>
        </p:nvSpPr>
        <p:spPr>
          <a:xfrm>
            <a:off x="4037549" y="6356380"/>
            <a:ext cx="4113728" cy="365125"/>
          </a:xfrm>
          <a:prstGeom prst="rect">
            <a:avLst/>
          </a:prstGeom>
        </p:spPr>
        <p:txBody>
          <a:bodyPr lIns="121899" tIns="60949" rIns="121899" bIns="60949"/>
          <a:lstStyle/>
          <a:p>
            <a:endParaRPr lang="en-US" dirty="0"/>
          </a:p>
        </p:txBody>
      </p:sp>
      <p:sp>
        <p:nvSpPr>
          <p:cNvPr id="8" name="Slide Number Placeholder 4"/>
          <p:cNvSpPr>
            <a:spLocks noGrp="1"/>
          </p:cNvSpPr>
          <p:nvPr>
            <p:ph type="sldNum" sz="quarter" idx="4"/>
          </p:nvPr>
        </p:nvSpPr>
        <p:spPr>
          <a:xfrm>
            <a:off x="11344498" y="6444061"/>
            <a:ext cx="844329" cy="365125"/>
          </a:xfrm>
          <a:prstGeom prst="rect">
            <a:avLst/>
          </a:prstGeom>
        </p:spPr>
        <p:txBody>
          <a:bodyPr/>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Tree>
    <p:extLst>
      <p:ext uri="{BB962C8B-B14F-4D97-AF65-F5344CB8AC3E}">
        <p14:creationId xmlns:p14="http://schemas.microsoft.com/office/powerpoint/2010/main" val="124891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10035452" y="6462905"/>
            <a:ext cx="1147153" cy="365125"/>
          </a:xfrm>
          <a:prstGeom prst="rect">
            <a:avLst/>
          </a:prstGeom>
        </p:spPr>
        <p:txBody>
          <a:bodyPr lIns="121899" tIns="60949" rIns="121899" bIns="60949"/>
          <a:lstStyle>
            <a:lvl1pPr>
              <a:defRPr sz="1600"/>
            </a:lvl1pPr>
          </a:lstStyle>
          <a:p>
            <a:endParaRPr lang="en-US" dirty="0">
              <a:solidFill>
                <a:srgbClr val="FFFFFF"/>
              </a:solidFill>
              <a:latin typeface="Arial"/>
              <a:cs typeface="Arial"/>
            </a:endParaRPr>
          </a:p>
        </p:txBody>
      </p:sp>
      <p:sp>
        <p:nvSpPr>
          <p:cNvPr id="8" name="Slide Number Placeholder 4"/>
          <p:cNvSpPr>
            <a:spLocks noGrp="1"/>
          </p:cNvSpPr>
          <p:nvPr>
            <p:ph type="sldNum" sz="quarter" idx="4"/>
          </p:nvPr>
        </p:nvSpPr>
        <p:spPr>
          <a:xfrm>
            <a:off x="11344498" y="6444061"/>
            <a:ext cx="844329" cy="365125"/>
          </a:xfrm>
          <a:prstGeom prst="rect">
            <a:avLst/>
          </a:prstGeom>
        </p:spPr>
        <p:txBody>
          <a:bodyPr/>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Tree>
    <p:extLst>
      <p:ext uri="{BB962C8B-B14F-4D97-AF65-F5344CB8AC3E}">
        <p14:creationId xmlns:p14="http://schemas.microsoft.com/office/powerpoint/2010/main" val="6604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46" y="365152"/>
            <a:ext cx="2628215"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6" y="365152"/>
            <a:ext cx="7732286"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037549" y="6356380"/>
            <a:ext cx="4113728" cy="365125"/>
          </a:xfrm>
          <a:prstGeom prst="rect">
            <a:avLst/>
          </a:prstGeom>
        </p:spPr>
        <p:txBody>
          <a:bodyPr lIns="121899" tIns="60949" rIns="121899" bIns="60949"/>
          <a:lstStyle/>
          <a:p>
            <a:endParaRPr lang="en-US" dirty="0"/>
          </a:p>
        </p:txBody>
      </p:sp>
      <p:sp>
        <p:nvSpPr>
          <p:cNvPr id="7" name="Date Placeholder 3"/>
          <p:cNvSpPr>
            <a:spLocks noGrp="1"/>
          </p:cNvSpPr>
          <p:nvPr>
            <p:ph type="dt" sz="half" idx="2"/>
          </p:nvPr>
        </p:nvSpPr>
        <p:spPr>
          <a:xfrm>
            <a:off x="10035452" y="6462905"/>
            <a:ext cx="1147153" cy="365125"/>
          </a:xfrm>
          <a:prstGeom prst="rect">
            <a:avLst/>
          </a:prstGeom>
        </p:spPr>
        <p:txBody>
          <a:bodyPr lIns="121899" tIns="60949" rIns="121899" bIns="60949"/>
          <a:lstStyle>
            <a:lvl1pPr>
              <a:defRPr sz="1600"/>
            </a:lvl1pPr>
          </a:lstStyle>
          <a:p>
            <a:endParaRPr lang="en-US" dirty="0">
              <a:solidFill>
                <a:srgbClr val="FFFFFF"/>
              </a:solidFill>
              <a:latin typeface="Arial"/>
              <a:cs typeface="Arial"/>
            </a:endParaRPr>
          </a:p>
        </p:txBody>
      </p:sp>
      <p:sp>
        <p:nvSpPr>
          <p:cNvPr id="8" name="Slide Number Placeholder 4"/>
          <p:cNvSpPr>
            <a:spLocks noGrp="1"/>
          </p:cNvSpPr>
          <p:nvPr>
            <p:ph type="sldNum" sz="quarter" idx="4"/>
          </p:nvPr>
        </p:nvSpPr>
        <p:spPr>
          <a:xfrm>
            <a:off x="11344498" y="6444061"/>
            <a:ext cx="844329" cy="365125"/>
          </a:xfrm>
          <a:prstGeom prst="rect">
            <a:avLst/>
          </a:prstGeom>
        </p:spPr>
        <p:txBody>
          <a:bodyPr/>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Tree>
    <p:extLst>
      <p:ext uri="{BB962C8B-B14F-4D97-AF65-F5344CB8AC3E}">
        <p14:creationId xmlns:p14="http://schemas.microsoft.com/office/powerpoint/2010/main" val="185735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47" y="29"/>
            <a:ext cx="12195173" cy="1325563"/>
          </a:xfrm>
          <a:solidFill>
            <a:srgbClr val="001B3B"/>
          </a:solidFill>
        </p:spPr>
        <p:txBody>
          <a:bodyPr/>
          <a:lstStyle>
            <a:lvl1pPr algn="ct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1634" y="1699709"/>
            <a:ext cx="10512862"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4"/>
          <p:cNvSpPr>
            <a:spLocks noGrp="1"/>
          </p:cNvSpPr>
          <p:nvPr>
            <p:ph type="sldNum" sz="quarter" idx="4"/>
          </p:nvPr>
        </p:nvSpPr>
        <p:spPr>
          <a:xfrm>
            <a:off x="11344498" y="6444061"/>
            <a:ext cx="844329" cy="365125"/>
          </a:xfrm>
          <a:prstGeom prst="rect">
            <a:avLst/>
          </a:prstGeom>
        </p:spPr>
        <p:txBody>
          <a:bodyPr/>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Tree>
    <p:extLst>
      <p:ext uri="{BB962C8B-B14F-4D97-AF65-F5344CB8AC3E}">
        <p14:creationId xmlns:p14="http://schemas.microsoft.com/office/powerpoint/2010/main" val="93338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70"/>
            <a:ext cx="10512862" cy="2852737"/>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634" y="4589493"/>
            <a:ext cx="10512862" cy="1500187"/>
          </a:xfrm>
        </p:spPr>
        <p:txBody>
          <a:bodyPr/>
          <a:lstStyle>
            <a:lvl1pPr marL="0" indent="0">
              <a:buNone/>
              <a:defRPr sz="3200">
                <a:solidFill>
                  <a:schemeClr val="tx1"/>
                </a:solidFill>
              </a:defRPr>
            </a:lvl1pPr>
            <a:lvl2pPr marL="609493" indent="0">
              <a:buNone/>
              <a:defRPr sz="2700">
                <a:solidFill>
                  <a:schemeClr val="tx1">
                    <a:tint val="75000"/>
                  </a:schemeClr>
                </a:solidFill>
              </a:defRPr>
            </a:lvl2pPr>
            <a:lvl3pPr marL="1218987" indent="0">
              <a:buNone/>
              <a:defRPr sz="2400">
                <a:solidFill>
                  <a:schemeClr val="tx1">
                    <a:tint val="75000"/>
                  </a:schemeClr>
                </a:solidFill>
              </a:defRPr>
            </a:lvl3pPr>
            <a:lvl4pPr marL="1828480" indent="0">
              <a:buNone/>
              <a:defRPr sz="2100">
                <a:solidFill>
                  <a:schemeClr val="tx1">
                    <a:tint val="75000"/>
                  </a:schemeClr>
                </a:solidFill>
              </a:defRPr>
            </a:lvl4pPr>
            <a:lvl5pPr marL="2437973" indent="0">
              <a:buNone/>
              <a:defRPr sz="2100">
                <a:solidFill>
                  <a:schemeClr val="tx1">
                    <a:tint val="75000"/>
                  </a:schemeClr>
                </a:solidFill>
              </a:defRPr>
            </a:lvl5pPr>
            <a:lvl6pPr marL="3047467" indent="0">
              <a:buNone/>
              <a:defRPr sz="2100">
                <a:solidFill>
                  <a:schemeClr val="tx1">
                    <a:tint val="75000"/>
                  </a:schemeClr>
                </a:solidFill>
              </a:defRPr>
            </a:lvl6pPr>
            <a:lvl7pPr marL="3656960" indent="0">
              <a:buNone/>
              <a:defRPr sz="2100">
                <a:solidFill>
                  <a:schemeClr val="tx1">
                    <a:tint val="75000"/>
                  </a:schemeClr>
                </a:solidFill>
              </a:defRPr>
            </a:lvl7pPr>
            <a:lvl8pPr marL="4266453" indent="0">
              <a:buNone/>
              <a:defRPr sz="2100">
                <a:solidFill>
                  <a:schemeClr val="tx1">
                    <a:tint val="75000"/>
                  </a:schemeClr>
                </a:solidFill>
              </a:defRPr>
            </a:lvl8pPr>
            <a:lvl9pPr marL="4875947" indent="0">
              <a:buNone/>
              <a:defRPr sz="21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7549" y="6356380"/>
            <a:ext cx="4113728" cy="365125"/>
          </a:xfrm>
          <a:prstGeom prst="rect">
            <a:avLst/>
          </a:prstGeom>
        </p:spPr>
        <p:txBody>
          <a:bodyPr lIns="121899" tIns="60949" rIns="121899" bIns="60949"/>
          <a:lstStyle/>
          <a:p>
            <a:endParaRPr lang="en-US" dirty="0"/>
          </a:p>
        </p:txBody>
      </p:sp>
      <p:sp>
        <p:nvSpPr>
          <p:cNvPr id="8" name="Slide Number Placeholder 4"/>
          <p:cNvSpPr>
            <a:spLocks noGrp="1"/>
          </p:cNvSpPr>
          <p:nvPr>
            <p:ph type="sldNum" sz="quarter" idx="4"/>
          </p:nvPr>
        </p:nvSpPr>
        <p:spPr>
          <a:xfrm>
            <a:off x="11344498" y="6444061"/>
            <a:ext cx="844329" cy="365125"/>
          </a:xfrm>
          <a:prstGeom prst="rect">
            <a:avLst/>
          </a:prstGeom>
        </p:spPr>
        <p:txBody>
          <a:bodyPr/>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Tree>
    <p:extLst>
      <p:ext uri="{BB962C8B-B14F-4D97-AF65-F5344CB8AC3E}">
        <p14:creationId xmlns:p14="http://schemas.microsoft.com/office/powerpoint/2010/main" val="10476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7984"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037549" y="6356380"/>
            <a:ext cx="4113728" cy="365125"/>
          </a:xfrm>
          <a:prstGeom prst="rect">
            <a:avLst/>
          </a:prstGeom>
        </p:spPr>
        <p:txBody>
          <a:bodyPr lIns="121899" tIns="60949" rIns="121899" bIns="60949"/>
          <a:lstStyle/>
          <a:p>
            <a:endParaRPr lang="en-US" dirty="0"/>
          </a:p>
        </p:txBody>
      </p:sp>
      <p:sp>
        <p:nvSpPr>
          <p:cNvPr id="8" name="Date Placeholder 3"/>
          <p:cNvSpPr>
            <a:spLocks noGrp="1"/>
          </p:cNvSpPr>
          <p:nvPr>
            <p:ph type="dt" sz="half" idx="12"/>
          </p:nvPr>
        </p:nvSpPr>
        <p:spPr>
          <a:xfrm>
            <a:off x="10035452" y="6462905"/>
            <a:ext cx="1147153" cy="365125"/>
          </a:xfrm>
          <a:prstGeom prst="rect">
            <a:avLst/>
          </a:prstGeom>
        </p:spPr>
        <p:txBody>
          <a:bodyPr lIns="121899" tIns="60949" rIns="121899" bIns="60949"/>
          <a:lstStyle>
            <a:lvl1pPr>
              <a:defRPr sz="1600"/>
            </a:lvl1pPr>
          </a:lstStyle>
          <a:p>
            <a:endParaRPr lang="en-US" dirty="0">
              <a:solidFill>
                <a:srgbClr val="FFFFFF"/>
              </a:solidFill>
              <a:latin typeface="Arial"/>
              <a:cs typeface="Arial"/>
            </a:endParaRPr>
          </a:p>
        </p:txBody>
      </p:sp>
      <p:sp>
        <p:nvSpPr>
          <p:cNvPr id="9" name="Slide Number Placeholder 4"/>
          <p:cNvSpPr>
            <a:spLocks noGrp="1"/>
          </p:cNvSpPr>
          <p:nvPr>
            <p:ph type="sldNum" sz="quarter" idx="4"/>
          </p:nvPr>
        </p:nvSpPr>
        <p:spPr>
          <a:xfrm>
            <a:off x="11344498" y="6444061"/>
            <a:ext cx="844329" cy="365125"/>
          </a:xfrm>
          <a:prstGeom prst="rect">
            <a:avLst/>
          </a:prstGeom>
        </p:spPr>
        <p:txBody>
          <a:bodyPr/>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Tree>
    <p:extLst>
      <p:ext uri="{BB962C8B-B14F-4D97-AF65-F5344CB8AC3E}">
        <p14:creationId xmlns:p14="http://schemas.microsoft.com/office/powerpoint/2010/main" val="198081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71" y="1681163"/>
            <a:ext cx="5156443" cy="823912"/>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839571" y="2505077"/>
            <a:ext cx="51564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6" y="1681163"/>
            <a:ext cx="5181838" cy="823912"/>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70596" y="2505077"/>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4037549" y="6356380"/>
            <a:ext cx="4113728" cy="365125"/>
          </a:xfrm>
          <a:prstGeom prst="rect">
            <a:avLst/>
          </a:prstGeom>
        </p:spPr>
        <p:txBody>
          <a:bodyPr lIns="121899" tIns="60949" rIns="121899" bIns="60949"/>
          <a:lstStyle/>
          <a:p>
            <a:endParaRPr lang="en-US" dirty="0"/>
          </a:p>
        </p:txBody>
      </p:sp>
      <p:sp>
        <p:nvSpPr>
          <p:cNvPr id="10" name="Date Placeholder 3"/>
          <p:cNvSpPr>
            <a:spLocks noGrp="1"/>
          </p:cNvSpPr>
          <p:nvPr>
            <p:ph type="dt" sz="half" idx="12"/>
          </p:nvPr>
        </p:nvSpPr>
        <p:spPr>
          <a:xfrm>
            <a:off x="10035452" y="6462905"/>
            <a:ext cx="1147153" cy="365125"/>
          </a:xfrm>
          <a:prstGeom prst="rect">
            <a:avLst/>
          </a:prstGeom>
        </p:spPr>
        <p:txBody>
          <a:bodyPr lIns="121899" tIns="60949" rIns="121899" bIns="60949"/>
          <a:lstStyle>
            <a:lvl1pPr>
              <a:defRPr sz="1600"/>
            </a:lvl1pPr>
          </a:lstStyle>
          <a:p>
            <a:endParaRPr lang="en-US" dirty="0">
              <a:solidFill>
                <a:srgbClr val="FFFFFF"/>
              </a:solidFill>
              <a:latin typeface="Arial"/>
              <a:cs typeface="Arial"/>
            </a:endParaRPr>
          </a:p>
        </p:txBody>
      </p:sp>
      <p:sp>
        <p:nvSpPr>
          <p:cNvPr id="11" name="Slide Number Placeholder 4"/>
          <p:cNvSpPr>
            <a:spLocks noGrp="1"/>
          </p:cNvSpPr>
          <p:nvPr>
            <p:ph type="sldNum" sz="quarter" idx="13"/>
          </p:nvPr>
        </p:nvSpPr>
        <p:spPr>
          <a:xfrm>
            <a:off x="11344498" y="6444061"/>
            <a:ext cx="844329" cy="365125"/>
          </a:xfrm>
          <a:prstGeom prst="rect">
            <a:avLst/>
          </a:prstGeom>
        </p:spPr>
        <p:txBody>
          <a:bodyPr/>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Tree>
    <p:extLst>
      <p:ext uri="{BB962C8B-B14F-4D97-AF65-F5344CB8AC3E}">
        <p14:creationId xmlns:p14="http://schemas.microsoft.com/office/powerpoint/2010/main" val="13381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4037549" y="6356380"/>
            <a:ext cx="4113728" cy="365125"/>
          </a:xfrm>
          <a:prstGeom prst="rect">
            <a:avLst/>
          </a:prstGeom>
        </p:spPr>
        <p:txBody>
          <a:bodyPr lIns="121899" tIns="60949" rIns="121899" bIns="60949"/>
          <a:lstStyle/>
          <a:p>
            <a:endParaRPr lang="en-US" dirty="0"/>
          </a:p>
        </p:txBody>
      </p:sp>
      <p:sp>
        <p:nvSpPr>
          <p:cNvPr id="6" name="Date Placeholder 3"/>
          <p:cNvSpPr>
            <a:spLocks noGrp="1"/>
          </p:cNvSpPr>
          <p:nvPr>
            <p:ph type="dt" sz="half" idx="2"/>
          </p:nvPr>
        </p:nvSpPr>
        <p:spPr>
          <a:xfrm>
            <a:off x="10035452" y="6462905"/>
            <a:ext cx="1147153" cy="365125"/>
          </a:xfrm>
          <a:prstGeom prst="rect">
            <a:avLst/>
          </a:prstGeom>
        </p:spPr>
        <p:txBody>
          <a:bodyPr lIns="121899" tIns="60949" rIns="121899" bIns="60949"/>
          <a:lstStyle>
            <a:lvl1pPr>
              <a:defRPr sz="1600"/>
            </a:lvl1pPr>
          </a:lstStyle>
          <a:p>
            <a:endParaRPr lang="en-US" dirty="0">
              <a:solidFill>
                <a:srgbClr val="FFFFFF"/>
              </a:solidFill>
              <a:latin typeface="Arial"/>
              <a:cs typeface="Arial"/>
            </a:endParaRPr>
          </a:p>
        </p:txBody>
      </p:sp>
      <p:sp>
        <p:nvSpPr>
          <p:cNvPr id="7" name="Slide Number Placeholder 4"/>
          <p:cNvSpPr>
            <a:spLocks noGrp="1"/>
          </p:cNvSpPr>
          <p:nvPr>
            <p:ph type="sldNum" sz="quarter" idx="4"/>
          </p:nvPr>
        </p:nvSpPr>
        <p:spPr>
          <a:xfrm>
            <a:off x="11344498" y="6444061"/>
            <a:ext cx="844329" cy="365125"/>
          </a:xfrm>
          <a:prstGeom prst="rect">
            <a:avLst/>
          </a:prstGeom>
        </p:spPr>
        <p:txBody>
          <a:bodyPr/>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Tree>
    <p:extLst>
      <p:ext uri="{BB962C8B-B14F-4D97-AF65-F5344CB8AC3E}">
        <p14:creationId xmlns:p14="http://schemas.microsoft.com/office/powerpoint/2010/main" val="200591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7549" y="6356380"/>
            <a:ext cx="4113728" cy="365125"/>
          </a:xfrm>
          <a:prstGeom prst="rect">
            <a:avLst/>
          </a:prstGeom>
        </p:spPr>
        <p:txBody>
          <a:bodyPr lIns="121899" tIns="60949" rIns="121899" bIns="60949"/>
          <a:lstStyle/>
          <a:p>
            <a:endParaRPr lang="en-US" dirty="0"/>
          </a:p>
        </p:txBody>
      </p:sp>
      <p:sp>
        <p:nvSpPr>
          <p:cNvPr id="5" name="Date Placeholder 3"/>
          <p:cNvSpPr>
            <a:spLocks noGrp="1"/>
          </p:cNvSpPr>
          <p:nvPr>
            <p:ph type="dt" sz="half" idx="2"/>
          </p:nvPr>
        </p:nvSpPr>
        <p:spPr>
          <a:xfrm>
            <a:off x="10035452" y="6462905"/>
            <a:ext cx="1147153" cy="365125"/>
          </a:xfrm>
          <a:prstGeom prst="rect">
            <a:avLst/>
          </a:prstGeom>
        </p:spPr>
        <p:txBody>
          <a:bodyPr lIns="121899" tIns="60949" rIns="121899" bIns="60949"/>
          <a:lstStyle>
            <a:lvl1pPr>
              <a:defRPr sz="1600"/>
            </a:lvl1pPr>
          </a:lstStyle>
          <a:p>
            <a:endParaRPr lang="en-US" dirty="0">
              <a:solidFill>
                <a:srgbClr val="FFFFFF"/>
              </a:solidFill>
              <a:latin typeface="Arial"/>
              <a:cs typeface="Arial"/>
            </a:endParaRPr>
          </a:p>
        </p:txBody>
      </p:sp>
      <p:sp>
        <p:nvSpPr>
          <p:cNvPr id="6" name="Slide Number Placeholder 4"/>
          <p:cNvSpPr>
            <a:spLocks noGrp="1"/>
          </p:cNvSpPr>
          <p:nvPr>
            <p:ph type="sldNum" sz="quarter" idx="4"/>
          </p:nvPr>
        </p:nvSpPr>
        <p:spPr>
          <a:xfrm>
            <a:off x="11344498" y="6444061"/>
            <a:ext cx="844329" cy="365125"/>
          </a:xfrm>
          <a:prstGeom prst="rect">
            <a:avLst/>
          </a:prstGeom>
        </p:spPr>
        <p:txBody>
          <a:bodyPr/>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Tree>
    <p:extLst>
      <p:ext uri="{BB962C8B-B14F-4D97-AF65-F5344CB8AC3E}">
        <p14:creationId xmlns:p14="http://schemas.microsoft.com/office/powerpoint/2010/main" val="6472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4300"/>
            </a:lvl1pPr>
          </a:lstStyle>
          <a:p>
            <a:r>
              <a:rPr lang="en-US"/>
              <a:t>Click to edit Master title style</a:t>
            </a:r>
            <a:endParaRPr lang="en-US" dirty="0"/>
          </a:p>
        </p:txBody>
      </p:sp>
      <p:sp>
        <p:nvSpPr>
          <p:cNvPr id="3" name="Content Placeholder 2"/>
          <p:cNvSpPr>
            <a:spLocks noGrp="1"/>
          </p:cNvSpPr>
          <p:nvPr>
            <p:ph idx="1"/>
          </p:nvPr>
        </p:nvSpPr>
        <p:spPr>
          <a:xfrm>
            <a:off x="5181838" y="987455"/>
            <a:ext cx="6170593"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1"/>
            <a:ext cx="3931213" cy="3811588"/>
          </a:xfrm>
        </p:spPr>
        <p:txBody>
          <a:bodyPr/>
          <a:lstStyle>
            <a:lvl1pPr marL="0" indent="0">
              <a:buNone/>
              <a:defRPr sz="2100"/>
            </a:lvl1pPr>
            <a:lvl2pPr marL="609493" indent="0">
              <a:buNone/>
              <a:defRPr sz="1900"/>
            </a:lvl2pPr>
            <a:lvl3pPr marL="1218987" indent="0">
              <a:buNone/>
              <a:defRPr sz="1600"/>
            </a:lvl3pPr>
            <a:lvl4pPr marL="1828480" indent="0">
              <a:buNone/>
              <a:defRPr sz="1300"/>
            </a:lvl4pPr>
            <a:lvl5pPr marL="2437973" indent="0">
              <a:buNone/>
              <a:defRPr sz="1300"/>
            </a:lvl5pPr>
            <a:lvl6pPr marL="3047467" indent="0">
              <a:buNone/>
              <a:defRPr sz="1300"/>
            </a:lvl6pPr>
            <a:lvl7pPr marL="3656960" indent="0">
              <a:buNone/>
              <a:defRPr sz="1300"/>
            </a:lvl7pPr>
            <a:lvl8pPr marL="4266453" indent="0">
              <a:buNone/>
              <a:defRPr sz="1300"/>
            </a:lvl8pPr>
            <a:lvl9pPr marL="4875947" indent="0">
              <a:buNone/>
              <a:defRPr sz="1300"/>
            </a:lvl9pPr>
          </a:lstStyle>
          <a:p>
            <a:pPr lvl="0"/>
            <a:r>
              <a:rPr lang="en-US"/>
              <a:t>Click to edit Master text styles</a:t>
            </a:r>
          </a:p>
        </p:txBody>
      </p:sp>
      <p:sp>
        <p:nvSpPr>
          <p:cNvPr id="6" name="Footer Placeholder 5"/>
          <p:cNvSpPr>
            <a:spLocks noGrp="1"/>
          </p:cNvSpPr>
          <p:nvPr>
            <p:ph type="ftr" sz="quarter" idx="11"/>
          </p:nvPr>
        </p:nvSpPr>
        <p:spPr>
          <a:xfrm>
            <a:off x="4037549" y="6356380"/>
            <a:ext cx="4113728" cy="365125"/>
          </a:xfrm>
          <a:prstGeom prst="rect">
            <a:avLst/>
          </a:prstGeom>
        </p:spPr>
        <p:txBody>
          <a:bodyPr lIns="121899" tIns="60949" rIns="121899" bIns="60949"/>
          <a:lstStyle/>
          <a:p>
            <a:endParaRPr lang="en-US" dirty="0"/>
          </a:p>
        </p:txBody>
      </p:sp>
      <p:sp>
        <p:nvSpPr>
          <p:cNvPr id="8" name="Date Placeholder 3"/>
          <p:cNvSpPr>
            <a:spLocks noGrp="1"/>
          </p:cNvSpPr>
          <p:nvPr>
            <p:ph type="dt" sz="half" idx="12"/>
          </p:nvPr>
        </p:nvSpPr>
        <p:spPr>
          <a:xfrm>
            <a:off x="10035452" y="6462905"/>
            <a:ext cx="1147153" cy="365125"/>
          </a:xfrm>
          <a:prstGeom prst="rect">
            <a:avLst/>
          </a:prstGeom>
        </p:spPr>
        <p:txBody>
          <a:bodyPr lIns="121899" tIns="60949" rIns="121899" bIns="60949"/>
          <a:lstStyle>
            <a:lvl1pPr>
              <a:defRPr sz="1600"/>
            </a:lvl1pPr>
          </a:lstStyle>
          <a:p>
            <a:endParaRPr lang="en-US" dirty="0">
              <a:solidFill>
                <a:srgbClr val="FFFFFF"/>
              </a:solidFill>
              <a:latin typeface="Arial"/>
              <a:cs typeface="Arial"/>
            </a:endParaRPr>
          </a:p>
        </p:txBody>
      </p:sp>
      <p:sp>
        <p:nvSpPr>
          <p:cNvPr id="9" name="Slide Number Placeholder 4"/>
          <p:cNvSpPr>
            <a:spLocks noGrp="1"/>
          </p:cNvSpPr>
          <p:nvPr>
            <p:ph type="sldNum" sz="quarter" idx="4"/>
          </p:nvPr>
        </p:nvSpPr>
        <p:spPr>
          <a:xfrm>
            <a:off x="11344498" y="6444061"/>
            <a:ext cx="844329" cy="365125"/>
          </a:xfrm>
          <a:prstGeom prst="rect">
            <a:avLst/>
          </a:prstGeom>
        </p:spPr>
        <p:txBody>
          <a:bodyPr/>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Tree>
    <p:extLst>
      <p:ext uri="{BB962C8B-B14F-4D97-AF65-F5344CB8AC3E}">
        <p14:creationId xmlns:p14="http://schemas.microsoft.com/office/powerpoint/2010/main" val="117502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1838" y="987455"/>
            <a:ext cx="6170593" cy="4873625"/>
          </a:xfrm>
        </p:spPr>
        <p:txBody>
          <a:bodyPr anchor="t"/>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dirty="0"/>
              <a:t>Drag picture to placeholder or click icon to add</a:t>
            </a:r>
          </a:p>
        </p:txBody>
      </p:sp>
      <p:sp>
        <p:nvSpPr>
          <p:cNvPr id="4" name="Text Placeholder 3"/>
          <p:cNvSpPr>
            <a:spLocks noGrp="1"/>
          </p:cNvSpPr>
          <p:nvPr>
            <p:ph type="body" sz="half" idx="2"/>
          </p:nvPr>
        </p:nvSpPr>
        <p:spPr>
          <a:xfrm>
            <a:off x="839570" y="2057401"/>
            <a:ext cx="3931213" cy="3811588"/>
          </a:xfrm>
        </p:spPr>
        <p:txBody>
          <a:bodyPr/>
          <a:lstStyle>
            <a:lvl1pPr marL="0" indent="0">
              <a:buNone/>
              <a:defRPr sz="2100"/>
            </a:lvl1pPr>
            <a:lvl2pPr marL="609493" indent="0">
              <a:buNone/>
              <a:defRPr sz="1900"/>
            </a:lvl2pPr>
            <a:lvl3pPr marL="1218987" indent="0">
              <a:buNone/>
              <a:defRPr sz="1600"/>
            </a:lvl3pPr>
            <a:lvl4pPr marL="1828480" indent="0">
              <a:buNone/>
              <a:defRPr sz="1300"/>
            </a:lvl4pPr>
            <a:lvl5pPr marL="2437973" indent="0">
              <a:buNone/>
              <a:defRPr sz="1300"/>
            </a:lvl5pPr>
            <a:lvl6pPr marL="3047467" indent="0">
              <a:buNone/>
              <a:defRPr sz="1300"/>
            </a:lvl6pPr>
            <a:lvl7pPr marL="3656960" indent="0">
              <a:buNone/>
              <a:defRPr sz="1300"/>
            </a:lvl7pPr>
            <a:lvl8pPr marL="4266453" indent="0">
              <a:buNone/>
              <a:defRPr sz="1300"/>
            </a:lvl8pPr>
            <a:lvl9pPr marL="4875947" indent="0">
              <a:buNone/>
              <a:defRPr sz="1300"/>
            </a:lvl9pPr>
          </a:lstStyle>
          <a:p>
            <a:pPr lvl="0"/>
            <a:r>
              <a:rPr lang="en-US"/>
              <a:t>Click to edit Master text styles</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5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121899" tIns="60949" rIns="121899" bIns="6094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1" y="6393424"/>
            <a:ext cx="12188825" cy="464576"/>
          </a:xfrm>
          <a:prstGeom prst="rect">
            <a:avLst/>
          </a:prstGeom>
          <a:solidFill>
            <a:srgbClr val="001B3B"/>
          </a:solidFill>
          <a:ln>
            <a:noFill/>
          </a:ln>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600" b="1" dirty="0">
              <a:solidFill>
                <a:srgbClr val="FF0000"/>
              </a:solidFill>
              <a:latin typeface="Arial"/>
              <a:cs typeface="Arial"/>
            </a:endParaRPr>
          </a:p>
        </p:txBody>
      </p:sp>
      <p:sp>
        <p:nvSpPr>
          <p:cNvPr id="9" name="Slide Number Placeholder 4"/>
          <p:cNvSpPr>
            <a:spLocks noGrp="1"/>
          </p:cNvSpPr>
          <p:nvPr>
            <p:ph type="sldNum" sz="quarter" idx="4"/>
          </p:nvPr>
        </p:nvSpPr>
        <p:spPr>
          <a:xfrm>
            <a:off x="11344498" y="6444061"/>
            <a:ext cx="844329" cy="365125"/>
          </a:xfrm>
          <a:prstGeom prst="rect">
            <a:avLst/>
          </a:prstGeom>
        </p:spPr>
        <p:txBody>
          <a:bodyPr lIns="121899" tIns="60949" rIns="121899" bIns="60949"/>
          <a:lstStyle>
            <a:lvl1pPr>
              <a:defRPr sz="1600"/>
            </a:lvl1pPr>
          </a:lstStyle>
          <a:p>
            <a:fld id="{7DF1C536-496C-A34C-B892-74BB361569C2}" type="slidenum">
              <a:rPr lang="en-US" smtClean="0">
                <a:solidFill>
                  <a:srgbClr val="FFFFFF"/>
                </a:solidFill>
                <a:latin typeface="Arial"/>
                <a:cs typeface="Arial"/>
              </a:rPr>
              <a:pPr/>
              <a:t>‹#›</a:t>
            </a:fld>
            <a:endParaRPr lang="en-US" dirty="0">
              <a:solidFill>
                <a:srgbClr val="FFFFFF"/>
              </a:solidFill>
              <a:latin typeface="Arial"/>
              <a:cs typeface="Arial"/>
            </a:endParaRPr>
          </a:p>
        </p:txBody>
      </p:sp>
      <p:sp>
        <p:nvSpPr>
          <p:cNvPr id="11" name="Title 1"/>
          <p:cNvSpPr txBox="1">
            <a:spLocks/>
          </p:cNvSpPr>
          <p:nvPr userDrawn="1"/>
        </p:nvSpPr>
        <p:spPr>
          <a:xfrm>
            <a:off x="-6347" y="29"/>
            <a:ext cx="12195173" cy="1325563"/>
          </a:xfrm>
          <a:prstGeom prst="rect">
            <a:avLst/>
          </a:prstGeom>
          <a:solidFill>
            <a:srgbClr val="001B3B"/>
          </a:solidFill>
        </p:spPr>
        <p:txBody>
          <a:bodyPr lIns="121899" tIns="60949" rIns="121899" bIns="60949"/>
          <a:lstStyle>
            <a:lvl1pPr algn="ctr" defTabSz="914400" rtl="0" eaLnBrk="1" latinLnBrk="0" hangingPunct="1">
              <a:lnSpc>
                <a:spcPct val="90000"/>
              </a:lnSpc>
              <a:spcBef>
                <a:spcPct val="0"/>
              </a:spcBef>
              <a:buNone/>
              <a:defRPr sz="4400" b="1" kern="1200">
                <a:solidFill>
                  <a:schemeClr val="bg1"/>
                </a:solidFill>
                <a:latin typeface="Arial"/>
                <a:ea typeface="+mj-ea"/>
                <a:cs typeface="Arial"/>
              </a:defRPr>
            </a:lvl1pPr>
          </a:lstStyle>
          <a:p>
            <a:endParaRPr lang="en-US" dirty="0"/>
          </a:p>
          <a:p>
            <a:endParaRPr lang="en-US" dirty="0"/>
          </a:p>
        </p:txBody>
      </p:sp>
      <p:pic>
        <p:nvPicPr>
          <p:cNvPr id="8" name="Picture 7"/>
          <p:cNvPicPr>
            <a:picLocks noChangeAspect="1"/>
          </p:cNvPicPr>
          <p:nvPr userDrawn="1"/>
        </p:nvPicPr>
        <p:blipFill rotWithShape="1">
          <a:blip r:embed="rId13" cstate="screen">
            <a:biLevel thresh="25000"/>
            <a:extLst>
              <a:ext uri="{28A0092B-C50C-407E-A947-70E740481C1C}">
                <a14:useLocalDpi xmlns:a14="http://schemas.microsoft.com/office/drawing/2010/main"/>
              </a:ext>
            </a:extLst>
          </a:blip>
          <a:srcRect/>
          <a:stretch/>
        </p:blipFill>
        <p:spPr>
          <a:xfrm>
            <a:off x="17" y="6401062"/>
            <a:ext cx="1477955" cy="428792"/>
          </a:xfrm>
          <a:prstGeom prst="rect">
            <a:avLst/>
          </a:prstGeom>
        </p:spPr>
      </p:pic>
    </p:spTree>
    <p:extLst>
      <p:ext uri="{BB962C8B-B14F-4D97-AF65-F5344CB8AC3E}">
        <p14:creationId xmlns:p14="http://schemas.microsoft.com/office/powerpoint/2010/main" val="1678119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8987" rtl="0" eaLnBrk="1" latinLnBrk="0" hangingPunct="1">
        <a:lnSpc>
          <a:spcPct val="90000"/>
        </a:lnSpc>
        <a:spcBef>
          <a:spcPct val="0"/>
        </a:spcBef>
        <a:buNone/>
        <a:defRPr sz="5900" kern="1200">
          <a:solidFill>
            <a:schemeClr val="tx1"/>
          </a:solidFill>
          <a:latin typeface="Arial"/>
          <a:ea typeface="+mj-ea"/>
          <a:cs typeface="Arial"/>
        </a:defRPr>
      </a:lvl1pPr>
    </p:titleStyle>
    <p:bodyStyle>
      <a:lvl1pPr marL="304747" indent="-304747" algn="l" defTabSz="1218987" rtl="0" eaLnBrk="1" latinLnBrk="0" hangingPunct="1">
        <a:lnSpc>
          <a:spcPct val="90000"/>
        </a:lnSpc>
        <a:spcBef>
          <a:spcPts val="1333"/>
        </a:spcBef>
        <a:buFont typeface="Arial" panose="020B0604020202020204" pitchFamily="34" charset="0"/>
        <a:buChar char="•"/>
        <a:defRPr sz="3700" kern="1200">
          <a:solidFill>
            <a:schemeClr val="tx1"/>
          </a:solidFill>
          <a:latin typeface="Arial"/>
          <a:ea typeface="+mn-ea"/>
          <a:cs typeface="Arial"/>
        </a:defRPr>
      </a:lvl1pPr>
      <a:lvl2pPr marL="914240" indent="-304747" algn="l" defTabSz="1218987" rtl="0" eaLnBrk="1" latinLnBrk="0" hangingPunct="1">
        <a:lnSpc>
          <a:spcPct val="90000"/>
        </a:lnSpc>
        <a:spcBef>
          <a:spcPts val="667"/>
        </a:spcBef>
        <a:buFont typeface="Arial" panose="020B0604020202020204" pitchFamily="34" charset="0"/>
        <a:buChar char="•"/>
        <a:defRPr sz="3200" kern="1200">
          <a:solidFill>
            <a:schemeClr val="tx1"/>
          </a:solidFill>
          <a:latin typeface="Arial"/>
          <a:ea typeface="+mn-ea"/>
          <a:cs typeface="Arial"/>
        </a:defRPr>
      </a:lvl2pPr>
      <a:lvl3pPr marL="1523733" indent="-304747" algn="l" defTabSz="1218987" rtl="0" eaLnBrk="1" latinLnBrk="0" hangingPunct="1">
        <a:lnSpc>
          <a:spcPct val="90000"/>
        </a:lnSpc>
        <a:spcBef>
          <a:spcPts val="667"/>
        </a:spcBef>
        <a:buFont typeface="Arial" panose="020B0604020202020204" pitchFamily="34" charset="0"/>
        <a:buChar char="•"/>
        <a:defRPr sz="2700" kern="1200">
          <a:solidFill>
            <a:schemeClr val="tx1"/>
          </a:solidFill>
          <a:latin typeface="Arial"/>
          <a:ea typeface="+mn-ea"/>
          <a:cs typeface="Arial"/>
        </a:defRPr>
      </a:lvl3pPr>
      <a:lvl4pPr marL="2133227"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Arial"/>
          <a:ea typeface="+mn-ea"/>
          <a:cs typeface="Arial"/>
        </a:defRPr>
      </a:lvl4pPr>
      <a:lvl5pPr marL="2742720"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Arial"/>
          <a:ea typeface="+mn-ea"/>
          <a:cs typeface="Arial"/>
        </a:defRPr>
      </a:lvl5pPr>
      <a:lvl6pPr marL="3352213"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707"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200"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693"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chart" Target="../charts/char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7.sv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7.png"/><Relationship Id="rId6" Type="http://schemas.openxmlformats.org/officeDocument/2006/relationships/image" Target="../media/image7.sv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8" Type="http://schemas.openxmlformats.org/officeDocument/2006/relationships/image" Target="../media/image10.png"/><Relationship Id="rId7" Type="http://schemas.openxmlformats.org/officeDocument/2006/relationships/image" Target="../media/image7.sv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customXml" Target="../ink/ink1.xml"/><Relationship Id="rId5" Type="http://schemas.openxmlformats.org/officeDocument/2006/relationships/image" Target="../media/image57.png"/><Relationship Id="rId6" Type="http://schemas.openxmlformats.org/officeDocument/2006/relationships/customXml" Target="../ink/ink2.xml"/><Relationship Id="rId7" Type="http://schemas.openxmlformats.org/officeDocument/2006/relationships/image" Target="../media/image58.png"/><Relationship Id="rId8" Type="http://schemas.openxmlformats.org/officeDocument/2006/relationships/image" Target="../media/image13.png"/><Relationship Id="rId9" Type="http://schemas.openxmlformats.org/officeDocument/2006/relationships/image" Target="../media/image7.png"/><Relationship Id="rId10" Type="http://schemas.openxmlformats.org/officeDocument/2006/relationships/image" Target="../media/image7.sv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721" b="23823"/>
          <a:stretch/>
        </p:blipFill>
        <p:spPr>
          <a:xfrm>
            <a:off x="1" y="649174"/>
            <a:ext cx="12219795" cy="6253908"/>
          </a:xfrm>
          <a:prstGeom prst="rect">
            <a:avLst/>
          </a:prstGeom>
        </p:spPr>
      </p:pic>
      <p:sp>
        <p:nvSpPr>
          <p:cNvPr id="4" name="Rectangle 3"/>
          <p:cNvSpPr/>
          <p:nvPr/>
        </p:nvSpPr>
        <p:spPr>
          <a:xfrm>
            <a:off x="1" y="2"/>
            <a:ext cx="12188825" cy="1786956"/>
          </a:xfrm>
          <a:prstGeom prst="rect">
            <a:avLst/>
          </a:prstGeom>
          <a:solidFill>
            <a:srgbClr val="001B3B"/>
          </a:solidFill>
          <a:ln>
            <a:solidFill>
              <a:srgbClr val="001B3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250831" y="-126999"/>
            <a:ext cx="9937995" cy="2015670"/>
          </a:xfrm>
        </p:spPr>
        <p:txBody>
          <a:bodyPr vert="horz" lIns="91440" tIns="45720" rIns="91440" bIns="45720" rtlCol="0" anchor="ctr">
            <a:normAutofit/>
          </a:bodyPr>
          <a:lstStyle/>
          <a:p>
            <a:pPr>
              <a:lnSpc>
                <a:spcPct val="100000"/>
              </a:lnSpc>
              <a:spcAft>
                <a:spcPts val="1200"/>
              </a:spcAft>
            </a:pPr>
            <a:r>
              <a:rPr lang="en-US" sz="4400" b="1" dirty="0" smtClean="0">
                <a:solidFill>
                  <a:srgbClr val="FFFFFF"/>
                </a:solidFill>
              </a:rPr>
              <a:t>Water Resources Availability Portfolio - updates</a:t>
            </a:r>
            <a:endParaRPr lang="en-US" sz="3600" b="1" i="1" dirty="0">
              <a:solidFill>
                <a:srgbClr val="FFFFFF"/>
              </a:solidFill>
            </a:endParaRPr>
          </a:p>
        </p:txBody>
      </p:sp>
      <p:pic>
        <p:nvPicPr>
          <p:cNvPr id="8" name="Picture 7"/>
          <p:cNvPicPr>
            <a:picLocks noChangeAspect="1"/>
          </p:cNvPicPr>
          <p:nvPr/>
        </p:nvPicPr>
        <p:blipFill>
          <a:blip r:embed="rId4" cstate="hqprint">
            <a:biLevel thresh="25000"/>
            <a:extLst>
              <a:ext uri="{28A0092B-C50C-407E-A947-70E740481C1C}">
                <a14:useLocalDpi xmlns:a14="http://schemas.microsoft.com/office/drawing/2010/main"/>
              </a:ext>
            </a:extLst>
          </a:blip>
          <a:stretch>
            <a:fillRect/>
          </a:stretch>
        </p:blipFill>
        <p:spPr>
          <a:xfrm>
            <a:off x="35179" y="52933"/>
            <a:ext cx="2215659" cy="886264"/>
          </a:xfrm>
          <a:prstGeom prst="rect">
            <a:avLst/>
          </a:prstGeom>
        </p:spPr>
      </p:pic>
      <p:sp>
        <p:nvSpPr>
          <p:cNvPr id="7" name="Rectangle 6"/>
          <p:cNvSpPr/>
          <p:nvPr/>
        </p:nvSpPr>
        <p:spPr>
          <a:xfrm>
            <a:off x="1" y="5969013"/>
            <a:ext cx="12188825" cy="893449"/>
          </a:xfrm>
          <a:prstGeom prst="rect">
            <a:avLst/>
          </a:prstGeom>
          <a:solidFill>
            <a:srgbClr val="021C3A"/>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err="1" smtClean="0"/>
              <a:t>Mindi</a:t>
            </a:r>
            <a:r>
              <a:rPr lang="en-US" sz="1400" b="1" dirty="0" smtClean="0"/>
              <a:t> Dalton</a:t>
            </a:r>
            <a:endParaRPr lang="en-US" sz="1400" b="1" dirty="0"/>
          </a:p>
          <a:p>
            <a:r>
              <a:rPr lang="en-US" sz="1400" b="1" dirty="0" smtClean="0"/>
              <a:t>WSWC Webinar</a:t>
            </a:r>
            <a:endParaRPr lang="en-US" sz="1400" b="1" dirty="0"/>
          </a:p>
          <a:p>
            <a:r>
              <a:rPr lang="en-US" sz="1400" b="1" dirty="0" smtClean="0"/>
              <a:t>May 13, 2020</a:t>
            </a:r>
            <a:endParaRPr lang="en-US" sz="1400" b="1" dirty="0"/>
          </a:p>
        </p:txBody>
      </p:sp>
    </p:spTree>
    <p:extLst>
      <p:ext uri="{BB962C8B-B14F-4D97-AF65-F5344CB8AC3E}">
        <p14:creationId xmlns:p14="http://schemas.microsoft.com/office/powerpoint/2010/main" val="340609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DF2DA94-1151-4F0F-87A4-73623F67BE34}"/>
              </a:ext>
            </a:extLst>
          </p:cNvPr>
          <p:cNvSpPr>
            <a:spLocks noGrp="1"/>
          </p:cNvSpPr>
          <p:nvPr>
            <p:ph type="title"/>
          </p:nvPr>
        </p:nvSpPr>
        <p:spPr>
          <a:xfrm>
            <a:off x="682981" y="4329"/>
            <a:ext cx="10510124" cy="1325563"/>
          </a:xfrm>
        </p:spPr>
        <p:txBody>
          <a:bodyPr>
            <a:normAutofit/>
          </a:bodyPr>
          <a:lstStyle/>
          <a:p>
            <a:r>
              <a:rPr lang="en-US" sz="4400" dirty="0">
                <a:solidFill>
                  <a:schemeClr val="bg1"/>
                </a:solidFill>
              </a:rPr>
              <a:t>Western Basin IWAAs Requirements </a:t>
            </a:r>
          </a:p>
        </p:txBody>
      </p:sp>
      <p:sp>
        <p:nvSpPr>
          <p:cNvPr id="5" name="Content Placeholder 4">
            <a:extLst>
              <a:ext uri="{FF2B5EF4-FFF2-40B4-BE49-F238E27FC236}">
                <a16:creationId xmlns:a16="http://schemas.microsoft.com/office/drawing/2014/main" xmlns="" id="{93358F79-CDAD-4684-A874-AFC2A4D5AE6A}"/>
              </a:ext>
            </a:extLst>
          </p:cNvPr>
          <p:cNvSpPr>
            <a:spLocks noGrp="1"/>
          </p:cNvSpPr>
          <p:nvPr>
            <p:ph idx="1"/>
          </p:nvPr>
        </p:nvSpPr>
        <p:spPr>
          <a:xfrm>
            <a:off x="254002" y="1498766"/>
            <a:ext cx="11644055" cy="4650059"/>
          </a:xfrm>
        </p:spPr>
        <p:txBody>
          <a:bodyPr>
            <a:noAutofit/>
          </a:bodyPr>
          <a:lstStyle/>
          <a:p>
            <a:r>
              <a:rPr lang="en-US" sz="2000" b="1" dirty="0"/>
              <a:t>Regional Data Discovery, Evaluation, and Synthesis Augmenting National IWAAs Data Sets: </a:t>
            </a:r>
            <a:r>
              <a:rPr lang="en-US" sz="2000" dirty="0"/>
              <a:t>Compile and evaluate multi-source data relevant to the assessment of water availability and the hydrologic attributes, water-availability influencers, and water-supply disturbances.</a:t>
            </a:r>
            <a:r>
              <a:rPr lang="en-US" sz="2000" b="1" dirty="0"/>
              <a:t> </a:t>
            </a:r>
          </a:p>
          <a:p>
            <a:r>
              <a:rPr lang="en-US" sz="2000" b="1" dirty="0"/>
              <a:t>Regional Modeling Capacity and “Ecosystem”: </a:t>
            </a:r>
            <a:r>
              <a:rPr lang="en-US" sz="2000" dirty="0"/>
              <a:t>Curate, and prioritize approaches of, the existing modeling ecosystem pertinent to answering stakeholder-driven science questions. </a:t>
            </a:r>
          </a:p>
          <a:p>
            <a:r>
              <a:rPr lang="en-US" sz="2000" b="1" dirty="0"/>
              <a:t>Availability-Metrics and Assessments: </a:t>
            </a:r>
            <a:r>
              <a:rPr lang="en-US" sz="2000" dirty="0"/>
              <a:t>Define and assess regionally-relevant water-availability components and metrics of water supply and use (including eco-flows) incorporating enhanced data collection in the IWAAs region and refined regional-scale water models and tools. </a:t>
            </a:r>
          </a:p>
          <a:p>
            <a:r>
              <a:rPr lang="en-US" sz="2000" b="1" dirty="0"/>
              <a:t>Water-Availability Influencers and Disturbances: </a:t>
            </a:r>
            <a:r>
              <a:rPr lang="en-US" sz="2000" dirty="0"/>
              <a:t>Assess identified core (water-quality, climate change, drought) and regionally-relevant influencers and disturbances to water availability. </a:t>
            </a:r>
          </a:p>
          <a:p>
            <a:r>
              <a:rPr lang="en-US" sz="2000" b="1" dirty="0"/>
              <a:t>Water-Availability Trends and Drivers:</a:t>
            </a:r>
            <a:r>
              <a:rPr lang="en-US" sz="2000" dirty="0"/>
              <a:t> Shall evaluate long-term trends in water availability (core and region-specific factors) in selected regions.</a:t>
            </a:r>
          </a:p>
          <a:p>
            <a:r>
              <a:rPr lang="en-US" sz="2000" b="1" dirty="0"/>
              <a:t>Integrated Regional Prediction and Forecasts: </a:t>
            </a:r>
            <a:r>
              <a:rPr lang="en-US" sz="2000" dirty="0"/>
              <a:t>Provide model-generated predictions and forecasts of available regional water supplies and the factors that limit their use. </a:t>
            </a:r>
          </a:p>
        </p:txBody>
      </p:sp>
      <p:sp>
        <p:nvSpPr>
          <p:cNvPr id="3" name="Slide Number Placeholder 2">
            <a:extLst>
              <a:ext uri="{FF2B5EF4-FFF2-40B4-BE49-F238E27FC236}">
                <a16:creationId xmlns:a16="http://schemas.microsoft.com/office/drawing/2014/main" xmlns="" id="{8887D40D-377D-4674-B923-57262F3361A9}"/>
              </a:ext>
            </a:extLst>
          </p:cNvPr>
          <p:cNvSpPr>
            <a:spLocks noGrp="1"/>
          </p:cNvSpPr>
          <p:nvPr>
            <p:ph type="sldNum" sz="quarter" idx="4294967295"/>
          </p:nvPr>
        </p:nvSpPr>
        <p:spPr>
          <a:xfrm>
            <a:off x="11344497" y="6444066"/>
            <a:ext cx="844329" cy="365125"/>
          </a:xfrm>
          <a:prstGeom prst="rect">
            <a:avLst/>
          </a:prstGeom>
        </p:spPr>
        <p:txBody>
          <a:bodyPr/>
          <a:lstStyle/>
          <a:p>
            <a:fld id="{7DF1C536-496C-A34C-B892-74BB361569C2}" type="slidenum">
              <a:rPr lang="en-US" smtClean="0">
                <a:solidFill>
                  <a:srgbClr val="FFFFFF"/>
                </a:solidFill>
                <a:latin typeface="Arial"/>
                <a:cs typeface="Arial"/>
              </a:rPr>
              <a:pPr/>
              <a:t>10</a:t>
            </a:fld>
            <a:endParaRPr lang="en-US" dirty="0">
              <a:solidFill>
                <a:srgbClr val="FFFFFF"/>
              </a:solidFill>
              <a:latin typeface="Arial"/>
              <a:cs typeface="Arial"/>
            </a:endParaRPr>
          </a:p>
        </p:txBody>
      </p:sp>
    </p:spTree>
    <p:extLst>
      <p:ext uri="{BB962C8B-B14F-4D97-AF65-F5344CB8AC3E}">
        <p14:creationId xmlns:p14="http://schemas.microsoft.com/office/powerpoint/2010/main" val="34535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a:extLst>
              <a:ext uri="{FF2B5EF4-FFF2-40B4-BE49-F238E27FC236}">
                <a16:creationId xmlns="" xmlns:a16="http://schemas.microsoft.com/office/drawing/2014/main" id="{20503BAA-BBE9-4E05-9981-1B1F32B11C9E}"/>
              </a:ext>
            </a:extLst>
          </p:cNvPr>
          <p:cNvSpPr/>
          <p:nvPr/>
        </p:nvSpPr>
        <p:spPr>
          <a:xfrm>
            <a:off x="4369975" y="3530253"/>
            <a:ext cx="1721998" cy="2731285"/>
          </a:xfrm>
          <a:custGeom>
            <a:avLst/>
            <a:gdLst/>
            <a:ahLst/>
            <a:cxnLst>
              <a:cxn ang="0">
                <a:pos x="wd2" y="hd2"/>
              </a:cxn>
              <a:cxn ang="5400000">
                <a:pos x="wd2" y="hd2"/>
              </a:cxn>
              <a:cxn ang="10800000">
                <a:pos x="wd2" y="hd2"/>
              </a:cxn>
              <a:cxn ang="16200000">
                <a:pos x="wd2" y="hd2"/>
              </a:cxn>
            </a:cxnLst>
            <a:rect l="0" t="0" r="r" b="b"/>
            <a:pathLst>
              <a:path w="21538" h="21512" extrusionOk="0">
                <a:moveTo>
                  <a:pt x="14750" y="8425"/>
                </a:moveTo>
                <a:cubicBezTo>
                  <a:pt x="14504" y="8363"/>
                  <a:pt x="14253" y="8307"/>
                  <a:pt x="13999" y="8257"/>
                </a:cubicBezTo>
                <a:cubicBezTo>
                  <a:pt x="13406" y="8140"/>
                  <a:pt x="12865" y="7929"/>
                  <a:pt x="12481" y="7622"/>
                </a:cubicBezTo>
                <a:cubicBezTo>
                  <a:pt x="12023" y="7256"/>
                  <a:pt x="11748" y="6794"/>
                  <a:pt x="11748" y="6292"/>
                </a:cubicBezTo>
                <a:cubicBezTo>
                  <a:pt x="11748" y="6066"/>
                  <a:pt x="11804" y="5849"/>
                  <a:pt x="11906" y="5645"/>
                </a:cubicBezTo>
                <a:cubicBezTo>
                  <a:pt x="12112" y="5233"/>
                  <a:pt x="12559" y="4890"/>
                  <a:pt x="13117" y="4639"/>
                </a:cubicBezTo>
                <a:cubicBezTo>
                  <a:pt x="13296" y="4559"/>
                  <a:pt x="13463" y="4471"/>
                  <a:pt x="13618" y="4375"/>
                </a:cubicBezTo>
                <a:cubicBezTo>
                  <a:pt x="14407" y="3884"/>
                  <a:pt x="14879" y="3191"/>
                  <a:pt x="14821" y="2430"/>
                </a:cubicBezTo>
                <a:cubicBezTo>
                  <a:pt x="14721" y="1115"/>
                  <a:pt x="13013" y="52"/>
                  <a:pt x="10927" y="2"/>
                </a:cubicBezTo>
                <a:cubicBezTo>
                  <a:pt x="8615" y="-53"/>
                  <a:pt x="6712" y="1111"/>
                  <a:pt x="6712" y="2555"/>
                </a:cubicBezTo>
                <a:cubicBezTo>
                  <a:pt x="6712" y="3267"/>
                  <a:pt x="7174" y="3910"/>
                  <a:pt x="7919" y="4374"/>
                </a:cubicBezTo>
                <a:cubicBezTo>
                  <a:pt x="8090" y="4480"/>
                  <a:pt x="8276" y="4577"/>
                  <a:pt x="8474" y="4663"/>
                </a:cubicBezTo>
                <a:cubicBezTo>
                  <a:pt x="8863" y="4832"/>
                  <a:pt x="9200" y="5047"/>
                  <a:pt x="9416" y="5312"/>
                </a:cubicBezTo>
                <a:cubicBezTo>
                  <a:pt x="9655" y="5606"/>
                  <a:pt x="9790" y="5939"/>
                  <a:pt x="9790" y="6291"/>
                </a:cubicBezTo>
                <a:cubicBezTo>
                  <a:pt x="9790" y="6793"/>
                  <a:pt x="9517" y="7255"/>
                  <a:pt x="9059" y="7620"/>
                </a:cubicBezTo>
                <a:cubicBezTo>
                  <a:pt x="8674" y="7928"/>
                  <a:pt x="8133" y="8139"/>
                  <a:pt x="7541" y="8256"/>
                </a:cubicBezTo>
                <a:cubicBezTo>
                  <a:pt x="7286" y="8306"/>
                  <a:pt x="7035" y="8362"/>
                  <a:pt x="6788" y="8424"/>
                </a:cubicBezTo>
                <a:cubicBezTo>
                  <a:pt x="2768" y="9432"/>
                  <a:pt x="-61" y="11921"/>
                  <a:pt x="1" y="14822"/>
                </a:cubicBezTo>
                <a:cubicBezTo>
                  <a:pt x="80" y="18539"/>
                  <a:pt x="4972" y="21547"/>
                  <a:pt x="10874" y="21512"/>
                </a:cubicBezTo>
                <a:cubicBezTo>
                  <a:pt x="16773" y="21476"/>
                  <a:pt x="21538" y="18453"/>
                  <a:pt x="21538" y="14729"/>
                </a:cubicBezTo>
                <a:cubicBezTo>
                  <a:pt x="21539" y="11869"/>
                  <a:pt x="18727" y="9422"/>
                  <a:pt x="14750" y="8425"/>
                </a:cubicBezTo>
                <a:close/>
              </a:path>
            </a:pathLst>
          </a:custGeom>
          <a:solidFill>
            <a:schemeClr val="accent5">
              <a:lumMod val="60000"/>
              <a:lumOff val="40000"/>
            </a:schemeClr>
          </a:soli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28575" rIns="28575" bIns="182880" anchor="b"/>
          <a:lstStyle/>
          <a:p>
            <a:pPr algn="ctr" defTabSz="457200" hangingPunct="0"/>
            <a:r>
              <a:rPr lang="en-US" sz="3600" b="1" dirty="0">
                <a:solidFill>
                  <a:srgbClr val="FFFFFF"/>
                </a:solidFill>
                <a:effectLst>
                  <a:outerShdw blurRad="38100" dist="38100" dir="2700000" algn="tl">
                    <a:srgbClr val="000000">
                      <a:alpha val="43137"/>
                    </a:srgbClr>
                  </a:outerShdw>
                </a:effectLst>
              </a:rPr>
              <a:t>2020</a:t>
            </a:r>
            <a:endParaRPr sz="3600" b="1" dirty="0">
              <a:solidFill>
                <a:srgbClr val="FFFFFF"/>
              </a:solidFill>
              <a:effectLst>
                <a:outerShdw blurRad="38100" dist="38100" dir="2700000" algn="tl">
                  <a:srgbClr val="000000">
                    <a:alpha val="43137"/>
                  </a:srgbClr>
                </a:outerShdw>
              </a:effectLst>
            </a:endParaRPr>
          </a:p>
        </p:txBody>
      </p:sp>
      <p:sp>
        <p:nvSpPr>
          <p:cNvPr id="64" name="Shape">
            <a:extLst>
              <a:ext uri="{FF2B5EF4-FFF2-40B4-BE49-F238E27FC236}">
                <a16:creationId xmlns="" xmlns:a16="http://schemas.microsoft.com/office/drawing/2014/main" id="{20503BAA-BBE9-4E05-9981-1B1F32B11C9E}"/>
              </a:ext>
            </a:extLst>
          </p:cNvPr>
          <p:cNvSpPr/>
          <p:nvPr/>
        </p:nvSpPr>
        <p:spPr>
          <a:xfrm>
            <a:off x="919598" y="3545562"/>
            <a:ext cx="1721998" cy="2731285"/>
          </a:xfrm>
          <a:custGeom>
            <a:avLst/>
            <a:gdLst/>
            <a:ahLst/>
            <a:cxnLst>
              <a:cxn ang="0">
                <a:pos x="wd2" y="hd2"/>
              </a:cxn>
              <a:cxn ang="5400000">
                <a:pos x="wd2" y="hd2"/>
              </a:cxn>
              <a:cxn ang="10800000">
                <a:pos x="wd2" y="hd2"/>
              </a:cxn>
              <a:cxn ang="16200000">
                <a:pos x="wd2" y="hd2"/>
              </a:cxn>
            </a:cxnLst>
            <a:rect l="0" t="0" r="r" b="b"/>
            <a:pathLst>
              <a:path w="21538" h="21512" extrusionOk="0">
                <a:moveTo>
                  <a:pt x="14750" y="8425"/>
                </a:moveTo>
                <a:cubicBezTo>
                  <a:pt x="14504" y="8363"/>
                  <a:pt x="14253" y="8307"/>
                  <a:pt x="13999" y="8257"/>
                </a:cubicBezTo>
                <a:cubicBezTo>
                  <a:pt x="13406" y="8140"/>
                  <a:pt x="12865" y="7929"/>
                  <a:pt x="12481" y="7622"/>
                </a:cubicBezTo>
                <a:cubicBezTo>
                  <a:pt x="12023" y="7256"/>
                  <a:pt x="11748" y="6794"/>
                  <a:pt x="11748" y="6292"/>
                </a:cubicBezTo>
                <a:cubicBezTo>
                  <a:pt x="11748" y="6066"/>
                  <a:pt x="11804" y="5849"/>
                  <a:pt x="11906" y="5645"/>
                </a:cubicBezTo>
                <a:cubicBezTo>
                  <a:pt x="12112" y="5233"/>
                  <a:pt x="12559" y="4890"/>
                  <a:pt x="13117" y="4639"/>
                </a:cubicBezTo>
                <a:cubicBezTo>
                  <a:pt x="13296" y="4559"/>
                  <a:pt x="13463" y="4471"/>
                  <a:pt x="13618" y="4375"/>
                </a:cubicBezTo>
                <a:cubicBezTo>
                  <a:pt x="14407" y="3884"/>
                  <a:pt x="14879" y="3191"/>
                  <a:pt x="14821" y="2430"/>
                </a:cubicBezTo>
                <a:cubicBezTo>
                  <a:pt x="14721" y="1115"/>
                  <a:pt x="13013" y="52"/>
                  <a:pt x="10927" y="2"/>
                </a:cubicBezTo>
                <a:cubicBezTo>
                  <a:pt x="8615" y="-53"/>
                  <a:pt x="6712" y="1111"/>
                  <a:pt x="6712" y="2555"/>
                </a:cubicBezTo>
                <a:cubicBezTo>
                  <a:pt x="6712" y="3267"/>
                  <a:pt x="7174" y="3910"/>
                  <a:pt x="7919" y="4374"/>
                </a:cubicBezTo>
                <a:cubicBezTo>
                  <a:pt x="8090" y="4480"/>
                  <a:pt x="8276" y="4577"/>
                  <a:pt x="8474" y="4663"/>
                </a:cubicBezTo>
                <a:cubicBezTo>
                  <a:pt x="8863" y="4832"/>
                  <a:pt x="9200" y="5047"/>
                  <a:pt x="9416" y="5312"/>
                </a:cubicBezTo>
                <a:cubicBezTo>
                  <a:pt x="9655" y="5606"/>
                  <a:pt x="9790" y="5939"/>
                  <a:pt x="9790" y="6291"/>
                </a:cubicBezTo>
                <a:cubicBezTo>
                  <a:pt x="9790" y="6793"/>
                  <a:pt x="9517" y="7255"/>
                  <a:pt x="9059" y="7620"/>
                </a:cubicBezTo>
                <a:cubicBezTo>
                  <a:pt x="8674" y="7928"/>
                  <a:pt x="8133" y="8139"/>
                  <a:pt x="7541" y="8256"/>
                </a:cubicBezTo>
                <a:cubicBezTo>
                  <a:pt x="7286" y="8306"/>
                  <a:pt x="7035" y="8362"/>
                  <a:pt x="6788" y="8424"/>
                </a:cubicBezTo>
                <a:cubicBezTo>
                  <a:pt x="2768" y="9432"/>
                  <a:pt x="-61" y="11921"/>
                  <a:pt x="1" y="14822"/>
                </a:cubicBezTo>
                <a:cubicBezTo>
                  <a:pt x="80" y="18539"/>
                  <a:pt x="4972" y="21547"/>
                  <a:pt x="10874" y="21512"/>
                </a:cubicBezTo>
                <a:cubicBezTo>
                  <a:pt x="16773" y="21476"/>
                  <a:pt x="21538" y="18453"/>
                  <a:pt x="21538" y="14729"/>
                </a:cubicBezTo>
                <a:cubicBezTo>
                  <a:pt x="21539" y="11869"/>
                  <a:pt x="18727" y="9422"/>
                  <a:pt x="14750" y="8425"/>
                </a:cubicBezTo>
                <a:close/>
              </a:path>
            </a:pathLst>
          </a:custGeom>
          <a:solidFill>
            <a:schemeClr val="bg1">
              <a:lumMod val="65000"/>
            </a:schemeClr>
          </a:soli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28575" rIns="28575" bIns="182880" anchor="b"/>
          <a:lstStyle/>
          <a:p>
            <a:pPr algn="ctr" defTabSz="457200" hangingPunct="0"/>
            <a:r>
              <a:rPr lang="en-US" sz="3600" b="1" dirty="0">
                <a:solidFill>
                  <a:srgbClr val="FFFFFF"/>
                </a:solidFill>
                <a:effectLst>
                  <a:outerShdw blurRad="38100" dist="38100" dir="2700000" algn="tl">
                    <a:srgbClr val="000000">
                      <a:alpha val="43137"/>
                    </a:srgbClr>
                  </a:outerShdw>
                </a:effectLst>
              </a:rPr>
              <a:t>2019</a:t>
            </a:r>
            <a:endParaRPr sz="3600" b="1" dirty="0">
              <a:solidFill>
                <a:srgbClr val="FFFFFF"/>
              </a:solidFill>
              <a:effectLst>
                <a:outerShdw blurRad="38100" dist="38100" dir="2700000" algn="tl">
                  <a:srgbClr val="000000">
                    <a:alpha val="43137"/>
                  </a:srgbClr>
                </a:outerShdw>
              </a:effectLst>
            </a:endParaRPr>
          </a:p>
        </p:txBody>
      </p:sp>
      <p:sp>
        <p:nvSpPr>
          <p:cNvPr id="61" name="Shape">
            <a:extLst>
              <a:ext uri="{FF2B5EF4-FFF2-40B4-BE49-F238E27FC236}">
                <a16:creationId xmlns="" xmlns:a16="http://schemas.microsoft.com/office/drawing/2014/main" id="{4C677C98-0D2D-4AB6-8D46-5E1D3C1AAF3A}"/>
              </a:ext>
            </a:extLst>
          </p:cNvPr>
          <p:cNvSpPr/>
          <p:nvPr/>
        </p:nvSpPr>
        <p:spPr>
          <a:xfrm>
            <a:off x="6096956" y="1397002"/>
            <a:ext cx="1721998" cy="2731285"/>
          </a:xfrm>
          <a:custGeom>
            <a:avLst/>
            <a:gdLst/>
            <a:ahLst/>
            <a:cxnLst>
              <a:cxn ang="0">
                <a:pos x="wd2" y="hd2"/>
              </a:cxn>
              <a:cxn ang="5400000">
                <a:pos x="wd2" y="hd2"/>
              </a:cxn>
              <a:cxn ang="10800000">
                <a:pos x="wd2" y="hd2"/>
              </a:cxn>
              <a:cxn ang="16200000">
                <a:pos x="wd2" y="hd2"/>
              </a:cxn>
            </a:cxnLst>
            <a:rect l="0" t="0" r="r" b="b"/>
            <a:pathLst>
              <a:path w="21539" h="21512" extrusionOk="0">
                <a:moveTo>
                  <a:pt x="6789" y="13087"/>
                </a:moveTo>
                <a:cubicBezTo>
                  <a:pt x="7034" y="13149"/>
                  <a:pt x="7286" y="13205"/>
                  <a:pt x="7540" y="13255"/>
                </a:cubicBezTo>
                <a:cubicBezTo>
                  <a:pt x="8132" y="13372"/>
                  <a:pt x="8673" y="13583"/>
                  <a:pt x="9058" y="13890"/>
                </a:cubicBezTo>
                <a:cubicBezTo>
                  <a:pt x="9516" y="14256"/>
                  <a:pt x="9790" y="14718"/>
                  <a:pt x="9790" y="15220"/>
                </a:cubicBezTo>
                <a:cubicBezTo>
                  <a:pt x="9790" y="15446"/>
                  <a:pt x="9735" y="15663"/>
                  <a:pt x="9633" y="15867"/>
                </a:cubicBezTo>
                <a:cubicBezTo>
                  <a:pt x="9427" y="16279"/>
                  <a:pt x="8980" y="16622"/>
                  <a:pt x="8421" y="16873"/>
                </a:cubicBezTo>
                <a:cubicBezTo>
                  <a:pt x="8243" y="16953"/>
                  <a:pt x="8075" y="17041"/>
                  <a:pt x="7920" y="17137"/>
                </a:cubicBezTo>
                <a:cubicBezTo>
                  <a:pt x="7131" y="17628"/>
                  <a:pt x="6659" y="18321"/>
                  <a:pt x="6717" y="19082"/>
                </a:cubicBezTo>
                <a:cubicBezTo>
                  <a:pt x="6817" y="20397"/>
                  <a:pt x="8525" y="21460"/>
                  <a:pt x="10612" y="21510"/>
                </a:cubicBezTo>
                <a:cubicBezTo>
                  <a:pt x="12924" y="21565"/>
                  <a:pt x="14827" y="20401"/>
                  <a:pt x="14827" y="18957"/>
                </a:cubicBezTo>
                <a:cubicBezTo>
                  <a:pt x="14827" y="18245"/>
                  <a:pt x="14365" y="17602"/>
                  <a:pt x="13620" y="17138"/>
                </a:cubicBezTo>
                <a:cubicBezTo>
                  <a:pt x="13449" y="17032"/>
                  <a:pt x="13263" y="16935"/>
                  <a:pt x="13065" y="16849"/>
                </a:cubicBezTo>
                <a:cubicBezTo>
                  <a:pt x="12676" y="16680"/>
                  <a:pt x="12339" y="16465"/>
                  <a:pt x="12123" y="16200"/>
                </a:cubicBezTo>
                <a:cubicBezTo>
                  <a:pt x="11883" y="15906"/>
                  <a:pt x="11748" y="15573"/>
                  <a:pt x="11748" y="15221"/>
                </a:cubicBezTo>
                <a:cubicBezTo>
                  <a:pt x="11748" y="14719"/>
                  <a:pt x="12021" y="14257"/>
                  <a:pt x="12480" y="13892"/>
                </a:cubicBezTo>
                <a:cubicBezTo>
                  <a:pt x="12864" y="13584"/>
                  <a:pt x="13405" y="13373"/>
                  <a:pt x="13998" y="13256"/>
                </a:cubicBezTo>
                <a:cubicBezTo>
                  <a:pt x="14253" y="13206"/>
                  <a:pt x="14504" y="13150"/>
                  <a:pt x="14751" y="13088"/>
                </a:cubicBezTo>
                <a:cubicBezTo>
                  <a:pt x="18771" y="12080"/>
                  <a:pt x="21600" y="9591"/>
                  <a:pt x="21538" y="6690"/>
                </a:cubicBezTo>
                <a:cubicBezTo>
                  <a:pt x="21459" y="2973"/>
                  <a:pt x="16567" y="-35"/>
                  <a:pt x="10664" y="0"/>
                </a:cubicBezTo>
                <a:cubicBezTo>
                  <a:pt x="4765" y="36"/>
                  <a:pt x="0" y="3059"/>
                  <a:pt x="0" y="6783"/>
                </a:cubicBezTo>
                <a:cubicBezTo>
                  <a:pt x="0" y="9644"/>
                  <a:pt x="2811" y="12090"/>
                  <a:pt x="6789" y="13087"/>
                </a:cubicBezTo>
                <a:close/>
              </a:path>
            </a:pathLst>
          </a:custGeom>
          <a:solidFill>
            <a:schemeClr val="accent6">
              <a:lumMod val="60000"/>
              <a:lumOff val="40000"/>
            </a:schemeClr>
          </a:soli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182880" rIns="28575" bIns="182880" anchor="t"/>
          <a:lstStyle/>
          <a:p>
            <a:pPr algn="ctr" defTabSz="457200" hangingPunct="0"/>
            <a:r>
              <a:rPr lang="en-US" sz="3600" b="1" dirty="0">
                <a:solidFill>
                  <a:srgbClr val="FFFFFF"/>
                </a:solidFill>
                <a:effectLst>
                  <a:outerShdw blurRad="38100" dist="38100" dir="2700000" algn="tl">
                    <a:srgbClr val="000000">
                      <a:alpha val="43137"/>
                    </a:srgbClr>
                  </a:outerShdw>
                </a:effectLst>
              </a:rPr>
              <a:t>2020</a:t>
            </a:r>
            <a:endParaRPr sz="3600" b="1" dirty="0">
              <a:solidFill>
                <a:srgbClr val="FFFFFF"/>
              </a:solidFill>
              <a:effectLst>
                <a:outerShdw blurRad="38100" dist="38100" dir="2700000" algn="tl">
                  <a:srgbClr val="000000">
                    <a:alpha val="43137"/>
                  </a:srgbClr>
                </a:outerShdw>
              </a:effectLst>
            </a:endParaRPr>
          </a:p>
        </p:txBody>
      </p:sp>
      <p:sp>
        <p:nvSpPr>
          <p:cNvPr id="62" name="Shape">
            <a:extLst>
              <a:ext uri="{FF2B5EF4-FFF2-40B4-BE49-F238E27FC236}">
                <a16:creationId xmlns="" xmlns:a16="http://schemas.microsoft.com/office/drawing/2014/main" id="{4C677C98-0D2D-4AB6-8D46-5E1D3C1AAF3A}"/>
              </a:ext>
            </a:extLst>
          </p:cNvPr>
          <p:cNvSpPr/>
          <p:nvPr/>
        </p:nvSpPr>
        <p:spPr>
          <a:xfrm>
            <a:off x="2641597" y="1397002"/>
            <a:ext cx="1721998" cy="2731285"/>
          </a:xfrm>
          <a:custGeom>
            <a:avLst/>
            <a:gdLst/>
            <a:ahLst/>
            <a:cxnLst>
              <a:cxn ang="0">
                <a:pos x="wd2" y="hd2"/>
              </a:cxn>
              <a:cxn ang="5400000">
                <a:pos x="wd2" y="hd2"/>
              </a:cxn>
              <a:cxn ang="10800000">
                <a:pos x="wd2" y="hd2"/>
              </a:cxn>
              <a:cxn ang="16200000">
                <a:pos x="wd2" y="hd2"/>
              </a:cxn>
            </a:cxnLst>
            <a:rect l="0" t="0" r="r" b="b"/>
            <a:pathLst>
              <a:path w="21539" h="21512" extrusionOk="0">
                <a:moveTo>
                  <a:pt x="6789" y="13087"/>
                </a:moveTo>
                <a:cubicBezTo>
                  <a:pt x="7034" y="13149"/>
                  <a:pt x="7286" y="13205"/>
                  <a:pt x="7540" y="13255"/>
                </a:cubicBezTo>
                <a:cubicBezTo>
                  <a:pt x="8132" y="13372"/>
                  <a:pt x="8673" y="13583"/>
                  <a:pt x="9058" y="13890"/>
                </a:cubicBezTo>
                <a:cubicBezTo>
                  <a:pt x="9516" y="14256"/>
                  <a:pt x="9790" y="14718"/>
                  <a:pt x="9790" y="15220"/>
                </a:cubicBezTo>
                <a:cubicBezTo>
                  <a:pt x="9790" y="15446"/>
                  <a:pt x="9735" y="15663"/>
                  <a:pt x="9633" y="15867"/>
                </a:cubicBezTo>
                <a:cubicBezTo>
                  <a:pt x="9427" y="16279"/>
                  <a:pt x="8980" y="16622"/>
                  <a:pt x="8421" y="16873"/>
                </a:cubicBezTo>
                <a:cubicBezTo>
                  <a:pt x="8243" y="16953"/>
                  <a:pt x="8075" y="17041"/>
                  <a:pt x="7920" y="17137"/>
                </a:cubicBezTo>
                <a:cubicBezTo>
                  <a:pt x="7131" y="17628"/>
                  <a:pt x="6659" y="18321"/>
                  <a:pt x="6717" y="19082"/>
                </a:cubicBezTo>
                <a:cubicBezTo>
                  <a:pt x="6817" y="20397"/>
                  <a:pt x="8525" y="21460"/>
                  <a:pt x="10612" y="21510"/>
                </a:cubicBezTo>
                <a:cubicBezTo>
                  <a:pt x="12924" y="21565"/>
                  <a:pt x="14827" y="20401"/>
                  <a:pt x="14827" y="18957"/>
                </a:cubicBezTo>
                <a:cubicBezTo>
                  <a:pt x="14827" y="18245"/>
                  <a:pt x="14365" y="17602"/>
                  <a:pt x="13620" y="17138"/>
                </a:cubicBezTo>
                <a:cubicBezTo>
                  <a:pt x="13449" y="17032"/>
                  <a:pt x="13263" y="16935"/>
                  <a:pt x="13065" y="16849"/>
                </a:cubicBezTo>
                <a:cubicBezTo>
                  <a:pt x="12676" y="16680"/>
                  <a:pt x="12339" y="16465"/>
                  <a:pt x="12123" y="16200"/>
                </a:cubicBezTo>
                <a:cubicBezTo>
                  <a:pt x="11883" y="15906"/>
                  <a:pt x="11748" y="15573"/>
                  <a:pt x="11748" y="15221"/>
                </a:cubicBezTo>
                <a:cubicBezTo>
                  <a:pt x="11748" y="14719"/>
                  <a:pt x="12021" y="14257"/>
                  <a:pt x="12480" y="13892"/>
                </a:cubicBezTo>
                <a:cubicBezTo>
                  <a:pt x="12864" y="13584"/>
                  <a:pt x="13405" y="13373"/>
                  <a:pt x="13998" y="13256"/>
                </a:cubicBezTo>
                <a:cubicBezTo>
                  <a:pt x="14253" y="13206"/>
                  <a:pt x="14504" y="13150"/>
                  <a:pt x="14751" y="13088"/>
                </a:cubicBezTo>
                <a:cubicBezTo>
                  <a:pt x="18771" y="12080"/>
                  <a:pt x="21600" y="9591"/>
                  <a:pt x="21538" y="6690"/>
                </a:cubicBezTo>
                <a:cubicBezTo>
                  <a:pt x="21459" y="2973"/>
                  <a:pt x="16567" y="-35"/>
                  <a:pt x="10664" y="0"/>
                </a:cubicBezTo>
                <a:cubicBezTo>
                  <a:pt x="4765" y="36"/>
                  <a:pt x="0" y="3059"/>
                  <a:pt x="0" y="6783"/>
                </a:cubicBezTo>
                <a:cubicBezTo>
                  <a:pt x="0" y="9644"/>
                  <a:pt x="2811" y="12090"/>
                  <a:pt x="6789" y="13087"/>
                </a:cubicBezTo>
                <a:close/>
              </a:path>
            </a:pathLst>
          </a:custGeom>
          <a:solidFill>
            <a:schemeClr val="bg1">
              <a:lumMod val="65000"/>
            </a:schemeClr>
          </a:soli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182880" rIns="28575" bIns="182880" anchor="t"/>
          <a:lstStyle/>
          <a:p>
            <a:pPr algn="ctr" defTabSz="457200" hangingPunct="0"/>
            <a:r>
              <a:rPr lang="en-US" sz="3600" b="1" dirty="0">
                <a:solidFill>
                  <a:srgbClr val="FFFFFF"/>
                </a:solidFill>
                <a:effectLst>
                  <a:outerShdw blurRad="38100" dist="38100" dir="2700000" algn="tl">
                    <a:srgbClr val="000000">
                      <a:alpha val="43137"/>
                    </a:srgbClr>
                  </a:outerShdw>
                </a:effectLst>
              </a:rPr>
              <a:t>2019</a:t>
            </a:r>
            <a:endParaRPr sz="3600" b="1" dirty="0">
              <a:solidFill>
                <a:srgbClr val="FFFFFF"/>
              </a:solidFill>
              <a:effectLst>
                <a:outerShdw blurRad="38100" dist="38100" dir="2700000" algn="tl">
                  <a:srgbClr val="000000">
                    <a:alpha val="43137"/>
                  </a:srgbClr>
                </a:outerShdw>
              </a:effectLst>
            </a:endParaRPr>
          </a:p>
        </p:txBody>
      </p:sp>
      <p:cxnSp>
        <p:nvCxnSpPr>
          <p:cNvPr id="74" name="Straight Connector 73">
            <a:extLst>
              <a:ext uri="{FF2B5EF4-FFF2-40B4-BE49-F238E27FC236}">
                <a16:creationId xmlns="" xmlns:a16="http://schemas.microsoft.com/office/drawing/2014/main" id="{C32E00DF-F657-4C8D-9143-A4DAEF092573}"/>
              </a:ext>
            </a:extLst>
          </p:cNvPr>
          <p:cNvCxnSpPr>
            <a:cxnSpLocks/>
          </p:cNvCxnSpPr>
          <p:nvPr/>
        </p:nvCxnSpPr>
        <p:spPr>
          <a:xfrm>
            <a:off x="10650169" y="3866360"/>
            <a:ext cx="1130526" cy="1"/>
          </a:xfrm>
          <a:prstGeom prst="line">
            <a:avLst/>
          </a:prstGeom>
        </p:spPr>
        <p:style>
          <a:lnRef idx="3">
            <a:schemeClr val="dk1"/>
          </a:lnRef>
          <a:fillRef idx="0">
            <a:schemeClr val="dk1"/>
          </a:fillRef>
          <a:effectRef idx="2">
            <a:schemeClr val="dk1"/>
          </a:effectRef>
          <a:fontRef idx="minor">
            <a:schemeClr val="tx1"/>
          </a:fontRef>
        </p:style>
      </p:cxnSp>
      <p:sp>
        <p:nvSpPr>
          <p:cNvPr id="45" name="Shape">
            <a:extLst>
              <a:ext uri="{FF2B5EF4-FFF2-40B4-BE49-F238E27FC236}">
                <a16:creationId xmlns="" xmlns:a16="http://schemas.microsoft.com/office/drawing/2014/main" id="{4C677C98-0D2D-4AB6-8D46-5E1D3C1AAF3A}"/>
              </a:ext>
            </a:extLst>
          </p:cNvPr>
          <p:cNvSpPr/>
          <p:nvPr/>
        </p:nvSpPr>
        <p:spPr>
          <a:xfrm>
            <a:off x="9525694" y="1397002"/>
            <a:ext cx="1721998" cy="2731285"/>
          </a:xfrm>
          <a:custGeom>
            <a:avLst/>
            <a:gdLst/>
            <a:ahLst/>
            <a:cxnLst>
              <a:cxn ang="0">
                <a:pos x="wd2" y="hd2"/>
              </a:cxn>
              <a:cxn ang="5400000">
                <a:pos x="wd2" y="hd2"/>
              </a:cxn>
              <a:cxn ang="10800000">
                <a:pos x="wd2" y="hd2"/>
              </a:cxn>
              <a:cxn ang="16200000">
                <a:pos x="wd2" y="hd2"/>
              </a:cxn>
            </a:cxnLst>
            <a:rect l="0" t="0" r="r" b="b"/>
            <a:pathLst>
              <a:path w="21539" h="21512" extrusionOk="0">
                <a:moveTo>
                  <a:pt x="6789" y="13087"/>
                </a:moveTo>
                <a:cubicBezTo>
                  <a:pt x="7034" y="13149"/>
                  <a:pt x="7286" y="13205"/>
                  <a:pt x="7540" y="13255"/>
                </a:cubicBezTo>
                <a:cubicBezTo>
                  <a:pt x="8132" y="13372"/>
                  <a:pt x="8673" y="13583"/>
                  <a:pt x="9058" y="13890"/>
                </a:cubicBezTo>
                <a:cubicBezTo>
                  <a:pt x="9516" y="14256"/>
                  <a:pt x="9790" y="14718"/>
                  <a:pt x="9790" y="15220"/>
                </a:cubicBezTo>
                <a:cubicBezTo>
                  <a:pt x="9790" y="15446"/>
                  <a:pt x="9735" y="15663"/>
                  <a:pt x="9633" y="15867"/>
                </a:cubicBezTo>
                <a:cubicBezTo>
                  <a:pt x="9427" y="16279"/>
                  <a:pt x="8980" y="16622"/>
                  <a:pt x="8421" y="16873"/>
                </a:cubicBezTo>
                <a:cubicBezTo>
                  <a:pt x="8243" y="16953"/>
                  <a:pt x="8075" y="17041"/>
                  <a:pt x="7920" y="17137"/>
                </a:cubicBezTo>
                <a:cubicBezTo>
                  <a:pt x="7131" y="17628"/>
                  <a:pt x="6659" y="18321"/>
                  <a:pt x="6717" y="19082"/>
                </a:cubicBezTo>
                <a:cubicBezTo>
                  <a:pt x="6817" y="20397"/>
                  <a:pt x="8525" y="21460"/>
                  <a:pt x="10612" y="21510"/>
                </a:cubicBezTo>
                <a:cubicBezTo>
                  <a:pt x="12924" y="21565"/>
                  <a:pt x="14827" y="20401"/>
                  <a:pt x="14827" y="18957"/>
                </a:cubicBezTo>
                <a:cubicBezTo>
                  <a:pt x="14827" y="18245"/>
                  <a:pt x="14365" y="17602"/>
                  <a:pt x="13620" y="17138"/>
                </a:cubicBezTo>
                <a:cubicBezTo>
                  <a:pt x="13449" y="17032"/>
                  <a:pt x="13263" y="16935"/>
                  <a:pt x="13065" y="16849"/>
                </a:cubicBezTo>
                <a:cubicBezTo>
                  <a:pt x="12676" y="16680"/>
                  <a:pt x="12339" y="16465"/>
                  <a:pt x="12123" y="16200"/>
                </a:cubicBezTo>
                <a:cubicBezTo>
                  <a:pt x="11883" y="15906"/>
                  <a:pt x="11748" y="15573"/>
                  <a:pt x="11748" y="15221"/>
                </a:cubicBezTo>
                <a:cubicBezTo>
                  <a:pt x="11748" y="14719"/>
                  <a:pt x="12021" y="14257"/>
                  <a:pt x="12480" y="13892"/>
                </a:cubicBezTo>
                <a:cubicBezTo>
                  <a:pt x="12864" y="13584"/>
                  <a:pt x="13405" y="13373"/>
                  <a:pt x="13998" y="13256"/>
                </a:cubicBezTo>
                <a:cubicBezTo>
                  <a:pt x="14253" y="13206"/>
                  <a:pt x="14504" y="13150"/>
                  <a:pt x="14751" y="13088"/>
                </a:cubicBezTo>
                <a:cubicBezTo>
                  <a:pt x="18771" y="12080"/>
                  <a:pt x="21600" y="9591"/>
                  <a:pt x="21538" y="6690"/>
                </a:cubicBezTo>
                <a:cubicBezTo>
                  <a:pt x="21459" y="2973"/>
                  <a:pt x="16567" y="-35"/>
                  <a:pt x="10664" y="0"/>
                </a:cubicBezTo>
                <a:cubicBezTo>
                  <a:pt x="4765" y="36"/>
                  <a:pt x="0" y="3059"/>
                  <a:pt x="0" y="6783"/>
                </a:cubicBezTo>
                <a:cubicBezTo>
                  <a:pt x="0" y="9644"/>
                  <a:pt x="2811" y="12090"/>
                  <a:pt x="6789" y="13087"/>
                </a:cubicBezTo>
                <a:close/>
              </a:path>
            </a:pathLst>
          </a:custGeom>
          <a:gradFill>
            <a:gsLst>
              <a:gs pos="0">
                <a:schemeClr val="accent6"/>
              </a:gs>
              <a:gs pos="51000">
                <a:schemeClr val="accent6"/>
              </a:gs>
              <a:gs pos="100000">
                <a:schemeClr val="accent6">
                  <a:lumMod val="75000"/>
                </a:schemeClr>
              </a:gs>
            </a:gsLst>
          </a:gra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182880" rIns="28575" bIns="182880" anchor="t"/>
          <a:lstStyle/>
          <a:p>
            <a:pPr algn="ctr" defTabSz="457200" hangingPunct="0"/>
            <a:r>
              <a:rPr lang="en-US" sz="3600" b="1" dirty="0">
                <a:solidFill>
                  <a:srgbClr val="FFFFFF"/>
                </a:solidFill>
                <a:effectLst>
                  <a:outerShdw blurRad="38100" dist="38100" dir="2700000" algn="tl">
                    <a:srgbClr val="000000">
                      <a:alpha val="43137"/>
                    </a:srgbClr>
                  </a:outerShdw>
                </a:effectLst>
              </a:rPr>
              <a:t>2021</a:t>
            </a:r>
            <a:endParaRPr sz="3600" b="1" dirty="0">
              <a:solidFill>
                <a:srgbClr val="FFFFFF"/>
              </a:solidFill>
              <a:effectLst>
                <a:outerShdw blurRad="38100" dist="38100" dir="2700000" algn="tl">
                  <a:srgbClr val="000000">
                    <a:alpha val="43137"/>
                  </a:srgbClr>
                </a:outerShdw>
              </a:effectLst>
            </a:endParaRPr>
          </a:p>
        </p:txBody>
      </p:sp>
      <p:grpSp>
        <p:nvGrpSpPr>
          <p:cNvPr id="70" name="Group 69">
            <a:extLst>
              <a:ext uri="{FF2B5EF4-FFF2-40B4-BE49-F238E27FC236}">
                <a16:creationId xmlns="" xmlns:a16="http://schemas.microsoft.com/office/drawing/2014/main" id="{F7AEC0F1-9230-45A9-B00E-BF46A7731565}"/>
              </a:ext>
            </a:extLst>
          </p:cNvPr>
          <p:cNvGrpSpPr/>
          <p:nvPr/>
        </p:nvGrpSpPr>
        <p:grpSpPr>
          <a:xfrm>
            <a:off x="8929704" y="3695700"/>
            <a:ext cx="1579334" cy="214314"/>
            <a:chOff x="584200" y="3472656"/>
            <a:chExt cx="1579745" cy="214314"/>
          </a:xfrm>
        </p:grpSpPr>
        <p:sp>
          <p:nvSpPr>
            <p:cNvPr id="71" name="Oval 70">
              <a:extLst>
                <a:ext uri="{FF2B5EF4-FFF2-40B4-BE49-F238E27FC236}">
                  <a16:creationId xmlns="" xmlns:a16="http://schemas.microsoft.com/office/drawing/2014/main" id="{E5619DAE-68BD-4C3B-BF5A-E3272A323C75}"/>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Straight Connector 71">
              <a:extLst>
                <a:ext uri="{FF2B5EF4-FFF2-40B4-BE49-F238E27FC236}">
                  <a16:creationId xmlns="" xmlns:a16="http://schemas.microsoft.com/office/drawing/2014/main" id="{923149A1-5EDE-4D69-9545-84E3F642FD2A}"/>
                </a:ext>
              </a:extLst>
            </p:cNvPr>
            <p:cNvCxnSpPr>
              <a:cxnSpLocks/>
              <a:endCxn id="73"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73" name="Freeform: Shape 72">
              <a:extLst>
                <a:ext uri="{FF2B5EF4-FFF2-40B4-BE49-F238E27FC236}">
                  <a16:creationId xmlns="" xmlns:a16="http://schemas.microsoft.com/office/drawing/2014/main" id="{53E63146-F28A-44C1-941F-E590B77089E9}"/>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Shape">
            <a:extLst>
              <a:ext uri="{FF2B5EF4-FFF2-40B4-BE49-F238E27FC236}">
                <a16:creationId xmlns="" xmlns:a16="http://schemas.microsoft.com/office/drawing/2014/main" id="{20503BAA-BBE9-4E05-9981-1B1F32B11C9E}"/>
              </a:ext>
            </a:extLst>
          </p:cNvPr>
          <p:cNvSpPr/>
          <p:nvPr/>
        </p:nvSpPr>
        <p:spPr>
          <a:xfrm>
            <a:off x="7808782" y="3517119"/>
            <a:ext cx="1721998" cy="2731285"/>
          </a:xfrm>
          <a:custGeom>
            <a:avLst/>
            <a:gdLst/>
            <a:ahLst/>
            <a:cxnLst>
              <a:cxn ang="0">
                <a:pos x="wd2" y="hd2"/>
              </a:cxn>
              <a:cxn ang="5400000">
                <a:pos x="wd2" y="hd2"/>
              </a:cxn>
              <a:cxn ang="10800000">
                <a:pos x="wd2" y="hd2"/>
              </a:cxn>
              <a:cxn ang="16200000">
                <a:pos x="wd2" y="hd2"/>
              </a:cxn>
            </a:cxnLst>
            <a:rect l="0" t="0" r="r" b="b"/>
            <a:pathLst>
              <a:path w="21538" h="21512" extrusionOk="0">
                <a:moveTo>
                  <a:pt x="14750" y="8425"/>
                </a:moveTo>
                <a:cubicBezTo>
                  <a:pt x="14504" y="8363"/>
                  <a:pt x="14253" y="8307"/>
                  <a:pt x="13999" y="8257"/>
                </a:cubicBezTo>
                <a:cubicBezTo>
                  <a:pt x="13406" y="8140"/>
                  <a:pt x="12865" y="7929"/>
                  <a:pt x="12481" y="7622"/>
                </a:cubicBezTo>
                <a:cubicBezTo>
                  <a:pt x="12023" y="7256"/>
                  <a:pt x="11748" y="6794"/>
                  <a:pt x="11748" y="6292"/>
                </a:cubicBezTo>
                <a:cubicBezTo>
                  <a:pt x="11748" y="6066"/>
                  <a:pt x="11804" y="5849"/>
                  <a:pt x="11906" y="5645"/>
                </a:cubicBezTo>
                <a:cubicBezTo>
                  <a:pt x="12112" y="5233"/>
                  <a:pt x="12559" y="4890"/>
                  <a:pt x="13117" y="4639"/>
                </a:cubicBezTo>
                <a:cubicBezTo>
                  <a:pt x="13296" y="4559"/>
                  <a:pt x="13463" y="4471"/>
                  <a:pt x="13618" y="4375"/>
                </a:cubicBezTo>
                <a:cubicBezTo>
                  <a:pt x="14407" y="3884"/>
                  <a:pt x="14879" y="3191"/>
                  <a:pt x="14821" y="2430"/>
                </a:cubicBezTo>
                <a:cubicBezTo>
                  <a:pt x="14721" y="1115"/>
                  <a:pt x="13013" y="52"/>
                  <a:pt x="10927" y="2"/>
                </a:cubicBezTo>
                <a:cubicBezTo>
                  <a:pt x="8615" y="-53"/>
                  <a:pt x="6712" y="1111"/>
                  <a:pt x="6712" y="2555"/>
                </a:cubicBezTo>
                <a:cubicBezTo>
                  <a:pt x="6712" y="3267"/>
                  <a:pt x="7174" y="3910"/>
                  <a:pt x="7919" y="4374"/>
                </a:cubicBezTo>
                <a:cubicBezTo>
                  <a:pt x="8090" y="4480"/>
                  <a:pt x="8276" y="4577"/>
                  <a:pt x="8474" y="4663"/>
                </a:cubicBezTo>
                <a:cubicBezTo>
                  <a:pt x="8863" y="4832"/>
                  <a:pt x="9200" y="5047"/>
                  <a:pt x="9416" y="5312"/>
                </a:cubicBezTo>
                <a:cubicBezTo>
                  <a:pt x="9655" y="5606"/>
                  <a:pt x="9790" y="5939"/>
                  <a:pt x="9790" y="6291"/>
                </a:cubicBezTo>
                <a:cubicBezTo>
                  <a:pt x="9790" y="6793"/>
                  <a:pt x="9517" y="7255"/>
                  <a:pt x="9059" y="7620"/>
                </a:cubicBezTo>
                <a:cubicBezTo>
                  <a:pt x="8674" y="7928"/>
                  <a:pt x="8133" y="8139"/>
                  <a:pt x="7541" y="8256"/>
                </a:cubicBezTo>
                <a:cubicBezTo>
                  <a:pt x="7286" y="8306"/>
                  <a:pt x="7035" y="8362"/>
                  <a:pt x="6788" y="8424"/>
                </a:cubicBezTo>
                <a:cubicBezTo>
                  <a:pt x="2768" y="9432"/>
                  <a:pt x="-61" y="11921"/>
                  <a:pt x="1" y="14822"/>
                </a:cubicBezTo>
                <a:cubicBezTo>
                  <a:pt x="80" y="18539"/>
                  <a:pt x="4972" y="21547"/>
                  <a:pt x="10874" y="21512"/>
                </a:cubicBezTo>
                <a:cubicBezTo>
                  <a:pt x="16773" y="21476"/>
                  <a:pt x="21538" y="18453"/>
                  <a:pt x="21538" y="14729"/>
                </a:cubicBezTo>
                <a:cubicBezTo>
                  <a:pt x="21539" y="11869"/>
                  <a:pt x="18727" y="9422"/>
                  <a:pt x="14750" y="8425"/>
                </a:cubicBezTo>
                <a:close/>
              </a:path>
            </a:pathLst>
          </a:custGeom>
          <a:gradFill>
            <a:gsLst>
              <a:gs pos="0">
                <a:schemeClr val="accent5"/>
              </a:gs>
              <a:gs pos="50000">
                <a:schemeClr val="accent5"/>
              </a:gs>
              <a:gs pos="100000">
                <a:schemeClr val="accent5">
                  <a:lumMod val="75000"/>
                </a:schemeClr>
              </a:gs>
            </a:gsLst>
          </a:gra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28575" rIns="28575" bIns="182880" anchor="b"/>
          <a:lstStyle/>
          <a:p>
            <a:pPr algn="ctr" defTabSz="457200" hangingPunct="0"/>
            <a:r>
              <a:rPr lang="en-US" sz="3600" b="1" dirty="0">
                <a:solidFill>
                  <a:srgbClr val="FFFFFF"/>
                </a:solidFill>
                <a:effectLst>
                  <a:outerShdw blurRad="38100" dist="38100" dir="2700000" algn="tl">
                    <a:srgbClr val="000000">
                      <a:alpha val="43137"/>
                    </a:srgbClr>
                  </a:outerShdw>
                </a:effectLst>
              </a:rPr>
              <a:t>2021</a:t>
            </a:r>
            <a:endParaRPr sz="3600" b="1" dirty="0">
              <a:solidFill>
                <a:srgbClr val="FFFFFF"/>
              </a:solidFill>
              <a:effectLst>
                <a:outerShdw blurRad="38100" dist="38100" dir="2700000" algn="tl">
                  <a:srgbClr val="000000">
                    <a:alpha val="43137"/>
                  </a:srgbClr>
                </a:outerShdw>
              </a:effectLst>
            </a:endParaRPr>
          </a:p>
        </p:txBody>
      </p:sp>
      <p:grpSp>
        <p:nvGrpSpPr>
          <p:cNvPr id="66" name="Group 65">
            <a:extLst>
              <a:ext uri="{FF2B5EF4-FFF2-40B4-BE49-F238E27FC236}">
                <a16:creationId xmlns="" xmlns:a16="http://schemas.microsoft.com/office/drawing/2014/main" id="{42DBF820-8FA7-461D-9ABF-896C5596C562}"/>
              </a:ext>
            </a:extLst>
          </p:cNvPr>
          <p:cNvGrpSpPr/>
          <p:nvPr/>
        </p:nvGrpSpPr>
        <p:grpSpPr>
          <a:xfrm>
            <a:off x="7209239" y="3695700"/>
            <a:ext cx="1579334" cy="214314"/>
            <a:chOff x="584200" y="3472656"/>
            <a:chExt cx="1579745" cy="214314"/>
          </a:xfrm>
        </p:grpSpPr>
        <p:sp>
          <p:nvSpPr>
            <p:cNvPr id="67" name="Oval 66">
              <a:extLst>
                <a:ext uri="{FF2B5EF4-FFF2-40B4-BE49-F238E27FC236}">
                  <a16:creationId xmlns="" xmlns:a16="http://schemas.microsoft.com/office/drawing/2014/main" id="{7DF14AC2-8BA7-4C15-B3AF-86BD3DA1B32F}"/>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a:extLst>
                <a:ext uri="{FF2B5EF4-FFF2-40B4-BE49-F238E27FC236}">
                  <a16:creationId xmlns="" xmlns:a16="http://schemas.microsoft.com/office/drawing/2014/main" id="{9F3A0884-7C3A-466D-B06D-65125D8E1408}"/>
                </a:ext>
              </a:extLst>
            </p:cNvPr>
            <p:cNvCxnSpPr>
              <a:cxnSpLocks/>
              <a:endCxn id="69"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69" name="Freeform: Shape 68">
              <a:extLst>
                <a:ext uri="{FF2B5EF4-FFF2-40B4-BE49-F238E27FC236}">
                  <a16:creationId xmlns="" xmlns:a16="http://schemas.microsoft.com/office/drawing/2014/main" id="{6F61B6D0-2B5B-4E02-B92D-66E54DB7E93F}"/>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 xmlns:a16="http://schemas.microsoft.com/office/drawing/2014/main" id="{2DF8BAE9-B42B-4DA5-8F83-A045188FFF4C}"/>
              </a:ext>
            </a:extLst>
          </p:cNvPr>
          <p:cNvGrpSpPr/>
          <p:nvPr/>
        </p:nvGrpSpPr>
        <p:grpSpPr>
          <a:xfrm>
            <a:off x="5488777" y="3695700"/>
            <a:ext cx="1579334" cy="214314"/>
            <a:chOff x="584200" y="3472656"/>
            <a:chExt cx="1579745" cy="214314"/>
          </a:xfrm>
        </p:grpSpPr>
        <p:sp>
          <p:nvSpPr>
            <p:cNvPr id="58" name="Oval 57">
              <a:extLst>
                <a:ext uri="{FF2B5EF4-FFF2-40B4-BE49-F238E27FC236}">
                  <a16:creationId xmlns="" xmlns:a16="http://schemas.microsoft.com/office/drawing/2014/main" id="{EA094825-AF2A-42D1-AEC3-EE4CC77A7253}"/>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 xmlns:a16="http://schemas.microsoft.com/office/drawing/2014/main" id="{121A5482-263C-4561-ABE3-D6918C1FA291}"/>
                </a:ext>
              </a:extLst>
            </p:cNvPr>
            <p:cNvCxnSpPr>
              <a:cxnSpLocks/>
              <a:endCxn id="65"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65" name="Freeform: Shape 64">
              <a:extLst>
                <a:ext uri="{FF2B5EF4-FFF2-40B4-BE49-F238E27FC236}">
                  <a16:creationId xmlns="" xmlns:a16="http://schemas.microsoft.com/office/drawing/2014/main" id="{4EE3A57E-7646-4491-9BF5-A7EC7E30B435}"/>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 xmlns:a16="http://schemas.microsoft.com/office/drawing/2014/main" id="{77E7FCAD-72E6-459E-BB18-B7A1BBF910B2}"/>
              </a:ext>
            </a:extLst>
          </p:cNvPr>
          <p:cNvGrpSpPr/>
          <p:nvPr/>
        </p:nvGrpSpPr>
        <p:grpSpPr>
          <a:xfrm>
            <a:off x="3768313" y="3695700"/>
            <a:ext cx="1579334" cy="214314"/>
            <a:chOff x="584200" y="3472656"/>
            <a:chExt cx="1579745" cy="214314"/>
          </a:xfrm>
        </p:grpSpPr>
        <p:sp>
          <p:nvSpPr>
            <p:cNvPr id="54" name="Oval 53">
              <a:extLst>
                <a:ext uri="{FF2B5EF4-FFF2-40B4-BE49-F238E27FC236}">
                  <a16:creationId xmlns="" xmlns:a16="http://schemas.microsoft.com/office/drawing/2014/main" id="{4B842474-DE31-4DEA-910D-55D3B7A161F5}"/>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 xmlns:a16="http://schemas.microsoft.com/office/drawing/2014/main" id="{5410A901-BAB2-4673-B344-E6FEEA504617}"/>
                </a:ext>
              </a:extLst>
            </p:cNvPr>
            <p:cNvCxnSpPr>
              <a:cxnSpLocks/>
              <a:endCxn id="56"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56" name="Freeform: Shape 55">
              <a:extLst>
                <a:ext uri="{FF2B5EF4-FFF2-40B4-BE49-F238E27FC236}">
                  <a16:creationId xmlns="" xmlns:a16="http://schemas.microsoft.com/office/drawing/2014/main" id="{C0FFE631-DD00-4D23-8E33-745856326C3D}"/>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 xmlns:a16="http://schemas.microsoft.com/office/drawing/2014/main" id="{FC304EB1-2869-4933-8126-239E6B1BBC57}"/>
              </a:ext>
            </a:extLst>
          </p:cNvPr>
          <p:cNvGrpSpPr/>
          <p:nvPr/>
        </p:nvGrpSpPr>
        <p:grpSpPr>
          <a:xfrm>
            <a:off x="2047849" y="3695700"/>
            <a:ext cx="1579334" cy="214314"/>
            <a:chOff x="584200" y="3472656"/>
            <a:chExt cx="1579745" cy="214314"/>
          </a:xfrm>
        </p:grpSpPr>
        <p:sp>
          <p:nvSpPr>
            <p:cNvPr id="50" name="Oval 49">
              <a:extLst>
                <a:ext uri="{FF2B5EF4-FFF2-40B4-BE49-F238E27FC236}">
                  <a16:creationId xmlns="" xmlns:a16="http://schemas.microsoft.com/office/drawing/2014/main" id="{8C186620-2131-4C9F-861C-6ADDC9194ADA}"/>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 xmlns:a16="http://schemas.microsoft.com/office/drawing/2014/main" id="{307F9BF7-9DAD-4A17-A0B7-59A98B8DE4C9}"/>
                </a:ext>
              </a:extLst>
            </p:cNvPr>
            <p:cNvCxnSpPr>
              <a:cxnSpLocks/>
              <a:endCxn id="52"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52" name="Freeform: Shape 51">
              <a:extLst>
                <a:ext uri="{FF2B5EF4-FFF2-40B4-BE49-F238E27FC236}">
                  <a16:creationId xmlns="" xmlns:a16="http://schemas.microsoft.com/office/drawing/2014/main" id="{9A3AAF9C-4E2A-47A4-B17C-20A9AE04EF88}"/>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 xmlns:a16="http://schemas.microsoft.com/office/drawing/2014/main" id="{E7E6A486-6FBE-4812-91EB-E061FE131617}"/>
              </a:ext>
            </a:extLst>
          </p:cNvPr>
          <p:cNvGrpSpPr/>
          <p:nvPr/>
        </p:nvGrpSpPr>
        <p:grpSpPr>
          <a:xfrm>
            <a:off x="321814" y="3695700"/>
            <a:ext cx="1579334" cy="214314"/>
            <a:chOff x="321898" y="3486944"/>
            <a:chExt cx="1579745" cy="214314"/>
          </a:xfrm>
        </p:grpSpPr>
        <p:sp>
          <p:nvSpPr>
            <p:cNvPr id="47" name="Oval 46">
              <a:extLst>
                <a:ext uri="{FF2B5EF4-FFF2-40B4-BE49-F238E27FC236}">
                  <a16:creationId xmlns="" xmlns:a16="http://schemas.microsoft.com/office/drawing/2014/main" id="{C63D2790-06AC-4907-B181-05B47DC8BDC8}"/>
                </a:ext>
              </a:extLst>
            </p:cNvPr>
            <p:cNvSpPr/>
            <p:nvPr/>
          </p:nvSpPr>
          <p:spPr>
            <a:xfrm>
              <a:off x="1687330" y="3486944"/>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 xmlns:a16="http://schemas.microsoft.com/office/drawing/2014/main" id="{F40BCB63-902B-40F6-9B1C-54470167FF74}"/>
                </a:ext>
              </a:extLst>
            </p:cNvPr>
            <p:cNvCxnSpPr>
              <a:cxnSpLocks/>
              <a:endCxn id="48" idx="5"/>
            </p:cNvCxnSpPr>
            <p:nvPr/>
          </p:nvCxnSpPr>
          <p:spPr>
            <a:xfrm flipV="1">
              <a:off x="321898" y="3594101"/>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48" name="Freeform: Shape 47">
              <a:extLst>
                <a:ext uri="{FF2B5EF4-FFF2-40B4-BE49-F238E27FC236}">
                  <a16:creationId xmlns="" xmlns:a16="http://schemas.microsoft.com/office/drawing/2014/main" id="{467C0B04-9C5E-4AE3-A5AB-6B53F8660BDC}"/>
                </a:ext>
              </a:extLst>
            </p:cNvPr>
            <p:cNvSpPr/>
            <p:nvPr/>
          </p:nvSpPr>
          <p:spPr>
            <a:xfrm>
              <a:off x="1777024" y="3486944"/>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 xmlns:a16="http://schemas.microsoft.com/office/drawing/2014/main" id="{D6A0169A-9023-4331-A312-BA8C7879B958}"/>
              </a:ext>
            </a:extLst>
          </p:cNvPr>
          <p:cNvGrpSpPr/>
          <p:nvPr/>
        </p:nvGrpSpPr>
        <p:grpSpPr>
          <a:xfrm>
            <a:off x="2641597" y="4141452"/>
            <a:ext cx="1728379" cy="2214463"/>
            <a:chOff x="29027" y="2191502"/>
            <a:chExt cx="3558042" cy="2214463"/>
          </a:xfrm>
        </p:grpSpPr>
        <p:sp>
          <p:nvSpPr>
            <p:cNvPr id="76" name="TextBox 75">
              <a:extLst>
                <a:ext uri="{FF2B5EF4-FFF2-40B4-BE49-F238E27FC236}">
                  <a16:creationId xmlns="" xmlns:a16="http://schemas.microsoft.com/office/drawing/2014/main" id="{CF7116D0-7174-419B-AD34-F1F1B7151B41}"/>
                </a:ext>
              </a:extLst>
            </p:cNvPr>
            <p:cNvSpPr txBox="1"/>
            <p:nvPr/>
          </p:nvSpPr>
          <p:spPr>
            <a:xfrm>
              <a:off x="29027" y="2191502"/>
              <a:ext cx="3558042" cy="923330"/>
            </a:xfrm>
            <a:prstGeom prst="rect">
              <a:avLst/>
            </a:prstGeom>
            <a:noFill/>
          </p:spPr>
          <p:txBody>
            <a:bodyPr wrap="square" lIns="0" rIns="0" rtlCol="0" anchor="b">
              <a:spAutoFit/>
            </a:bodyPr>
            <a:lstStyle/>
            <a:p>
              <a:pPr algn="ctr"/>
              <a:r>
                <a:rPr lang="en-US" sz="1800" b="1" noProof="1"/>
                <a:t>Select 2</a:t>
              </a:r>
              <a:r>
                <a:rPr lang="en-US" sz="1800" b="1" baseline="30000" noProof="1"/>
                <a:t>nd</a:t>
              </a:r>
              <a:r>
                <a:rPr lang="en-US" sz="1800" b="1" noProof="1"/>
                <a:t> NGWOS Basin; DRB Drought Pilot</a:t>
              </a:r>
            </a:p>
          </p:txBody>
        </p:sp>
        <p:sp>
          <p:nvSpPr>
            <p:cNvPr id="77" name="TextBox 76">
              <a:extLst>
                <a:ext uri="{FF2B5EF4-FFF2-40B4-BE49-F238E27FC236}">
                  <a16:creationId xmlns="" xmlns:a16="http://schemas.microsoft.com/office/drawing/2014/main" id="{709ABEAC-0768-4376-A5FF-9BF8005077CC}"/>
                </a:ext>
              </a:extLst>
            </p:cNvPr>
            <p:cNvSpPr txBox="1"/>
            <p:nvPr/>
          </p:nvSpPr>
          <p:spPr>
            <a:xfrm>
              <a:off x="151044" y="3020970"/>
              <a:ext cx="3294173" cy="1384995"/>
            </a:xfrm>
            <a:prstGeom prst="rect">
              <a:avLst/>
            </a:prstGeom>
            <a:noFill/>
          </p:spPr>
          <p:txBody>
            <a:bodyPr wrap="square" lIns="0" rIns="0" rtlCol="0" anchor="t">
              <a:spAutoFit/>
            </a:bodyPr>
            <a:lstStyle/>
            <a:p>
              <a:pPr algn="ctr"/>
              <a:r>
                <a:rPr lang="en-US" sz="1400" noProof="1">
                  <a:solidFill>
                    <a:schemeClr val="tx1">
                      <a:lumMod val="65000"/>
                      <a:lumOff val="35000"/>
                    </a:schemeClr>
                  </a:solidFill>
                </a:rPr>
                <a:t>Organize team to Identify priority NGWOS basins, select watershed in west, begin IWAAs drought pilot in DRB</a:t>
              </a:r>
            </a:p>
          </p:txBody>
        </p:sp>
      </p:grpSp>
      <p:grpSp>
        <p:nvGrpSpPr>
          <p:cNvPr id="78" name="Group 77">
            <a:extLst>
              <a:ext uri="{FF2B5EF4-FFF2-40B4-BE49-F238E27FC236}">
                <a16:creationId xmlns="" xmlns:a16="http://schemas.microsoft.com/office/drawing/2014/main" id="{18EC2944-CF89-4FD9-8A21-6BBD60FA4F26}"/>
              </a:ext>
            </a:extLst>
          </p:cNvPr>
          <p:cNvGrpSpPr/>
          <p:nvPr/>
        </p:nvGrpSpPr>
        <p:grpSpPr>
          <a:xfrm>
            <a:off x="6122356" y="4135948"/>
            <a:ext cx="1633113" cy="2090372"/>
            <a:chOff x="58735" y="2166101"/>
            <a:chExt cx="3361927" cy="2090372"/>
          </a:xfrm>
        </p:grpSpPr>
        <p:sp>
          <p:nvSpPr>
            <p:cNvPr id="79" name="TextBox 78">
              <a:extLst>
                <a:ext uri="{FF2B5EF4-FFF2-40B4-BE49-F238E27FC236}">
                  <a16:creationId xmlns="" xmlns:a16="http://schemas.microsoft.com/office/drawing/2014/main" id="{48B69642-47B2-42F3-9C73-0975D60D18AC}"/>
                </a:ext>
              </a:extLst>
            </p:cNvPr>
            <p:cNvSpPr txBox="1"/>
            <p:nvPr/>
          </p:nvSpPr>
          <p:spPr>
            <a:xfrm>
              <a:off x="58735" y="2166101"/>
              <a:ext cx="3361925" cy="923330"/>
            </a:xfrm>
            <a:prstGeom prst="rect">
              <a:avLst/>
            </a:prstGeom>
            <a:noFill/>
          </p:spPr>
          <p:txBody>
            <a:bodyPr wrap="square" lIns="0" rIns="0" rtlCol="0" anchor="b">
              <a:spAutoFit/>
            </a:bodyPr>
            <a:lstStyle/>
            <a:p>
              <a:pPr algn="ctr"/>
              <a:r>
                <a:rPr lang="en-US" sz="1800" b="1" noProof="1"/>
                <a:t>Align Basin Implementation for all Priorities</a:t>
              </a:r>
            </a:p>
          </p:txBody>
        </p:sp>
        <p:sp>
          <p:nvSpPr>
            <p:cNvPr id="80" name="TextBox 79">
              <a:extLst>
                <a:ext uri="{FF2B5EF4-FFF2-40B4-BE49-F238E27FC236}">
                  <a16:creationId xmlns="" xmlns:a16="http://schemas.microsoft.com/office/drawing/2014/main" id="{42D751C7-AD00-4E7D-BCBE-EEBF0A25E951}"/>
                </a:ext>
              </a:extLst>
            </p:cNvPr>
            <p:cNvSpPr txBox="1"/>
            <p:nvPr/>
          </p:nvSpPr>
          <p:spPr>
            <a:xfrm>
              <a:off x="58737" y="3086922"/>
              <a:ext cx="3361925" cy="1169551"/>
            </a:xfrm>
            <a:prstGeom prst="rect">
              <a:avLst/>
            </a:prstGeom>
            <a:noFill/>
          </p:spPr>
          <p:txBody>
            <a:bodyPr wrap="square" lIns="0" rIns="0" rtlCol="0" anchor="t">
              <a:spAutoFit/>
            </a:bodyPr>
            <a:lstStyle/>
            <a:p>
              <a:pPr algn="ctr"/>
              <a:r>
                <a:rPr lang="en-US" sz="1400" noProof="1">
                  <a:solidFill>
                    <a:schemeClr val="tx1">
                      <a:lumMod val="65000"/>
                      <a:lumOff val="35000"/>
                    </a:schemeClr>
                  </a:solidFill>
                </a:rPr>
                <a:t>Develop Implementation Plan coordinated with NGWOS, 2WP and Regional IWAAs</a:t>
              </a:r>
            </a:p>
          </p:txBody>
        </p:sp>
      </p:grpSp>
      <p:grpSp>
        <p:nvGrpSpPr>
          <p:cNvPr id="81" name="Group 80">
            <a:extLst>
              <a:ext uri="{FF2B5EF4-FFF2-40B4-BE49-F238E27FC236}">
                <a16:creationId xmlns="" xmlns:a16="http://schemas.microsoft.com/office/drawing/2014/main" id="{298BF866-B787-49D8-B14D-03CB98818A1C}"/>
              </a:ext>
            </a:extLst>
          </p:cNvPr>
          <p:cNvGrpSpPr/>
          <p:nvPr/>
        </p:nvGrpSpPr>
        <p:grpSpPr>
          <a:xfrm>
            <a:off x="9671081" y="4090422"/>
            <a:ext cx="1426740" cy="2151927"/>
            <a:chOff x="332936" y="1889102"/>
            <a:chExt cx="2937088" cy="2151927"/>
          </a:xfrm>
        </p:grpSpPr>
        <p:sp>
          <p:nvSpPr>
            <p:cNvPr id="82" name="TextBox 81">
              <a:extLst>
                <a:ext uri="{FF2B5EF4-FFF2-40B4-BE49-F238E27FC236}">
                  <a16:creationId xmlns="" xmlns:a16="http://schemas.microsoft.com/office/drawing/2014/main" id="{C2760002-B510-4399-91A5-D7D795D34166}"/>
                </a:ext>
              </a:extLst>
            </p:cNvPr>
            <p:cNvSpPr txBox="1"/>
            <p:nvPr/>
          </p:nvSpPr>
          <p:spPr>
            <a:xfrm>
              <a:off x="332936" y="1889102"/>
              <a:ext cx="2937088" cy="1200329"/>
            </a:xfrm>
            <a:prstGeom prst="rect">
              <a:avLst/>
            </a:prstGeom>
            <a:noFill/>
          </p:spPr>
          <p:txBody>
            <a:bodyPr wrap="square" lIns="0" rIns="0" rtlCol="0" anchor="b">
              <a:spAutoFit/>
            </a:bodyPr>
            <a:lstStyle/>
            <a:p>
              <a:pPr algn="ctr"/>
              <a:r>
                <a:rPr lang="en-US" sz="1800" b="1" noProof="1"/>
                <a:t>Implement WMA Priorities in Western Basin</a:t>
              </a:r>
            </a:p>
          </p:txBody>
        </p:sp>
        <p:sp>
          <p:nvSpPr>
            <p:cNvPr id="83" name="TextBox 82">
              <a:extLst>
                <a:ext uri="{FF2B5EF4-FFF2-40B4-BE49-F238E27FC236}">
                  <a16:creationId xmlns="" xmlns:a16="http://schemas.microsoft.com/office/drawing/2014/main" id="{30A64F63-8A15-4E3D-A3A3-79DCC1095145}"/>
                </a:ext>
              </a:extLst>
            </p:cNvPr>
            <p:cNvSpPr txBox="1"/>
            <p:nvPr/>
          </p:nvSpPr>
          <p:spPr>
            <a:xfrm>
              <a:off x="340732" y="3086922"/>
              <a:ext cx="2929292" cy="954107"/>
            </a:xfrm>
            <a:prstGeom prst="rect">
              <a:avLst/>
            </a:prstGeom>
            <a:noFill/>
          </p:spPr>
          <p:txBody>
            <a:bodyPr wrap="square" lIns="0" rIns="0" rtlCol="0" anchor="t">
              <a:spAutoFit/>
            </a:bodyPr>
            <a:lstStyle/>
            <a:p>
              <a:pPr algn="ctr"/>
              <a:r>
                <a:rPr lang="en-US" sz="1400" noProof="1">
                  <a:solidFill>
                    <a:schemeClr val="tx1">
                      <a:lumMod val="65000"/>
                      <a:lumOff val="35000"/>
                    </a:schemeClr>
                  </a:solidFill>
                </a:rPr>
                <a:t>Develop holistic workplan through stakeholder engagement.</a:t>
              </a:r>
            </a:p>
          </p:txBody>
        </p:sp>
      </p:grpSp>
      <p:grpSp>
        <p:nvGrpSpPr>
          <p:cNvPr id="87" name="Group 86">
            <a:extLst>
              <a:ext uri="{FF2B5EF4-FFF2-40B4-BE49-F238E27FC236}">
                <a16:creationId xmlns="" xmlns:a16="http://schemas.microsoft.com/office/drawing/2014/main" id="{0703F750-D10E-40C1-85E8-380DBA2420C0}"/>
              </a:ext>
            </a:extLst>
          </p:cNvPr>
          <p:cNvGrpSpPr/>
          <p:nvPr/>
        </p:nvGrpSpPr>
        <p:grpSpPr>
          <a:xfrm>
            <a:off x="4515632" y="1286454"/>
            <a:ext cx="1426740" cy="2090372"/>
            <a:chOff x="332936" y="2166101"/>
            <a:chExt cx="2937088" cy="2090372"/>
          </a:xfrm>
        </p:grpSpPr>
        <p:sp>
          <p:nvSpPr>
            <p:cNvPr id="88" name="TextBox 87">
              <a:extLst>
                <a:ext uri="{FF2B5EF4-FFF2-40B4-BE49-F238E27FC236}">
                  <a16:creationId xmlns="" xmlns:a16="http://schemas.microsoft.com/office/drawing/2014/main" id="{263A8625-5759-453C-BEBE-F409E581C498}"/>
                </a:ext>
              </a:extLst>
            </p:cNvPr>
            <p:cNvSpPr txBox="1"/>
            <p:nvPr/>
          </p:nvSpPr>
          <p:spPr>
            <a:xfrm>
              <a:off x="332936" y="2166101"/>
              <a:ext cx="2937088" cy="923330"/>
            </a:xfrm>
            <a:prstGeom prst="rect">
              <a:avLst/>
            </a:prstGeom>
            <a:noFill/>
          </p:spPr>
          <p:txBody>
            <a:bodyPr wrap="square" lIns="0" rIns="0" rtlCol="0" anchor="b">
              <a:spAutoFit/>
            </a:bodyPr>
            <a:lstStyle/>
            <a:p>
              <a:pPr algn="ctr"/>
              <a:r>
                <a:rPr lang="en-US" sz="1800" b="1" noProof="1"/>
                <a:t>Incorporate Quality in IWAAs</a:t>
              </a:r>
            </a:p>
          </p:txBody>
        </p:sp>
        <p:sp>
          <p:nvSpPr>
            <p:cNvPr id="89" name="TextBox 88">
              <a:extLst>
                <a:ext uri="{FF2B5EF4-FFF2-40B4-BE49-F238E27FC236}">
                  <a16:creationId xmlns="" xmlns:a16="http://schemas.microsoft.com/office/drawing/2014/main" id="{2F6CADD9-F12C-41F1-8C3B-97EAE4922D0A}"/>
                </a:ext>
              </a:extLst>
            </p:cNvPr>
            <p:cNvSpPr txBox="1"/>
            <p:nvPr/>
          </p:nvSpPr>
          <p:spPr>
            <a:xfrm>
              <a:off x="340732" y="3086922"/>
              <a:ext cx="2929292" cy="1169551"/>
            </a:xfrm>
            <a:prstGeom prst="rect">
              <a:avLst/>
            </a:prstGeom>
            <a:noFill/>
          </p:spPr>
          <p:txBody>
            <a:bodyPr wrap="square" lIns="0" rIns="0" rtlCol="0" anchor="t">
              <a:spAutoFit/>
            </a:bodyPr>
            <a:lstStyle/>
            <a:p>
              <a:pPr algn="ctr"/>
              <a:r>
                <a:rPr lang="en-US" sz="1400" noProof="1">
                  <a:solidFill>
                    <a:schemeClr val="tx1">
                      <a:lumMod val="65000"/>
                      <a:lumOff val="35000"/>
                    </a:schemeClr>
                  </a:solidFill>
                </a:rPr>
                <a:t>Daily delivery of water availability indicies inclusive of quantity and quality</a:t>
              </a:r>
            </a:p>
          </p:txBody>
        </p:sp>
      </p:grpSp>
      <p:grpSp>
        <p:nvGrpSpPr>
          <p:cNvPr id="90" name="Group 89">
            <a:extLst>
              <a:ext uri="{FF2B5EF4-FFF2-40B4-BE49-F238E27FC236}">
                <a16:creationId xmlns="" xmlns:a16="http://schemas.microsoft.com/office/drawing/2014/main" id="{B46D2084-83BF-4489-92BD-0A0480FBCFB2}"/>
              </a:ext>
            </a:extLst>
          </p:cNvPr>
          <p:cNvGrpSpPr/>
          <p:nvPr/>
        </p:nvGrpSpPr>
        <p:grpSpPr>
          <a:xfrm>
            <a:off x="7968074" y="1244119"/>
            <a:ext cx="1426740" cy="2305816"/>
            <a:chOff x="332936" y="2166101"/>
            <a:chExt cx="2937088" cy="2305816"/>
          </a:xfrm>
        </p:grpSpPr>
        <p:sp>
          <p:nvSpPr>
            <p:cNvPr id="91" name="TextBox 90">
              <a:extLst>
                <a:ext uri="{FF2B5EF4-FFF2-40B4-BE49-F238E27FC236}">
                  <a16:creationId xmlns="" xmlns:a16="http://schemas.microsoft.com/office/drawing/2014/main" id="{418B7A37-E1E7-416F-A756-68FC60ACA2D1}"/>
                </a:ext>
              </a:extLst>
            </p:cNvPr>
            <p:cNvSpPr txBox="1"/>
            <p:nvPr/>
          </p:nvSpPr>
          <p:spPr>
            <a:xfrm>
              <a:off x="332936" y="2166101"/>
              <a:ext cx="2937088" cy="923330"/>
            </a:xfrm>
            <a:prstGeom prst="rect">
              <a:avLst/>
            </a:prstGeom>
            <a:noFill/>
          </p:spPr>
          <p:txBody>
            <a:bodyPr wrap="square" lIns="0" rIns="0" rtlCol="0" anchor="b">
              <a:spAutoFit/>
            </a:bodyPr>
            <a:lstStyle/>
            <a:p>
              <a:pPr algn="ctr"/>
              <a:r>
                <a:rPr lang="en-US" sz="1800" b="1" noProof="1"/>
                <a:t>Incorporate Use in IWAAs;</a:t>
              </a:r>
            </a:p>
            <a:p>
              <a:pPr algn="ctr"/>
              <a:r>
                <a:rPr lang="en-US" sz="1800" b="1" noProof="1"/>
                <a:t>GW to NWM</a:t>
              </a:r>
            </a:p>
          </p:txBody>
        </p:sp>
        <p:sp>
          <p:nvSpPr>
            <p:cNvPr id="92" name="TextBox 91">
              <a:extLst>
                <a:ext uri="{FF2B5EF4-FFF2-40B4-BE49-F238E27FC236}">
                  <a16:creationId xmlns="" xmlns:a16="http://schemas.microsoft.com/office/drawing/2014/main" id="{EFFE1E6A-5CAE-44AA-88C4-8876D5BE74DC}"/>
                </a:ext>
              </a:extLst>
            </p:cNvPr>
            <p:cNvSpPr txBox="1"/>
            <p:nvPr/>
          </p:nvSpPr>
          <p:spPr>
            <a:xfrm>
              <a:off x="340732" y="3086922"/>
              <a:ext cx="2929292" cy="1384995"/>
            </a:xfrm>
            <a:prstGeom prst="rect">
              <a:avLst/>
            </a:prstGeom>
            <a:noFill/>
          </p:spPr>
          <p:txBody>
            <a:bodyPr wrap="square" lIns="0" rIns="0" rtlCol="0" anchor="t">
              <a:spAutoFit/>
            </a:bodyPr>
            <a:lstStyle/>
            <a:p>
              <a:pPr algn="ctr"/>
              <a:r>
                <a:rPr lang="en-US" sz="1400" noProof="1">
                  <a:solidFill>
                    <a:schemeClr val="tx1">
                      <a:lumMod val="65000"/>
                      <a:lumOff val="35000"/>
                    </a:schemeClr>
                  </a:solidFill>
                </a:rPr>
                <a:t>Daily delivery of water availability indicies inclusive of quantity, quality, and use. Add GW module to NWM.</a:t>
              </a:r>
            </a:p>
          </p:txBody>
        </p:sp>
      </p:grpSp>
      <p:sp>
        <p:nvSpPr>
          <p:cNvPr id="135" name="Freeform: Shape 134">
            <a:extLst>
              <a:ext uri="{FF2B5EF4-FFF2-40B4-BE49-F238E27FC236}">
                <a16:creationId xmlns="" xmlns:a16="http://schemas.microsoft.com/office/drawing/2014/main" id="{F0A6D0C5-029E-4F50-B1D6-0160376A178F}"/>
              </a:ext>
            </a:extLst>
          </p:cNvPr>
          <p:cNvSpPr/>
          <p:nvPr/>
        </p:nvSpPr>
        <p:spPr>
          <a:xfrm>
            <a:off x="6592784" y="2163898"/>
            <a:ext cx="752278" cy="752475"/>
          </a:xfrm>
          <a:custGeom>
            <a:avLst/>
            <a:gdLst>
              <a:gd name="connsiteX0" fmla="*/ 361950 w 752474"/>
              <a:gd name="connsiteY0" fmla="*/ 161925 h 752475"/>
              <a:gd name="connsiteX1" fmla="*/ 469582 w 752474"/>
              <a:gd name="connsiteY1" fmla="*/ 188595 h 752475"/>
              <a:gd name="connsiteX2" fmla="*/ 426720 w 752474"/>
              <a:gd name="connsiteY2" fmla="*/ 231457 h 752475"/>
              <a:gd name="connsiteX3" fmla="*/ 361950 w 752474"/>
              <a:gd name="connsiteY3" fmla="*/ 219075 h 752475"/>
              <a:gd name="connsiteX4" fmla="*/ 190500 w 752474"/>
              <a:gd name="connsiteY4" fmla="*/ 390525 h 752475"/>
              <a:gd name="connsiteX5" fmla="*/ 361950 w 752474"/>
              <a:gd name="connsiteY5" fmla="*/ 561975 h 752475"/>
              <a:gd name="connsiteX6" fmla="*/ 533400 w 752474"/>
              <a:gd name="connsiteY6" fmla="*/ 390525 h 752475"/>
              <a:gd name="connsiteX7" fmla="*/ 521017 w 752474"/>
              <a:gd name="connsiteY7" fmla="*/ 325755 h 752475"/>
              <a:gd name="connsiteX8" fmla="*/ 563880 w 752474"/>
              <a:gd name="connsiteY8" fmla="*/ 282892 h 752475"/>
              <a:gd name="connsiteX9" fmla="*/ 590550 w 752474"/>
              <a:gd name="connsiteY9" fmla="*/ 390525 h 752475"/>
              <a:gd name="connsiteX10" fmla="*/ 361950 w 752474"/>
              <a:gd name="connsiteY10" fmla="*/ 619125 h 752475"/>
              <a:gd name="connsiteX11" fmla="*/ 133350 w 752474"/>
              <a:gd name="connsiteY11" fmla="*/ 390525 h 752475"/>
              <a:gd name="connsiteX12" fmla="*/ 361950 w 752474"/>
              <a:gd name="connsiteY12" fmla="*/ 161925 h 752475"/>
              <a:gd name="connsiteX13" fmla="*/ 361950 w 752474"/>
              <a:gd name="connsiteY13" fmla="*/ 28575 h 752475"/>
              <a:gd name="connsiteX14" fmla="*/ 532447 w 752474"/>
              <a:gd name="connsiteY14" fmla="*/ 70485 h 752475"/>
              <a:gd name="connsiteX15" fmla="*/ 525780 w 752474"/>
              <a:gd name="connsiteY15" fmla="*/ 77152 h 752475"/>
              <a:gd name="connsiteX16" fmla="*/ 512445 w 752474"/>
              <a:gd name="connsiteY16" fmla="*/ 90487 h 752475"/>
              <a:gd name="connsiteX17" fmla="*/ 515302 w 752474"/>
              <a:gd name="connsiteY17" fmla="*/ 109537 h 752475"/>
              <a:gd name="connsiteX18" fmla="*/ 517207 w 752474"/>
              <a:gd name="connsiteY18" fmla="*/ 128587 h 752475"/>
              <a:gd name="connsiteX19" fmla="*/ 361950 w 752474"/>
              <a:gd name="connsiteY19" fmla="*/ 85725 h 752475"/>
              <a:gd name="connsiteX20" fmla="*/ 57150 w 752474"/>
              <a:gd name="connsiteY20" fmla="*/ 390525 h 752475"/>
              <a:gd name="connsiteX21" fmla="*/ 361950 w 752474"/>
              <a:gd name="connsiteY21" fmla="*/ 695325 h 752475"/>
              <a:gd name="connsiteX22" fmla="*/ 666750 w 752474"/>
              <a:gd name="connsiteY22" fmla="*/ 390525 h 752475"/>
              <a:gd name="connsiteX23" fmla="*/ 623887 w 752474"/>
              <a:gd name="connsiteY23" fmla="*/ 235267 h 752475"/>
              <a:gd name="connsiteX24" fmla="*/ 643890 w 752474"/>
              <a:gd name="connsiteY24" fmla="*/ 238125 h 752475"/>
              <a:gd name="connsiteX25" fmla="*/ 661987 w 752474"/>
              <a:gd name="connsiteY25" fmla="*/ 240030 h 752475"/>
              <a:gd name="connsiteX26" fmla="*/ 674370 w 752474"/>
              <a:gd name="connsiteY26" fmla="*/ 226695 h 752475"/>
              <a:gd name="connsiteX27" fmla="*/ 681037 w 752474"/>
              <a:gd name="connsiteY27" fmla="*/ 220980 h 752475"/>
              <a:gd name="connsiteX28" fmla="*/ 723900 w 752474"/>
              <a:gd name="connsiteY28" fmla="*/ 390525 h 752475"/>
              <a:gd name="connsiteX29" fmla="*/ 361950 w 752474"/>
              <a:gd name="connsiteY29" fmla="*/ 752475 h 752475"/>
              <a:gd name="connsiteX30" fmla="*/ 0 w 752474"/>
              <a:gd name="connsiteY30" fmla="*/ 390525 h 752475"/>
              <a:gd name="connsiteX31" fmla="*/ 361950 w 752474"/>
              <a:gd name="connsiteY31" fmla="*/ 28575 h 752475"/>
              <a:gd name="connsiteX32" fmla="*/ 657224 w 752474"/>
              <a:gd name="connsiteY32" fmla="*/ 0 h 752475"/>
              <a:gd name="connsiteX33" fmla="*/ 666749 w 752474"/>
              <a:gd name="connsiteY33" fmla="*/ 85725 h 752475"/>
              <a:gd name="connsiteX34" fmla="*/ 752474 w 752474"/>
              <a:gd name="connsiteY34" fmla="*/ 95250 h 752475"/>
              <a:gd name="connsiteX35" fmla="*/ 647699 w 752474"/>
              <a:gd name="connsiteY35" fmla="*/ 200025 h 752475"/>
              <a:gd name="connsiteX36" fmla="*/ 598169 w 752474"/>
              <a:gd name="connsiteY36" fmla="*/ 194310 h 752475"/>
              <a:gd name="connsiteX37" fmla="*/ 445769 w 752474"/>
              <a:gd name="connsiteY37" fmla="*/ 346710 h 752475"/>
              <a:gd name="connsiteX38" fmla="*/ 456247 w 752474"/>
              <a:gd name="connsiteY38" fmla="*/ 390525 h 752475"/>
              <a:gd name="connsiteX39" fmla="*/ 360997 w 752474"/>
              <a:gd name="connsiteY39" fmla="*/ 485775 h 752475"/>
              <a:gd name="connsiteX40" fmla="*/ 265747 w 752474"/>
              <a:gd name="connsiteY40" fmla="*/ 390525 h 752475"/>
              <a:gd name="connsiteX41" fmla="*/ 360997 w 752474"/>
              <a:gd name="connsiteY41" fmla="*/ 295275 h 752475"/>
              <a:gd name="connsiteX42" fmla="*/ 405764 w 752474"/>
              <a:gd name="connsiteY42" fmla="*/ 306705 h 752475"/>
              <a:gd name="connsiteX43" fmla="*/ 558164 w 752474"/>
              <a:gd name="connsiteY43" fmla="*/ 154305 h 752475"/>
              <a:gd name="connsiteX44" fmla="*/ 552449 w 752474"/>
              <a:gd name="connsiteY44" fmla="*/ 1047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2474" h="752475">
                <a:moveTo>
                  <a:pt x="361950" y="161925"/>
                </a:moveTo>
                <a:cubicBezTo>
                  <a:pt x="401002" y="161925"/>
                  <a:pt x="437197" y="171450"/>
                  <a:pt x="469582" y="188595"/>
                </a:cubicBezTo>
                <a:lnTo>
                  <a:pt x="426720" y="231457"/>
                </a:lnTo>
                <a:cubicBezTo>
                  <a:pt x="406717" y="223837"/>
                  <a:pt x="384810" y="219075"/>
                  <a:pt x="361950" y="219075"/>
                </a:cubicBezTo>
                <a:cubicBezTo>
                  <a:pt x="267652" y="219075"/>
                  <a:pt x="190500" y="296227"/>
                  <a:pt x="190500" y="390525"/>
                </a:cubicBezTo>
                <a:cubicBezTo>
                  <a:pt x="190500" y="484822"/>
                  <a:pt x="267652" y="561975"/>
                  <a:pt x="361950" y="561975"/>
                </a:cubicBezTo>
                <a:cubicBezTo>
                  <a:pt x="456247" y="561975"/>
                  <a:pt x="533400" y="484822"/>
                  <a:pt x="533400" y="390525"/>
                </a:cubicBezTo>
                <a:cubicBezTo>
                  <a:pt x="533400" y="367665"/>
                  <a:pt x="529590" y="345757"/>
                  <a:pt x="521017" y="325755"/>
                </a:cubicBezTo>
                <a:lnTo>
                  <a:pt x="563880" y="282892"/>
                </a:lnTo>
                <a:cubicBezTo>
                  <a:pt x="581025" y="315277"/>
                  <a:pt x="590550" y="351472"/>
                  <a:pt x="590550" y="390525"/>
                </a:cubicBezTo>
                <a:cubicBezTo>
                  <a:pt x="590550" y="516255"/>
                  <a:pt x="487680" y="619125"/>
                  <a:pt x="361950" y="619125"/>
                </a:cubicBezTo>
                <a:cubicBezTo>
                  <a:pt x="236220" y="619125"/>
                  <a:pt x="133350" y="516255"/>
                  <a:pt x="133350" y="390525"/>
                </a:cubicBezTo>
                <a:cubicBezTo>
                  <a:pt x="133350" y="264795"/>
                  <a:pt x="236220" y="161925"/>
                  <a:pt x="361950" y="161925"/>
                </a:cubicBezTo>
                <a:close/>
                <a:moveTo>
                  <a:pt x="361950" y="28575"/>
                </a:moveTo>
                <a:cubicBezTo>
                  <a:pt x="423862" y="28575"/>
                  <a:pt x="481012" y="43815"/>
                  <a:pt x="532447" y="70485"/>
                </a:cubicBezTo>
                <a:lnTo>
                  <a:pt x="525780" y="77152"/>
                </a:lnTo>
                <a:lnTo>
                  <a:pt x="512445" y="90487"/>
                </a:lnTo>
                <a:lnTo>
                  <a:pt x="515302" y="109537"/>
                </a:lnTo>
                <a:lnTo>
                  <a:pt x="517207" y="128587"/>
                </a:lnTo>
                <a:cubicBezTo>
                  <a:pt x="471487" y="100965"/>
                  <a:pt x="418147" y="85725"/>
                  <a:pt x="361950" y="85725"/>
                </a:cubicBezTo>
                <a:cubicBezTo>
                  <a:pt x="194310" y="85725"/>
                  <a:pt x="57150" y="222885"/>
                  <a:pt x="57150" y="390525"/>
                </a:cubicBezTo>
                <a:cubicBezTo>
                  <a:pt x="57150" y="558165"/>
                  <a:pt x="194310" y="695325"/>
                  <a:pt x="361950" y="695325"/>
                </a:cubicBezTo>
                <a:cubicBezTo>
                  <a:pt x="529590" y="695325"/>
                  <a:pt x="666750" y="558165"/>
                  <a:pt x="666750" y="390525"/>
                </a:cubicBezTo>
                <a:cubicBezTo>
                  <a:pt x="666750" y="333375"/>
                  <a:pt x="650557" y="280987"/>
                  <a:pt x="623887" y="235267"/>
                </a:cubicBezTo>
                <a:lnTo>
                  <a:pt x="643890" y="238125"/>
                </a:lnTo>
                <a:lnTo>
                  <a:pt x="661987" y="240030"/>
                </a:lnTo>
                <a:lnTo>
                  <a:pt x="674370" y="226695"/>
                </a:lnTo>
                <a:lnTo>
                  <a:pt x="681037" y="220980"/>
                </a:lnTo>
                <a:cubicBezTo>
                  <a:pt x="708660" y="271462"/>
                  <a:pt x="723900" y="328612"/>
                  <a:pt x="723900" y="390525"/>
                </a:cubicBezTo>
                <a:cubicBezTo>
                  <a:pt x="723900" y="590550"/>
                  <a:pt x="561975" y="752475"/>
                  <a:pt x="361950" y="752475"/>
                </a:cubicBezTo>
                <a:cubicBezTo>
                  <a:pt x="161925" y="752475"/>
                  <a:pt x="0" y="590550"/>
                  <a:pt x="0" y="390525"/>
                </a:cubicBezTo>
                <a:cubicBezTo>
                  <a:pt x="0" y="190500"/>
                  <a:pt x="161925" y="28575"/>
                  <a:pt x="361950" y="28575"/>
                </a:cubicBezTo>
                <a:close/>
                <a:moveTo>
                  <a:pt x="657224" y="0"/>
                </a:moveTo>
                <a:lnTo>
                  <a:pt x="666749" y="85725"/>
                </a:lnTo>
                <a:lnTo>
                  <a:pt x="752474" y="95250"/>
                </a:lnTo>
                <a:lnTo>
                  <a:pt x="647699" y="200025"/>
                </a:lnTo>
                <a:lnTo>
                  <a:pt x="598169" y="194310"/>
                </a:lnTo>
                <a:lnTo>
                  <a:pt x="445769" y="346710"/>
                </a:lnTo>
                <a:cubicBezTo>
                  <a:pt x="452437" y="360045"/>
                  <a:pt x="456247" y="374332"/>
                  <a:pt x="456247" y="390525"/>
                </a:cubicBezTo>
                <a:cubicBezTo>
                  <a:pt x="456247" y="442912"/>
                  <a:pt x="413384" y="485775"/>
                  <a:pt x="360997" y="485775"/>
                </a:cubicBezTo>
                <a:cubicBezTo>
                  <a:pt x="308609" y="485775"/>
                  <a:pt x="265747" y="442912"/>
                  <a:pt x="265747" y="390525"/>
                </a:cubicBezTo>
                <a:cubicBezTo>
                  <a:pt x="265747" y="338137"/>
                  <a:pt x="308609" y="295275"/>
                  <a:pt x="360997" y="295275"/>
                </a:cubicBezTo>
                <a:cubicBezTo>
                  <a:pt x="377189" y="295275"/>
                  <a:pt x="392429" y="300037"/>
                  <a:pt x="405764" y="306705"/>
                </a:cubicBezTo>
                <a:lnTo>
                  <a:pt x="558164" y="154305"/>
                </a:lnTo>
                <a:lnTo>
                  <a:pt x="552449" y="104775"/>
                </a:lnTo>
                <a:close/>
              </a:path>
            </a:pathLst>
          </a:custGeom>
          <a:gradFill>
            <a:gsLst>
              <a:gs pos="0">
                <a:schemeClr val="tx1"/>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0" name="Title 1"/>
          <p:cNvSpPr txBox="1">
            <a:spLocks/>
          </p:cNvSpPr>
          <p:nvPr/>
        </p:nvSpPr>
        <p:spPr bwMode="auto">
          <a:xfrm>
            <a:off x="3" y="80721"/>
            <a:ext cx="1218882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b="1" dirty="0" smtClean="0">
                <a:solidFill>
                  <a:srgbClr val="FFFFFF"/>
                </a:solidFill>
                <a:latin typeface="Arial"/>
                <a:cs typeface="Arial"/>
              </a:rPr>
              <a:t>Presidential Memo </a:t>
            </a:r>
          </a:p>
          <a:p>
            <a:r>
              <a:rPr lang="en-US" b="1" dirty="0" smtClean="0">
                <a:solidFill>
                  <a:srgbClr val="FFFFFF"/>
                </a:solidFill>
                <a:latin typeface="Arial"/>
                <a:cs typeface="Arial"/>
              </a:rPr>
              <a:t>Action </a:t>
            </a:r>
            <a:r>
              <a:rPr lang="en-US" b="1" dirty="0">
                <a:solidFill>
                  <a:srgbClr val="FFFFFF"/>
                </a:solidFill>
                <a:latin typeface="Arial"/>
                <a:cs typeface="Arial"/>
              </a:rPr>
              <a:t>Plan Deliverables</a:t>
            </a:r>
          </a:p>
        </p:txBody>
      </p:sp>
      <p:grpSp>
        <p:nvGrpSpPr>
          <p:cNvPr id="93" name="Group 92">
            <a:extLst>
              <a:ext uri="{FF2B5EF4-FFF2-40B4-BE49-F238E27FC236}">
                <a16:creationId xmlns="" xmlns:a16="http://schemas.microsoft.com/office/drawing/2014/main" id="{0703F750-D10E-40C1-85E8-380DBA2420C0}"/>
              </a:ext>
            </a:extLst>
          </p:cNvPr>
          <p:cNvGrpSpPr/>
          <p:nvPr/>
        </p:nvGrpSpPr>
        <p:grpSpPr>
          <a:xfrm>
            <a:off x="919598" y="1288868"/>
            <a:ext cx="1426740" cy="2151927"/>
            <a:chOff x="332936" y="1889102"/>
            <a:chExt cx="2937088" cy="2151927"/>
          </a:xfrm>
        </p:grpSpPr>
        <p:sp>
          <p:nvSpPr>
            <p:cNvPr id="94" name="TextBox 93">
              <a:extLst>
                <a:ext uri="{FF2B5EF4-FFF2-40B4-BE49-F238E27FC236}">
                  <a16:creationId xmlns="" xmlns:a16="http://schemas.microsoft.com/office/drawing/2014/main" id="{263A8625-5759-453C-BEBE-F409E581C498}"/>
                </a:ext>
              </a:extLst>
            </p:cNvPr>
            <p:cNvSpPr txBox="1"/>
            <p:nvPr/>
          </p:nvSpPr>
          <p:spPr>
            <a:xfrm>
              <a:off x="332936" y="1889102"/>
              <a:ext cx="2937088" cy="1200329"/>
            </a:xfrm>
            <a:prstGeom prst="rect">
              <a:avLst/>
            </a:prstGeom>
            <a:noFill/>
          </p:spPr>
          <p:txBody>
            <a:bodyPr wrap="square" lIns="0" rIns="0" rtlCol="0" anchor="b">
              <a:spAutoFit/>
            </a:bodyPr>
            <a:lstStyle/>
            <a:p>
              <a:pPr algn="ctr"/>
              <a:r>
                <a:rPr lang="en-US" sz="1800" b="1" noProof="1"/>
                <a:t>Operational Delivery of National IWAAs</a:t>
              </a:r>
            </a:p>
          </p:txBody>
        </p:sp>
        <p:sp>
          <p:nvSpPr>
            <p:cNvPr id="95" name="TextBox 94">
              <a:extLst>
                <a:ext uri="{FF2B5EF4-FFF2-40B4-BE49-F238E27FC236}">
                  <a16:creationId xmlns="" xmlns:a16="http://schemas.microsoft.com/office/drawing/2014/main" id="{2F6CADD9-F12C-41F1-8C3B-97EAE4922D0A}"/>
                </a:ext>
              </a:extLst>
            </p:cNvPr>
            <p:cNvSpPr txBox="1"/>
            <p:nvPr/>
          </p:nvSpPr>
          <p:spPr>
            <a:xfrm>
              <a:off x="340732" y="3086922"/>
              <a:ext cx="2929292" cy="954107"/>
            </a:xfrm>
            <a:prstGeom prst="rect">
              <a:avLst/>
            </a:prstGeom>
            <a:noFill/>
          </p:spPr>
          <p:txBody>
            <a:bodyPr wrap="square" lIns="0" rIns="0" rtlCol="0" anchor="t">
              <a:spAutoFit/>
            </a:bodyPr>
            <a:lstStyle/>
            <a:p>
              <a:pPr algn="ctr"/>
              <a:r>
                <a:rPr lang="en-US" sz="1400" noProof="1">
                  <a:solidFill>
                    <a:schemeClr val="tx1">
                      <a:lumMod val="65000"/>
                      <a:lumOff val="35000"/>
                    </a:schemeClr>
                  </a:solidFill>
                </a:rPr>
                <a:t>Daily delivery of water availability indices focused on quantity</a:t>
              </a:r>
            </a:p>
          </p:txBody>
        </p:sp>
      </p:grpSp>
      <p:sp>
        <p:nvSpPr>
          <p:cNvPr id="97" name="Freeform: Shape 134">
            <a:extLst>
              <a:ext uri="{FF2B5EF4-FFF2-40B4-BE49-F238E27FC236}">
                <a16:creationId xmlns="" xmlns:a16="http://schemas.microsoft.com/office/drawing/2014/main" id="{F0A6D0C5-029E-4F50-B1D6-0160376A178F}"/>
              </a:ext>
            </a:extLst>
          </p:cNvPr>
          <p:cNvSpPr/>
          <p:nvPr/>
        </p:nvSpPr>
        <p:spPr>
          <a:xfrm>
            <a:off x="3126456" y="2184385"/>
            <a:ext cx="752278" cy="752475"/>
          </a:xfrm>
          <a:custGeom>
            <a:avLst/>
            <a:gdLst>
              <a:gd name="connsiteX0" fmla="*/ 361950 w 752474"/>
              <a:gd name="connsiteY0" fmla="*/ 161925 h 752475"/>
              <a:gd name="connsiteX1" fmla="*/ 469582 w 752474"/>
              <a:gd name="connsiteY1" fmla="*/ 188595 h 752475"/>
              <a:gd name="connsiteX2" fmla="*/ 426720 w 752474"/>
              <a:gd name="connsiteY2" fmla="*/ 231457 h 752475"/>
              <a:gd name="connsiteX3" fmla="*/ 361950 w 752474"/>
              <a:gd name="connsiteY3" fmla="*/ 219075 h 752475"/>
              <a:gd name="connsiteX4" fmla="*/ 190500 w 752474"/>
              <a:gd name="connsiteY4" fmla="*/ 390525 h 752475"/>
              <a:gd name="connsiteX5" fmla="*/ 361950 w 752474"/>
              <a:gd name="connsiteY5" fmla="*/ 561975 h 752475"/>
              <a:gd name="connsiteX6" fmla="*/ 533400 w 752474"/>
              <a:gd name="connsiteY6" fmla="*/ 390525 h 752475"/>
              <a:gd name="connsiteX7" fmla="*/ 521017 w 752474"/>
              <a:gd name="connsiteY7" fmla="*/ 325755 h 752475"/>
              <a:gd name="connsiteX8" fmla="*/ 563880 w 752474"/>
              <a:gd name="connsiteY8" fmla="*/ 282892 h 752475"/>
              <a:gd name="connsiteX9" fmla="*/ 590550 w 752474"/>
              <a:gd name="connsiteY9" fmla="*/ 390525 h 752475"/>
              <a:gd name="connsiteX10" fmla="*/ 361950 w 752474"/>
              <a:gd name="connsiteY10" fmla="*/ 619125 h 752475"/>
              <a:gd name="connsiteX11" fmla="*/ 133350 w 752474"/>
              <a:gd name="connsiteY11" fmla="*/ 390525 h 752475"/>
              <a:gd name="connsiteX12" fmla="*/ 361950 w 752474"/>
              <a:gd name="connsiteY12" fmla="*/ 161925 h 752475"/>
              <a:gd name="connsiteX13" fmla="*/ 361950 w 752474"/>
              <a:gd name="connsiteY13" fmla="*/ 28575 h 752475"/>
              <a:gd name="connsiteX14" fmla="*/ 532447 w 752474"/>
              <a:gd name="connsiteY14" fmla="*/ 70485 h 752475"/>
              <a:gd name="connsiteX15" fmla="*/ 525780 w 752474"/>
              <a:gd name="connsiteY15" fmla="*/ 77152 h 752475"/>
              <a:gd name="connsiteX16" fmla="*/ 512445 w 752474"/>
              <a:gd name="connsiteY16" fmla="*/ 90487 h 752475"/>
              <a:gd name="connsiteX17" fmla="*/ 515302 w 752474"/>
              <a:gd name="connsiteY17" fmla="*/ 109537 h 752475"/>
              <a:gd name="connsiteX18" fmla="*/ 517207 w 752474"/>
              <a:gd name="connsiteY18" fmla="*/ 128587 h 752475"/>
              <a:gd name="connsiteX19" fmla="*/ 361950 w 752474"/>
              <a:gd name="connsiteY19" fmla="*/ 85725 h 752475"/>
              <a:gd name="connsiteX20" fmla="*/ 57150 w 752474"/>
              <a:gd name="connsiteY20" fmla="*/ 390525 h 752475"/>
              <a:gd name="connsiteX21" fmla="*/ 361950 w 752474"/>
              <a:gd name="connsiteY21" fmla="*/ 695325 h 752475"/>
              <a:gd name="connsiteX22" fmla="*/ 666750 w 752474"/>
              <a:gd name="connsiteY22" fmla="*/ 390525 h 752475"/>
              <a:gd name="connsiteX23" fmla="*/ 623887 w 752474"/>
              <a:gd name="connsiteY23" fmla="*/ 235267 h 752475"/>
              <a:gd name="connsiteX24" fmla="*/ 643890 w 752474"/>
              <a:gd name="connsiteY24" fmla="*/ 238125 h 752475"/>
              <a:gd name="connsiteX25" fmla="*/ 661987 w 752474"/>
              <a:gd name="connsiteY25" fmla="*/ 240030 h 752475"/>
              <a:gd name="connsiteX26" fmla="*/ 674370 w 752474"/>
              <a:gd name="connsiteY26" fmla="*/ 226695 h 752475"/>
              <a:gd name="connsiteX27" fmla="*/ 681037 w 752474"/>
              <a:gd name="connsiteY27" fmla="*/ 220980 h 752475"/>
              <a:gd name="connsiteX28" fmla="*/ 723900 w 752474"/>
              <a:gd name="connsiteY28" fmla="*/ 390525 h 752475"/>
              <a:gd name="connsiteX29" fmla="*/ 361950 w 752474"/>
              <a:gd name="connsiteY29" fmla="*/ 752475 h 752475"/>
              <a:gd name="connsiteX30" fmla="*/ 0 w 752474"/>
              <a:gd name="connsiteY30" fmla="*/ 390525 h 752475"/>
              <a:gd name="connsiteX31" fmla="*/ 361950 w 752474"/>
              <a:gd name="connsiteY31" fmla="*/ 28575 h 752475"/>
              <a:gd name="connsiteX32" fmla="*/ 657224 w 752474"/>
              <a:gd name="connsiteY32" fmla="*/ 0 h 752475"/>
              <a:gd name="connsiteX33" fmla="*/ 666749 w 752474"/>
              <a:gd name="connsiteY33" fmla="*/ 85725 h 752475"/>
              <a:gd name="connsiteX34" fmla="*/ 752474 w 752474"/>
              <a:gd name="connsiteY34" fmla="*/ 95250 h 752475"/>
              <a:gd name="connsiteX35" fmla="*/ 647699 w 752474"/>
              <a:gd name="connsiteY35" fmla="*/ 200025 h 752475"/>
              <a:gd name="connsiteX36" fmla="*/ 598169 w 752474"/>
              <a:gd name="connsiteY36" fmla="*/ 194310 h 752475"/>
              <a:gd name="connsiteX37" fmla="*/ 445769 w 752474"/>
              <a:gd name="connsiteY37" fmla="*/ 346710 h 752475"/>
              <a:gd name="connsiteX38" fmla="*/ 456247 w 752474"/>
              <a:gd name="connsiteY38" fmla="*/ 390525 h 752475"/>
              <a:gd name="connsiteX39" fmla="*/ 360997 w 752474"/>
              <a:gd name="connsiteY39" fmla="*/ 485775 h 752475"/>
              <a:gd name="connsiteX40" fmla="*/ 265747 w 752474"/>
              <a:gd name="connsiteY40" fmla="*/ 390525 h 752475"/>
              <a:gd name="connsiteX41" fmla="*/ 360997 w 752474"/>
              <a:gd name="connsiteY41" fmla="*/ 295275 h 752475"/>
              <a:gd name="connsiteX42" fmla="*/ 405764 w 752474"/>
              <a:gd name="connsiteY42" fmla="*/ 306705 h 752475"/>
              <a:gd name="connsiteX43" fmla="*/ 558164 w 752474"/>
              <a:gd name="connsiteY43" fmla="*/ 154305 h 752475"/>
              <a:gd name="connsiteX44" fmla="*/ 552449 w 752474"/>
              <a:gd name="connsiteY44" fmla="*/ 1047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2474" h="752475">
                <a:moveTo>
                  <a:pt x="361950" y="161925"/>
                </a:moveTo>
                <a:cubicBezTo>
                  <a:pt x="401002" y="161925"/>
                  <a:pt x="437197" y="171450"/>
                  <a:pt x="469582" y="188595"/>
                </a:cubicBezTo>
                <a:lnTo>
                  <a:pt x="426720" y="231457"/>
                </a:lnTo>
                <a:cubicBezTo>
                  <a:pt x="406717" y="223837"/>
                  <a:pt x="384810" y="219075"/>
                  <a:pt x="361950" y="219075"/>
                </a:cubicBezTo>
                <a:cubicBezTo>
                  <a:pt x="267652" y="219075"/>
                  <a:pt x="190500" y="296227"/>
                  <a:pt x="190500" y="390525"/>
                </a:cubicBezTo>
                <a:cubicBezTo>
                  <a:pt x="190500" y="484822"/>
                  <a:pt x="267652" y="561975"/>
                  <a:pt x="361950" y="561975"/>
                </a:cubicBezTo>
                <a:cubicBezTo>
                  <a:pt x="456247" y="561975"/>
                  <a:pt x="533400" y="484822"/>
                  <a:pt x="533400" y="390525"/>
                </a:cubicBezTo>
                <a:cubicBezTo>
                  <a:pt x="533400" y="367665"/>
                  <a:pt x="529590" y="345757"/>
                  <a:pt x="521017" y="325755"/>
                </a:cubicBezTo>
                <a:lnTo>
                  <a:pt x="563880" y="282892"/>
                </a:lnTo>
                <a:cubicBezTo>
                  <a:pt x="581025" y="315277"/>
                  <a:pt x="590550" y="351472"/>
                  <a:pt x="590550" y="390525"/>
                </a:cubicBezTo>
                <a:cubicBezTo>
                  <a:pt x="590550" y="516255"/>
                  <a:pt x="487680" y="619125"/>
                  <a:pt x="361950" y="619125"/>
                </a:cubicBezTo>
                <a:cubicBezTo>
                  <a:pt x="236220" y="619125"/>
                  <a:pt x="133350" y="516255"/>
                  <a:pt x="133350" y="390525"/>
                </a:cubicBezTo>
                <a:cubicBezTo>
                  <a:pt x="133350" y="264795"/>
                  <a:pt x="236220" y="161925"/>
                  <a:pt x="361950" y="161925"/>
                </a:cubicBezTo>
                <a:close/>
                <a:moveTo>
                  <a:pt x="361950" y="28575"/>
                </a:moveTo>
                <a:cubicBezTo>
                  <a:pt x="423862" y="28575"/>
                  <a:pt x="481012" y="43815"/>
                  <a:pt x="532447" y="70485"/>
                </a:cubicBezTo>
                <a:lnTo>
                  <a:pt x="525780" y="77152"/>
                </a:lnTo>
                <a:lnTo>
                  <a:pt x="512445" y="90487"/>
                </a:lnTo>
                <a:lnTo>
                  <a:pt x="515302" y="109537"/>
                </a:lnTo>
                <a:lnTo>
                  <a:pt x="517207" y="128587"/>
                </a:lnTo>
                <a:cubicBezTo>
                  <a:pt x="471487" y="100965"/>
                  <a:pt x="418147" y="85725"/>
                  <a:pt x="361950" y="85725"/>
                </a:cubicBezTo>
                <a:cubicBezTo>
                  <a:pt x="194310" y="85725"/>
                  <a:pt x="57150" y="222885"/>
                  <a:pt x="57150" y="390525"/>
                </a:cubicBezTo>
                <a:cubicBezTo>
                  <a:pt x="57150" y="558165"/>
                  <a:pt x="194310" y="695325"/>
                  <a:pt x="361950" y="695325"/>
                </a:cubicBezTo>
                <a:cubicBezTo>
                  <a:pt x="529590" y="695325"/>
                  <a:pt x="666750" y="558165"/>
                  <a:pt x="666750" y="390525"/>
                </a:cubicBezTo>
                <a:cubicBezTo>
                  <a:pt x="666750" y="333375"/>
                  <a:pt x="650557" y="280987"/>
                  <a:pt x="623887" y="235267"/>
                </a:cubicBezTo>
                <a:lnTo>
                  <a:pt x="643890" y="238125"/>
                </a:lnTo>
                <a:lnTo>
                  <a:pt x="661987" y="240030"/>
                </a:lnTo>
                <a:lnTo>
                  <a:pt x="674370" y="226695"/>
                </a:lnTo>
                <a:lnTo>
                  <a:pt x="681037" y="220980"/>
                </a:lnTo>
                <a:cubicBezTo>
                  <a:pt x="708660" y="271462"/>
                  <a:pt x="723900" y="328612"/>
                  <a:pt x="723900" y="390525"/>
                </a:cubicBezTo>
                <a:cubicBezTo>
                  <a:pt x="723900" y="590550"/>
                  <a:pt x="561975" y="752475"/>
                  <a:pt x="361950" y="752475"/>
                </a:cubicBezTo>
                <a:cubicBezTo>
                  <a:pt x="161925" y="752475"/>
                  <a:pt x="0" y="590550"/>
                  <a:pt x="0" y="390525"/>
                </a:cubicBezTo>
                <a:cubicBezTo>
                  <a:pt x="0" y="190500"/>
                  <a:pt x="161925" y="28575"/>
                  <a:pt x="361950" y="28575"/>
                </a:cubicBezTo>
                <a:close/>
                <a:moveTo>
                  <a:pt x="657224" y="0"/>
                </a:moveTo>
                <a:lnTo>
                  <a:pt x="666749" y="85725"/>
                </a:lnTo>
                <a:lnTo>
                  <a:pt x="752474" y="95250"/>
                </a:lnTo>
                <a:lnTo>
                  <a:pt x="647699" y="200025"/>
                </a:lnTo>
                <a:lnTo>
                  <a:pt x="598169" y="194310"/>
                </a:lnTo>
                <a:lnTo>
                  <a:pt x="445769" y="346710"/>
                </a:lnTo>
                <a:cubicBezTo>
                  <a:pt x="452437" y="360045"/>
                  <a:pt x="456247" y="374332"/>
                  <a:pt x="456247" y="390525"/>
                </a:cubicBezTo>
                <a:cubicBezTo>
                  <a:pt x="456247" y="442912"/>
                  <a:pt x="413384" y="485775"/>
                  <a:pt x="360997" y="485775"/>
                </a:cubicBezTo>
                <a:cubicBezTo>
                  <a:pt x="308609" y="485775"/>
                  <a:pt x="265747" y="442912"/>
                  <a:pt x="265747" y="390525"/>
                </a:cubicBezTo>
                <a:cubicBezTo>
                  <a:pt x="265747" y="338137"/>
                  <a:pt x="308609" y="295275"/>
                  <a:pt x="360997" y="295275"/>
                </a:cubicBezTo>
                <a:cubicBezTo>
                  <a:pt x="377189" y="295275"/>
                  <a:pt x="392429" y="300037"/>
                  <a:pt x="405764" y="306705"/>
                </a:cubicBezTo>
                <a:lnTo>
                  <a:pt x="558164" y="154305"/>
                </a:lnTo>
                <a:lnTo>
                  <a:pt x="552449" y="104775"/>
                </a:lnTo>
                <a:close/>
              </a:path>
            </a:pathLst>
          </a:custGeom>
          <a:gradFill>
            <a:gsLst>
              <a:gs pos="0">
                <a:schemeClr val="tx1"/>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8" name="Freeform: Shape 134">
            <a:extLst>
              <a:ext uri="{FF2B5EF4-FFF2-40B4-BE49-F238E27FC236}">
                <a16:creationId xmlns="" xmlns:a16="http://schemas.microsoft.com/office/drawing/2014/main" id="{F0A6D0C5-029E-4F50-B1D6-0160376A178F}"/>
              </a:ext>
            </a:extLst>
          </p:cNvPr>
          <p:cNvSpPr/>
          <p:nvPr/>
        </p:nvSpPr>
        <p:spPr>
          <a:xfrm>
            <a:off x="10033712" y="2176598"/>
            <a:ext cx="752278" cy="752475"/>
          </a:xfrm>
          <a:custGeom>
            <a:avLst/>
            <a:gdLst>
              <a:gd name="connsiteX0" fmla="*/ 361950 w 752474"/>
              <a:gd name="connsiteY0" fmla="*/ 161925 h 752475"/>
              <a:gd name="connsiteX1" fmla="*/ 469582 w 752474"/>
              <a:gd name="connsiteY1" fmla="*/ 188595 h 752475"/>
              <a:gd name="connsiteX2" fmla="*/ 426720 w 752474"/>
              <a:gd name="connsiteY2" fmla="*/ 231457 h 752475"/>
              <a:gd name="connsiteX3" fmla="*/ 361950 w 752474"/>
              <a:gd name="connsiteY3" fmla="*/ 219075 h 752475"/>
              <a:gd name="connsiteX4" fmla="*/ 190500 w 752474"/>
              <a:gd name="connsiteY4" fmla="*/ 390525 h 752475"/>
              <a:gd name="connsiteX5" fmla="*/ 361950 w 752474"/>
              <a:gd name="connsiteY5" fmla="*/ 561975 h 752475"/>
              <a:gd name="connsiteX6" fmla="*/ 533400 w 752474"/>
              <a:gd name="connsiteY6" fmla="*/ 390525 h 752475"/>
              <a:gd name="connsiteX7" fmla="*/ 521017 w 752474"/>
              <a:gd name="connsiteY7" fmla="*/ 325755 h 752475"/>
              <a:gd name="connsiteX8" fmla="*/ 563880 w 752474"/>
              <a:gd name="connsiteY8" fmla="*/ 282892 h 752475"/>
              <a:gd name="connsiteX9" fmla="*/ 590550 w 752474"/>
              <a:gd name="connsiteY9" fmla="*/ 390525 h 752475"/>
              <a:gd name="connsiteX10" fmla="*/ 361950 w 752474"/>
              <a:gd name="connsiteY10" fmla="*/ 619125 h 752475"/>
              <a:gd name="connsiteX11" fmla="*/ 133350 w 752474"/>
              <a:gd name="connsiteY11" fmla="*/ 390525 h 752475"/>
              <a:gd name="connsiteX12" fmla="*/ 361950 w 752474"/>
              <a:gd name="connsiteY12" fmla="*/ 161925 h 752475"/>
              <a:gd name="connsiteX13" fmla="*/ 361950 w 752474"/>
              <a:gd name="connsiteY13" fmla="*/ 28575 h 752475"/>
              <a:gd name="connsiteX14" fmla="*/ 532447 w 752474"/>
              <a:gd name="connsiteY14" fmla="*/ 70485 h 752475"/>
              <a:gd name="connsiteX15" fmla="*/ 525780 w 752474"/>
              <a:gd name="connsiteY15" fmla="*/ 77152 h 752475"/>
              <a:gd name="connsiteX16" fmla="*/ 512445 w 752474"/>
              <a:gd name="connsiteY16" fmla="*/ 90487 h 752475"/>
              <a:gd name="connsiteX17" fmla="*/ 515302 w 752474"/>
              <a:gd name="connsiteY17" fmla="*/ 109537 h 752475"/>
              <a:gd name="connsiteX18" fmla="*/ 517207 w 752474"/>
              <a:gd name="connsiteY18" fmla="*/ 128587 h 752475"/>
              <a:gd name="connsiteX19" fmla="*/ 361950 w 752474"/>
              <a:gd name="connsiteY19" fmla="*/ 85725 h 752475"/>
              <a:gd name="connsiteX20" fmla="*/ 57150 w 752474"/>
              <a:gd name="connsiteY20" fmla="*/ 390525 h 752475"/>
              <a:gd name="connsiteX21" fmla="*/ 361950 w 752474"/>
              <a:gd name="connsiteY21" fmla="*/ 695325 h 752475"/>
              <a:gd name="connsiteX22" fmla="*/ 666750 w 752474"/>
              <a:gd name="connsiteY22" fmla="*/ 390525 h 752475"/>
              <a:gd name="connsiteX23" fmla="*/ 623887 w 752474"/>
              <a:gd name="connsiteY23" fmla="*/ 235267 h 752475"/>
              <a:gd name="connsiteX24" fmla="*/ 643890 w 752474"/>
              <a:gd name="connsiteY24" fmla="*/ 238125 h 752475"/>
              <a:gd name="connsiteX25" fmla="*/ 661987 w 752474"/>
              <a:gd name="connsiteY25" fmla="*/ 240030 h 752475"/>
              <a:gd name="connsiteX26" fmla="*/ 674370 w 752474"/>
              <a:gd name="connsiteY26" fmla="*/ 226695 h 752475"/>
              <a:gd name="connsiteX27" fmla="*/ 681037 w 752474"/>
              <a:gd name="connsiteY27" fmla="*/ 220980 h 752475"/>
              <a:gd name="connsiteX28" fmla="*/ 723900 w 752474"/>
              <a:gd name="connsiteY28" fmla="*/ 390525 h 752475"/>
              <a:gd name="connsiteX29" fmla="*/ 361950 w 752474"/>
              <a:gd name="connsiteY29" fmla="*/ 752475 h 752475"/>
              <a:gd name="connsiteX30" fmla="*/ 0 w 752474"/>
              <a:gd name="connsiteY30" fmla="*/ 390525 h 752475"/>
              <a:gd name="connsiteX31" fmla="*/ 361950 w 752474"/>
              <a:gd name="connsiteY31" fmla="*/ 28575 h 752475"/>
              <a:gd name="connsiteX32" fmla="*/ 657224 w 752474"/>
              <a:gd name="connsiteY32" fmla="*/ 0 h 752475"/>
              <a:gd name="connsiteX33" fmla="*/ 666749 w 752474"/>
              <a:gd name="connsiteY33" fmla="*/ 85725 h 752475"/>
              <a:gd name="connsiteX34" fmla="*/ 752474 w 752474"/>
              <a:gd name="connsiteY34" fmla="*/ 95250 h 752475"/>
              <a:gd name="connsiteX35" fmla="*/ 647699 w 752474"/>
              <a:gd name="connsiteY35" fmla="*/ 200025 h 752475"/>
              <a:gd name="connsiteX36" fmla="*/ 598169 w 752474"/>
              <a:gd name="connsiteY36" fmla="*/ 194310 h 752475"/>
              <a:gd name="connsiteX37" fmla="*/ 445769 w 752474"/>
              <a:gd name="connsiteY37" fmla="*/ 346710 h 752475"/>
              <a:gd name="connsiteX38" fmla="*/ 456247 w 752474"/>
              <a:gd name="connsiteY38" fmla="*/ 390525 h 752475"/>
              <a:gd name="connsiteX39" fmla="*/ 360997 w 752474"/>
              <a:gd name="connsiteY39" fmla="*/ 485775 h 752475"/>
              <a:gd name="connsiteX40" fmla="*/ 265747 w 752474"/>
              <a:gd name="connsiteY40" fmla="*/ 390525 h 752475"/>
              <a:gd name="connsiteX41" fmla="*/ 360997 w 752474"/>
              <a:gd name="connsiteY41" fmla="*/ 295275 h 752475"/>
              <a:gd name="connsiteX42" fmla="*/ 405764 w 752474"/>
              <a:gd name="connsiteY42" fmla="*/ 306705 h 752475"/>
              <a:gd name="connsiteX43" fmla="*/ 558164 w 752474"/>
              <a:gd name="connsiteY43" fmla="*/ 154305 h 752475"/>
              <a:gd name="connsiteX44" fmla="*/ 552449 w 752474"/>
              <a:gd name="connsiteY44" fmla="*/ 1047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2474" h="752475">
                <a:moveTo>
                  <a:pt x="361950" y="161925"/>
                </a:moveTo>
                <a:cubicBezTo>
                  <a:pt x="401002" y="161925"/>
                  <a:pt x="437197" y="171450"/>
                  <a:pt x="469582" y="188595"/>
                </a:cubicBezTo>
                <a:lnTo>
                  <a:pt x="426720" y="231457"/>
                </a:lnTo>
                <a:cubicBezTo>
                  <a:pt x="406717" y="223837"/>
                  <a:pt x="384810" y="219075"/>
                  <a:pt x="361950" y="219075"/>
                </a:cubicBezTo>
                <a:cubicBezTo>
                  <a:pt x="267652" y="219075"/>
                  <a:pt x="190500" y="296227"/>
                  <a:pt x="190500" y="390525"/>
                </a:cubicBezTo>
                <a:cubicBezTo>
                  <a:pt x="190500" y="484822"/>
                  <a:pt x="267652" y="561975"/>
                  <a:pt x="361950" y="561975"/>
                </a:cubicBezTo>
                <a:cubicBezTo>
                  <a:pt x="456247" y="561975"/>
                  <a:pt x="533400" y="484822"/>
                  <a:pt x="533400" y="390525"/>
                </a:cubicBezTo>
                <a:cubicBezTo>
                  <a:pt x="533400" y="367665"/>
                  <a:pt x="529590" y="345757"/>
                  <a:pt x="521017" y="325755"/>
                </a:cubicBezTo>
                <a:lnTo>
                  <a:pt x="563880" y="282892"/>
                </a:lnTo>
                <a:cubicBezTo>
                  <a:pt x="581025" y="315277"/>
                  <a:pt x="590550" y="351472"/>
                  <a:pt x="590550" y="390525"/>
                </a:cubicBezTo>
                <a:cubicBezTo>
                  <a:pt x="590550" y="516255"/>
                  <a:pt x="487680" y="619125"/>
                  <a:pt x="361950" y="619125"/>
                </a:cubicBezTo>
                <a:cubicBezTo>
                  <a:pt x="236220" y="619125"/>
                  <a:pt x="133350" y="516255"/>
                  <a:pt x="133350" y="390525"/>
                </a:cubicBezTo>
                <a:cubicBezTo>
                  <a:pt x="133350" y="264795"/>
                  <a:pt x="236220" y="161925"/>
                  <a:pt x="361950" y="161925"/>
                </a:cubicBezTo>
                <a:close/>
                <a:moveTo>
                  <a:pt x="361950" y="28575"/>
                </a:moveTo>
                <a:cubicBezTo>
                  <a:pt x="423862" y="28575"/>
                  <a:pt x="481012" y="43815"/>
                  <a:pt x="532447" y="70485"/>
                </a:cubicBezTo>
                <a:lnTo>
                  <a:pt x="525780" y="77152"/>
                </a:lnTo>
                <a:lnTo>
                  <a:pt x="512445" y="90487"/>
                </a:lnTo>
                <a:lnTo>
                  <a:pt x="515302" y="109537"/>
                </a:lnTo>
                <a:lnTo>
                  <a:pt x="517207" y="128587"/>
                </a:lnTo>
                <a:cubicBezTo>
                  <a:pt x="471487" y="100965"/>
                  <a:pt x="418147" y="85725"/>
                  <a:pt x="361950" y="85725"/>
                </a:cubicBezTo>
                <a:cubicBezTo>
                  <a:pt x="194310" y="85725"/>
                  <a:pt x="57150" y="222885"/>
                  <a:pt x="57150" y="390525"/>
                </a:cubicBezTo>
                <a:cubicBezTo>
                  <a:pt x="57150" y="558165"/>
                  <a:pt x="194310" y="695325"/>
                  <a:pt x="361950" y="695325"/>
                </a:cubicBezTo>
                <a:cubicBezTo>
                  <a:pt x="529590" y="695325"/>
                  <a:pt x="666750" y="558165"/>
                  <a:pt x="666750" y="390525"/>
                </a:cubicBezTo>
                <a:cubicBezTo>
                  <a:pt x="666750" y="333375"/>
                  <a:pt x="650557" y="280987"/>
                  <a:pt x="623887" y="235267"/>
                </a:cubicBezTo>
                <a:lnTo>
                  <a:pt x="643890" y="238125"/>
                </a:lnTo>
                <a:lnTo>
                  <a:pt x="661987" y="240030"/>
                </a:lnTo>
                <a:lnTo>
                  <a:pt x="674370" y="226695"/>
                </a:lnTo>
                <a:lnTo>
                  <a:pt x="681037" y="220980"/>
                </a:lnTo>
                <a:cubicBezTo>
                  <a:pt x="708660" y="271462"/>
                  <a:pt x="723900" y="328612"/>
                  <a:pt x="723900" y="390525"/>
                </a:cubicBezTo>
                <a:cubicBezTo>
                  <a:pt x="723900" y="590550"/>
                  <a:pt x="561975" y="752475"/>
                  <a:pt x="361950" y="752475"/>
                </a:cubicBezTo>
                <a:cubicBezTo>
                  <a:pt x="161925" y="752475"/>
                  <a:pt x="0" y="590550"/>
                  <a:pt x="0" y="390525"/>
                </a:cubicBezTo>
                <a:cubicBezTo>
                  <a:pt x="0" y="190500"/>
                  <a:pt x="161925" y="28575"/>
                  <a:pt x="361950" y="28575"/>
                </a:cubicBezTo>
                <a:close/>
                <a:moveTo>
                  <a:pt x="657224" y="0"/>
                </a:moveTo>
                <a:lnTo>
                  <a:pt x="666749" y="85725"/>
                </a:lnTo>
                <a:lnTo>
                  <a:pt x="752474" y="95250"/>
                </a:lnTo>
                <a:lnTo>
                  <a:pt x="647699" y="200025"/>
                </a:lnTo>
                <a:lnTo>
                  <a:pt x="598169" y="194310"/>
                </a:lnTo>
                <a:lnTo>
                  <a:pt x="445769" y="346710"/>
                </a:lnTo>
                <a:cubicBezTo>
                  <a:pt x="452437" y="360045"/>
                  <a:pt x="456247" y="374332"/>
                  <a:pt x="456247" y="390525"/>
                </a:cubicBezTo>
                <a:cubicBezTo>
                  <a:pt x="456247" y="442912"/>
                  <a:pt x="413384" y="485775"/>
                  <a:pt x="360997" y="485775"/>
                </a:cubicBezTo>
                <a:cubicBezTo>
                  <a:pt x="308609" y="485775"/>
                  <a:pt x="265747" y="442912"/>
                  <a:pt x="265747" y="390525"/>
                </a:cubicBezTo>
                <a:cubicBezTo>
                  <a:pt x="265747" y="338137"/>
                  <a:pt x="308609" y="295275"/>
                  <a:pt x="360997" y="295275"/>
                </a:cubicBezTo>
                <a:cubicBezTo>
                  <a:pt x="377189" y="295275"/>
                  <a:pt x="392429" y="300037"/>
                  <a:pt x="405764" y="306705"/>
                </a:cubicBezTo>
                <a:lnTo>
                  <a:pt x="558164" y="154305"/>
                </a:lnTo>
                <a:lnTo>
                  <a:pt x="552449" y="104775"/>
                </a:lnTo>
                <a:close/>
              </a:path>
            </a:pathLst>
          </a:custGeom>
          <a:gradFill>
            <a:gsLst>
              <a:gs pos="0">
                <a:schemeClr val="tx1"/>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9" name="Freeform: Shape 134">
            <a:extLst>
              <a:ext uri="{FF2B5EF4-FFF2-40B4-BE49-F238E27FC236}">
                <a16:creationId xmlns="" xmlns:a16="http://schemas.microsoft.com/office/drawing/2014/main" id="{F0A6D0C5-029E-4F50-B1D6-0160376A178F}"/>
              </a:ext>
            </a:extLst>
          </p:cNvPr>
          <p:cNvSpPr/>
          <p:nvPr/>
        </p:nvSpPr>
        <p:spPr>
          <a:xfrm>
            <a:off x="1400422" y="4767712"/>
            <a:ext cx="752278" cy="752475"/>
          </a:xfrm>
          <a:custGeom>
            <a:avLst/>
            <a:gdLst>
              <a:gd name="connsiteX0" fmla="*/ 361950 w 752474"/>
              <a:gd name="connsiteY0" fmla="*/ 161925 h 752475"/>
              <a:gd name="connsiteX1" fmla="*/ 469582 w 752474"/>
              <a:gd name="connsiteY1" fmla="*/ 188595 h 752475"/>
              <a:gd name="connsiteX2" fmla="*/ 426720 w 752474"/>
              <a:gd name="connsiteY2" fmla="*/ 231457 h 752475"/>
              <a:gd name="connsiteX3" fmla="*/ 361950 w 752474"/>
              <a:gd name="connsiteY3" fmla="*/ 219075 h 752475"/>
              <a:gd name="connsiteX4" fmla="*/ 190500 w 752474"/>
              <a:gd name="connsiteY4" fmla="*/ 390525 h 752475"/>
              <a:gd name="connsiteX5" fmla="*/ 361950 w 752474"/>
              <a:gd name="connsiteY5" fmla="*/ 561975 h 752475"/>
              <a:gd name="connsiteX6" fmla="*/ 533400 w 752474"/>
              <a:gd name="connsiteY6" fmla="*/ 390525 h 752475"/>
              <a:gd name="connsiteX7" fmla="*/ 521017 w 752474"/>
              <a:gd name="connsiteY7" fmla="*/ 325755 h 752475"/>
              <a:gd name="connsiteX8" fmla="*/ 563880 w 752474"/>
              <a:gd name="connsiteY8" fmla="*/ 282892 h 752475"/>
              <a:gd name="connsiteX9" fmla="*/ 590550 w 752474"/>
              <a:gd name="connsiteY9" fmla="*/ 390525 h 752475"/>
              <a:gd name="connsiteX10" fmla="*/ 361950 w 752474"/>
              <a:gd name="connsiteY10" fmla="*/ 619125 h 752475"/>
              <a:gd name="connsiteX11" fmla="*/ 133350 w 752474"/>
              <a:gd name="connsiteY11" fmla="*/ 390525 h 752475"/>
              <a:gd name="connsiteX12" fmla="*/ 361950 w 752474"/>
              <a:gd name="connsiteY12" fmla="*/ 161925 h 752475"/>
              <a:gd name="connsiteX13" fmla="*/ 361950 w 752474"/>
              <a:gd name="connsiteY13" fmla="*/ 28575 h 752475"/>
              <a:gd name="connsiteX14" fmla="*/ 532447 w 752474"/>
              <a:gd name="connsiteY14" fmla="*/ 70485 h 752475"/>
              <a:gd name="connsiteX15" fmla="*/ 525780 w 752474"/>
              <a:gd name="connsiteY15" fmla="*/ 77152 h 752475"/>
              <a:gd name="connsiteX16" fmla="*/ 512445 w 752474"/>
              <a:gd name="connsiteY16" fmla="*/ 90487 h 752475"/>
              <a:gd name="connsiteX17" fmla="*/ 515302 w 752474"/>
              <a:gd name="connsiteY17" fmla="*/ 109537 h 752475"/>
              <a:gd name="connsiteX18" fmla="*/ 517207 w 752474"/>
              <a:gd name="connsiteY18" fmla="*/ 128587 h 752475"/>
              <a:gd name="connsiteX19" fmla="*/ 361950 w 752474"/>
              <a:gd name="connsiteY19" fmla="*/ 85725 h 752475"/>
              <a:gd name="connsiteX20" fmla="*/ 57150 w 752474"/>
              <a:gd name="connsiteY20" fmla="*/ 390525 h 752475"/>
              <a:gd name="connsiteX21" fmla="*/ 361950 w 752474"/>
              <a:gd name="connsiteY21" fmla="*/ 695325 h 752475"/>
              <a:gd name="connsiteX22" fmla="*/ 666750 w 752474"/>
              <a:gd name="connsiteY22" fmla="*/ 390525 h 752475"/>
              <a:gd name="connsiteX23" fmla="*/ 623887 w 752474"/>
              <a:gd name="connsiteY23" fmla="*/ 235267 h 752475"/>
              <a:gd name="connsiteX24" fmla="*/ 643890 w 752474"/>
              <a:gd name="connsiteY24" fmla="*/ 238125 h 752475"/>
              <a:gd name="connsiteX25" fmla="*/ 661987 w 752474"/>
              <a:gd name="connsiteY25" fmla="*/ 240030 h 752475"/>
              <a:gd name="connsiteX26" fmla="*/ 674370 w 752474"/>
              <a:gd name="connsiteY26" fmla="*/ 226695 h 752475"/>
              <a:gd name="connsiteX27" fmla="*/ 681037 w 752474"/>
              <a:gd name="connsiteY27" fmla="*/ 220980 h 752475"/>
              <a:gd name="connsiteX28" fmla="*/ 723900 w 752474"/>
              <a:gd name="connsiteY28" fmla="*/ 390525 h 752475"/>
              <a:gd name="connsiteX29" fmla="*/ 361950 w 752474"/>
              <a:gd name="connsiteY29" fmla="*/ 752475 h 752475"/>
              <a:gd name="connsiteX30" fmla="*/ 0 w 752474"/>
              <a:gd name="connsiteY30" fmla="*/ 390525 h 752475"/>
              <a:gd name="connsiteX31" fmla="*/ 361950 w 752474"/>
              <a:gd name="connsiteY31" fmla="*/ 28575 h 752475"/>
              <a:gd name="connsiteX32" fmla="*/ 657224 w 752474"/>
              <a:gd name="connsiteY32" fmla="*/ 0 h 752475"/>
              <a:gd name="connsiteX33" fmla="*/ 666749 w 752474"/>
              <a:gd name="connsiteY33" fmla="*/ 85725 h 752475"/>
              <a:gd name="connsiteX34" fmla="*/ 752474 w 752474"/>
              <a:gd name="connsiteY34" fmla="*/ 95250 h 752475"/>
              <a:gd name="connsiteX35" fmla="*/ 647699 w 752474"/>
              <a:gd name="connsiteY35" fmla="*/ 200025 h 752475"/>
              <a:gd name="connsiteX36" fmla="*/ 598169 w 752474"/>
              <a:gd name="connsiteY36" fmla="*/ 194310 h 752475"/>
              <a:gd name="connsiteX37" fmla="*/ 445769 w 752474"/>
              <a:gd name="connsiteY37" fmla="*/ 346710 h 752475"/>
              <a:gd name="connsiteX38" fmla="*/ 456247 w 752474"/>
              <a:gd name="connsiteY38" fmla="*/ 390525 h 752475"/>
              <a:gd name="connsiteX39" fmla="*/ 360997 w 752474"/>
              <a:gd name="connsiteY39" fmla="*/ 485775 h 752475"/>
              <a:gd name="connsiteX40" fmla="*/ 265747 w 752474"/>
              <a:gd name="connsiteY40" fmla="*/ 390525 h 752475"/>
              <a:gd name="connsiteX41" fmla="*/ 360997 w 752474"/>
              <a:gd name="connsiteY41" fmla="*/ 295275 h 752475"/>
              <a:gd name="connsiteX42" fmla="*/ 405764 w 752474"/>
              <a:gd name="connsiteY42" fmla="*/ 306705 h 752475"/>
              <a:gd name="connsiteX43" fmla="*/ 558164 w 752474"/>
              <a:gd name="connsiteY43" fmla="*/ 154305 h 752475"/>
              <a:gd name="connsiteX44" fmla="*/ 552449 w 752474"/>
              <a:gd name="connsiteY44" fmla="*/ 1047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2474" h="752475">
                <a:moveTo>
                  <a:pt x="361950" y="161925"/>
                </a:moveTo>
                <a:cubicBezTo>
                  <a:pt x="401002" y="161925"/>
                  <a:pt x="437197" y="171450"/>
                  <a:pt x="469582" y="188595"/>
                </a:cubicBezTo>
                <a:lnTo>
                  <a:pt x="426720" y="231457"/>
                </a:lnTo>
                <a:cubicBezTo>
                  <a:pt x="406717" y="223837"/>
                  <a:pt x="384810" y="219075"/>
                  <a:pt x="361950" y="219075"/>
                </a:cubicBezTo>
                <a:cubicBezTo>
                  <a:pt x="267652" y="219075"/>
                  <a:pt x="190500" y="296227"/>
                  <a:pt x="190500" y="390525"/>
                </a:cubicBezTo>
                <a:cubicBezTo>
                  <a:pt x="190500" y="484822"/>
                  <a:pt x="267652" y="561975"/>
                  <a:pt x="361950" y="561975"/>
                </a:cubicBezTo>
                <a:cubicBezTo>
                  <a:pt x="456247" y="561975"/>
                  <a:pt x="533400" y="484822"/>
                  <a:pt x="533400" y="390525"/>
                </a:cubicBezTo>
                <a:cubicBezTo>
                  <a:pt x="533400" y="367665"/>
                  <a:pt x="529590" y="345757"/>
                  <a:pt x="521017" y="325755"/>
                </a:cubicBezTo>
                <a:lnTo>
                  <a:pt x="563880" y="282892"/>
                </a:lnTo>
                <a:cubicBezTo>
                  <a:pt x="581025" y="315277"/>
                  <a:pt x="590550" y="351472"/>
                  <a:pt x="590550" y="390525"/>
                </a:cubicBezTo>
                <a:cubicBezTo>
                  <a:pt x="590550" y="516255"/>
                  <a:pt x="487680" y="619125"/>
                  <a:pt x="361950" y="619125"/>
                </a:cubicBezTo>
                <a:cubicBezTo>
                  <a:pt x="236220" y="619125"/>
                  <a:pt x="133350" y="516255"/>
                  <a:pt x="133350" y="390525"/>
                </a:cubicBezTo>
                <a:cubicBezTo>
                  <a:pt x="133350" y="264795"/>
                  <a:pt x="236220" y="161925"/>
                  <a:pt x="361950" y="161925"/>
                </a:cubicBezTo>
                <a:close/>
                <a:moveTo>
                  <a:pt x="361950" y="28575"/>
                </a:moveTo>
                <a:cubicBezTo>
                  <a:pt x="423862" y="28575"/>
                  <a:pt x="481012" y="43815"/>
                  <a:pt x="532447" y="70485"/>
                </a:cubicBezTo>
                <a:lnTo>
                  <a:pt x="525780" y="77152"/>
                </a:lnTo>
                <a:lnTo>
                  <a:pt x="512445" y="90487"/>
                </a:lnTo>
                <a:lnTo>
                  <a:pt x="515302" y="109537"/>
                </a:lnTo>
                <a:lnTo>
                  <a:pt x="517207" y="128587"/>
                </a:lnTo>
                <a:cubicBezTo>
                  <a:pt x="471487" y="100965"/>
                  <a:pt x="418147" y="85725"/>
                  <a:pt x="361950" y="85725"/>
                </a:cubicBezTo>
                <a:cubicBezTo>
                  <a:pt x="194310" y="85725"/>
                  <a:pt x="57150" y="222885"/>
                  <a:pt x="57150" y="390525"/>
                </a:cubicBezTo>
                <a:cubicBezTo>
                  <a:pt x="57150" y="558165"/>
                  <a:pt x="194310" y="695325"/>
                  <a:pt x="361950" y="695325"/>
                </a:cubicBezTo>
                <a:cubicBezTo>
                  <a:pt x="529590" y="695325"/>
                  <a:pt x="666750" y="558165"/>
                  <a:pt x="666750" y="390525"/>
                </a:cubicBezTo>
                <a:cubicBezTo>
                  <a:pt x="666750" y="333375"/>
                  <a:pt x="650557" y="280987"/>
                  <a:pt x="623887" y="235267"/>
                </a:cubicBezTo>
                <a:lnTo>
                  <a:pt x="643890" y="238125"/>
                </a:lnTo>
                <a:lnTo>
                  <a:pt x="661987" y="240030"/>
                </a:lnTo>
                <a:lnTo>
                  <a:pt x="674370" y="226695"/>
                </a:lnTo>
                <a:lnTo>
                  <a:pt x="681037" y="220980"/>
                </a:lnTo>
                <a:cubicBezTo>
                  <a:pt x="708660" y="271462"/>
                  <a:pt x="723900" y="328612"/>
                  <a:pt x="723900" y="390525"/>
                </a:cubicBezTo>
                <a:cubicBezTo>
                  <a:pt x="723900" y="590550"/>
                  <a:pt x="561975" y="752475"/>
                  <a:pt x="361950" y="752475"/>
                </a:cubicBezTo>
                <a:cubicBezTo>
                  <a:pt x="161925" y="752475"/>
                  <a:pt x="0" y="590550"/>
                  <a:pt x="0" y="390525"/>
                </a:cubicBezTo>
                <a:cubicBezTo>
                  <a:pt x="0" y="190500"/>
                  <a:pt x="161925" y="28575"/>
                  <a:pt x="361950" y="28575"/>
                </a:cubicBezTo>
                <a:close/>
                <a:moveTo>
                  <a:pt x="657224" y="0"/>
                </a:moveTo>
                <a:lnTo>
                  <a:pt x="666749" y="85725"/>
                </a:lnTo>
                <a:lnTo>
                  <a:pt x="752474" y="95250"/>
                </a:lnTo>
                <a:lnTo>
                  <a:pt x="647699" y="200025"/>
                </a:lnTo>
                <a:lnTo>
                  <a:pt x="598169" y="194310"/>
                </a:lnTo>
                <a:lnTo>
                  <a:pt x="445769" y="346710"/>
                </a:lnTo>
                <a:cubicBezTo>
                  <a:pt x="452437" y="360045"/>
                  <a:pt x="456247" y="374332"/>
                  <a:pt x="456247" y="390525"/>
                </a:cubicBezTo>
                <a:cubicBezTo>
                  <a:pt x="456247" y="442912"/>
                  <a:pt x="413384" y="485775"/>
                  <a:pt x="360997" y="485775"/>
                </a:cubicBezTo>
                <a:cubicBezTo>
                  <a:pt x="308609" y="485775"/>
                  <a:pt x="265747" y="442912"/>
                  <a:pt x="265747" y="390525"/>
                </a:cubicBezTo>
                <a:cubicBezTo>
                  <a:pt x="265747" y="338137"/>
                  <a:pt x="308609" y="295275"/>
                  <a:pt x="360997" y="295275"/>
                </a:cubicBezTo>
                <a:cubicBezTo>
                  <a:pt x="377189" y="295275"/>
                  <a:pt x="392429" y="300037"/>
                  <a:pt x="405764" y="306705"/>
                </a:cubicBezTo>
                <a:lnTo>
                  <a:pt x="558164" y="154305"/>
                </a:lnTo>
                <a:lnTo>
                  <a:pt x="552449" y="104775"/>
                </a:lnTo>
                <a:close/>
              </a:path>
            </a:pathLst>
          </a:custGeom>
          <a:gradFill>
            <a:gsLst>
              <a:gs pos="0">
                <a:schemeClr val="tx1"/>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0" name="Freeform: Shape 134">
            <a:extLst>
              <a:ext uri="{FF2B5EF4-FFF2-40B4-BE49-F238E27FC236}">
                <a16:creationId xmlns="" xmlns:a16="http://schemas.microsoft.com/office/drawing/2014/main" id="{F0A6D0C5-029E-4F50-B1D6-0160376A178F}"/>
              </a:ext>
            </a:extLst>
          </p:cNvPr>
          <p:cNvSpPr/>
          <p:nvPr/>
        </p:nvSpPr>
        <p:spPr>
          <a:xfrm>
            <a:off x="4846920" y="4696742"/>
            <a:ext cx="752278" cy="752475"/>
          </a:xfrm>
          <a:custGeom>
            <a:avLst/>
            <a:gdLst>
              <a:gd name="connsiteX0" fmla="*/ 361950 w 752474"/>
              <a:gd name="connsiteY0" fmla="*/ 161925 h 752475"/>
              <a:gd name="connsiteX1" fmla="*/ 469582 w 752474"/>
              <a:gd name="connsiteY1" fmla="*/ 188595 h 752475"/>
              <a:gd name="connsiteX2" fmla="*/ 426720 w 752474"/>
              <a:gd name="connsiteY2" fmla="*/ 231457 h 752475"/>
              <a:gd name="connsiteX3" fmla="*/ 361950 w 752474"/>
              <a:gd name="connsiteY3" fmla="*/ 219075 h 752475"/>
              <a:gd name="connsiteX4" fmla="*/ 190500 w 752474"/>
              <a:gd name="connsiteY4" fmla="*/ 390525 h 752475"/>
              <a:gd name="connsiteX5" fmla="*/ 361950 w 752474"/>
              <a:gd name="connsiteY5" fmla="*/ 561975 h 752475"/>
              <a:gd name="connsiteX6" fmla="*/ 533400 w 752474"/>
              <a:gd name="connsiteY6" fmla="*/ 390525 h 752475"/>
              <a:gd name="connsiteX7" fmla="*/ 521017 w 752474"/>
              <a:gd name="connsiteY7" fmla="*/ 325755 h 752475"/>
              <a:gd name="connsiteX8" fmla="*/ 563880 w 752474"/>
              <a:gd name="connsiteY8" fmla="*/ 282892 h 752475"/>
              <a:gd name="connsiteX9" fmla="*/ 590550 w 752474"/>
              <a:gd name="connsiteY9" fmla="*/ 390525 h 752475"/>
              <a:gd name="connsiteX10" fmla="*/ 361950 w 752474"/>
              <a:gd name="connsiteY10" fmla="*/ 619125 h 752475"/>
              <a:gd name="connsiteX11" fmla="*/ 133350 w 752474"/>
              <a:gd name="connsiteY11" fmla="*/ 390525 h 752475"/>
              <a:gd name="connsiteX12" fmla="*/ 361950 w 752474"/>
              <a:gd name="connsiteY12" fmla="*/ 161925 h 752475"/>
              <a:gd name="connsiteX13" fmla="*/ 361950 w 752474"/>
              <a:gd name="connsiteY13" fmla="*/ 28575 h 752475"/>
              <a:gd name="connsiteX14" fmla="*/ 532447 w 752474"/>
              <a:gd name="connsiteY14" fmla="*/ 70485 h 752475"/>
              <a:gd name="connsiteX15" fmla="*/ 525780 w 752474"/>
              <a:gd name="connsiteY15" fmla="*/ 77152 h 752475"/>
              <a:gd name="connsiteX16" fmla="*/ 512445 w 752474"/>
              <a:gd name="connsiteY16" fmla="*/ 90487 h 752475"/>
              <a:gd name="connsiteX17" fmla="*/ 515302 w 752474"/>
              <a:gd name="connsiteY17" fmla="*/ 109537 h 752475"/>
              <a:gd name="connsiteX18" fmla="*/ 517207 w 752474"/>
              <a:gd name="connsiteY18" fmla="*/ 128587 h 752475"/>
              <a:gd name="connsiteX19" fmla="*/ 361950 w 752474"/>
              <a:gd name="connsiteY19" fmla="*/ 85725 h 752475"/>
              <a:gd name="connsiteX20" fmla="*/ 57150 w 752474"/>
              <a:gd name="connsiteY20" fmla="*/ 390525 h 752475"/>
              <a:gd name="connsiteX21" fmla="*/ 361950 w 752474"/>
              <a:gd name="connsiteY21" fmla="*/ 695325 h 752475"/>
              <a:gd name="connsiteX22" fmla="*/ 666750 w 752474"/>
              <a:gd name="connsiteY22" fmla="*/ 390525 h 752475"/>
              <a:gd name="connsiteX23" fmla="*/ 623887 w 752474"/>
              <a:gd name="connsiteY23" fmla="*/ 235267 h 752475"/>
              <a:gd name="connsiteX24" fmla="*/ 643890 w 752474"/>
              <a:gd name="connsiteY24" fmla="*/ 238125 h 752475"/>
              <a:gd name="connsiteX25" fmla="*/ 661987 w 752474"/>
              <a:gd name="connsiteY25" fmla="*/ 240030 h 752475"/>
              <a:gd name="connsiteX26" fmla="*/ 674370 w 752474"/>
              <a:gd name="connsiteY26" fmla="*/ 226695 h 752475"/>
              <a:gd name="connsiteX27" fmla="*/ 681037 w 752474"/>
              <a:gd name="connsiteY27" fmla="*/ 220980 h 752475"/>
              <a:gd name="connsiteX28" fmla="*/ 723900 w 752474"/>
              <a:gd name="connsiteY28" fmla="*/ 390525 h 752475"/>
              <a:gd name="connsiteX29" fmla="*/ 361950 w 752474"/>
              <a:gd name="connsiteY29" fmla="*/ 752475 h 752475"/>
              <a:gd name="connsiteX30" fmla="*/ 0 w 752474"/>
              <a:gd name="connsiteY30" fmla="*/ 390525 h 752475"/>
              <a:gd name="connsiteX31" fmla="*/ 361950 w 752474"/>
              <a:gd name="connsiteY31" fmla="*/ 28575 h 752475"/>
              <a:gd name="connsiteX32" fmla="*/ 657224 w 752474"/>
              <a:gd name="connsiteY32" fmla="*/ 0 h 752475"/>
              <a:gd name="connsiteX33" fmla="*/ 666749 w 752474"/>
              <a:gd name="connsiteY33" fmla="*/ 85725 h 752475"/>
              <a:gd name="connsiteX34" fmla="*/ 752474 w 752474"/>
              <a:gd name="connsiteY34" fmla="*/ 95250 h 752475"/>
              <a:gd name="connsiteX35" fmla="*/ 647699 w 752474"/>
              <a:gd name="connsiteY35" fmla="*/ 200025 h 752475"/>
              <a:gd name="connsiteX36" fmla="*/ 598169 w 752474"/>
              <a:gd name="connsiteY36" fmla="*/ 194310 h 752475"/>
              <a:gd name="connsiteX37" fmla="*/ 445769 w 752474"/>
              <a:gd name="connsiteY37" fmla="*/ 346710 h 752475"/>
              <a:gd name="connsiteX38" fmla="*/ 456247 w 752474"/>
              <a:gd name="connsiteY38" fmla="*/ 390525 h 752475"/>
              <a:gd name="connsiteX39" fmla="*/ 360997 w 752474"/>
              <a:gd name="connsiteY39" fmla="*/ 485775 h 752475"/>
              <a:gd name="connsiteX40" fmla="*/ 265747 w 752474"/>
              <a:gd name="connsiteY40" fmla="*/ 390525 h 752475"/>
              <a:gd name="connsiteX41" fmla="*/ 360997 w 752474"/>
              <a:gd name="connsiteY41" fmla="*/ 295275 h 752475"/>
              <a:gd name="connsiteX42" fmla="*/ 405764 w 752474"/>
              <a:gd name="connsiteY42" fmla="*/ 306705 h 752475"/>
              <a:gd name="connsiteX43" fmla="*/ 558164 w 752474"/>
              <a:gd name="connsiteY43" fmla="*/ 154305 h 752475"/>
              <a:gd name="connsiteX44" fmla="*/ 552449 w 752474"/>
              <a:gd name="connsiteY44" fmla="*/ 1047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2474" h="752475">
                <a:moveTo>
                  <a:pt x="361950" y="161925"/>
                </a:moveTo>
                <a:cubicBezTo>
                  <a:pt x="401002" y="161925"/>
                  <a:pt x="437197" y="171450"/>
                  <a:pt x="469582" y="188595"/>
                </a:cubicBezTo>
                <a:lnTo>
                  <a:pt x="426720" y="231457"/>
                </a:lnTo>
                <a:cubicBezTo>
                  <a:pt x="406717" y="223837"/>
                  <a:pt x="384810" y="219075"/>
                  <a:pt x="361950" y="219075"/>
                </a:cubicBezTo>
                <a:cubicBezTo>
                  <a:pt x="267652" y="219075"/>
                  <a:pt x="190500" y="296227"/>
                  <a:pt x="190500" y="390525"/>
                </a:cubicBezTo>
                <a:cubicBezTo>
                  <a:pt x="190500" y="484822"/>
                  <a:pt x="267652" y="561975"/>
                  <a:pt x="361950" y="561975"/>
                </a:cubicBezTo>
                <a:cubicBezTo>
                  <a:pt x="456247" y="561975"/>
                  <a:pt x="533400" y="484822"/>
                  <a:pt x="533400" y="390525"/>
                </a:cubicBezTo>
                <a:cubicBezTo>
                  <a:pt x="533400" y="367665"/>
                  <a:pt x="529590" y="345757"/>
                  <a:pt x="521017" y="325755"/>
                </a:cubicBezTo>
                <a:lnTo>
                  <a:pt x="563880" y="282892"/>
                </a:lnTo>
                <a:cubicBezTo>
                  <a:pt x="581025" y="315277"/>
                  <a:pt x="590550" y="351472"/>
                  <a:pt x="590550" y="390525"/>
                </a:cubicBezTo>
                <a:cubicBezTo>
                  <a:pt x="590550" y="516255"/>
                  <a:pt x="487680" y="619125"/>
                  <a:pt x="361950" y="619125"/>
                </a:cubicBezTo>
                <a:cubicBezTo>
                  <a:pt x="236220" y="619125"/>
                  <a:pt x="133350" y="516255"/>
                  <a:pt x="133350" y="390525"/>
                </a:cubicBezTo>
                <a:cubicBezTo>
                  <a:pt x="133350" y="264795"/>
                  <a:pt x="236220" y="161925"/>
                  <a:pt x="361950" y="161925"/>
                </a:cubicBezTo>
                <a:close/>
                <a:moveTo>
                  <a:pt x="361950" y="28575"/>
                </a:moveTo>
                <a:cubicBezTo>
                  <a:pt x="423862" y="28575"/>
                  <a:pt x="481012" y="43815"/>
                  <a:pt x="532447" y="70485"/>
                </a:cubicBezTo>
                <a:lnTo>
                  <a:pt x="525780" y="77152"/>
                </a:lnTo>
                <a:lnTo>
                  <a:pt x="512445" y="90487"/>
                </a:lnTo>
                <a:lnTo>
                  <a:pt x="515302" y="109537"/>
                </a:lnTo>
                <a:lnTo>
                  <a:pt x="517207" y="128587"/>
                </a:lnTo>
                <a:cubicBezTo>
                  <a:pt x="471487" y="100965"/>
                  <a:pt x="418147" y="85725"/>
                  <a:pt x="361950" y="85725"/>
                </a:cubicBezTo>
                <a:cubicBezTo>
                  <a:pt x="194310" y="85725"/>
                  <a:pt x="57150" y="222885"/>
                  <a:pt x="57150" y="390525"/>
                </a:cubicBezTo>
                <a:cubicBezTo>
                  <a:pt x="57150" y="558165"/>
                  <a:pt x="194310" y="695325"/>
                  <a:pt x="361950" y="695325"/>
                </a:cubicBezTo>
                <a:cubicBezTo>
                  <a:pt x="529590" y="695325"/>
                  <a:pt x="666750" y="558165"/>
                  <a:pt x="666750" y="390525"/>
                </a:cubicBezTo>
                <a:cubicBezTo>
                  <a:pt x="666750" y="333375"/>
                  <a:pt x="650557" y="280987"/>
                  <a:pt x="623887" y="235267"/>
                </a:cubicBezTo>
                <a:lnTo>
                  <a:pt x="643890" y="238125"/>
                </a:lnTo>
                <a:lnTo>
                  <a:pt x="661987" y="240030"/>
                </a:lnTo>
                <a:lnTo>
                  <a:pt x="674370" y="226695"/>
                </a:lnTo>
                <a:lnTo>
                  <a:pt x="681037" y="220980"/>
                </a:lnTo>
                <a:cubicBezTo>
                  <a:pt x="708660" y="271462"/>
                  <a:pt x="723900" y="328612"/>
                  <a:pt x="723900" y="390525"/>
                </a:cubicBezTo>
                <a:cubicBezTo>
                  <a:pt x="723900" y="590550"/>
                  <a:pt x="561975" y="752475"/>
                  <a:pt x="361950" y="752475"/>
                </a:cubicBezTo>
                <a:cubicBezTo>
                  <a:pt x="161925" y="752475"/>
                  <a:pt x="0" y="590550"/>
                  <a:pt x="0" y="390525"/>
                </a:cubicBezTo>
                <a:cubicBezTo>
                  <a:pt x="0" y="190500"/>
                  <a:pt x="161925" y="28575"/>
                  <a:pt x="361950" y="28575"/>
                </a:cubicBezTo>
                <a:close/>
                <a:moveTo>
                  <a:pt x="657224" y="0"/>
                </a:moveTo>
                <a:lnTo>
                  <a:pt x="666749" y="85725"/>
                </a:lnTo>
                <a:lnTo>
                  <a:pt x="752474" y="95250"/>
                </a:lnTo>
                <a:lnTo>
                  <a:pt x="647699" y="200025"/>
                </a:lnTo>
                <a:lnTo>
                  <a:pt x="598169" y="194310"/>
                </a:lnTo>
                <a:lnTo>
                  <a:pt x="445769" y="346710"/>
                </a:lnTo>
                <a:cubicBezTo>
                  <a:pt x="452437" y="360045"/>
                  <a:pt x="456247" y="374332"/>
                  <a:pt x="456247" y="390525"/>
                </a:cubicBezTo>
                <a:cubicBezTo>
                  <a:pt x="456247" y="442912"/>
                  <a:pt x="413384" y="485775"/>
                  <a:pt x="360997" y="485775"/>
                </a:cubicBezTo>
                <a:cubicBezTo>
                  <a:pt x="308609" y="485775"/>
                  <a:pt x="265747" y="442912"/>
                  <a:pt x="265747" y="390525"/>
                </a:cubicBezTo>
                <a:cubicBezTo>
                  <a:pt x="265747" y="338137"/>
                  <a:pt x="308609" y="295275"/>
                  <a:pt x="360997" y="295275"/>
                </a:cubicBezTo>
                <a:cubicBezTo>
                  <a:pt x="377189" y="295275"/>
                  <a:pt x="392429" y="300037"/>
                  <a:pt x="405764" y="306705"/>
                </a:cubicBezTo>
                <a:lnTo>
                  <a:pt x="558164" y="154305"/>
                </a:lnTo>
                <a:lnTo>
                  <a:pt x="552449" y="104775"/>
                </a:lnTo>
                <a:close/>
              </a:path>
            </a:pathLst>
          </a:custGeom>
          <a:gradFill>
            <a:gsLst>
              <a:gs pos="0">
                <a:schemeClr val="tx1"/>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1" name="Freeform: Shape 134">
            <a:extLst>
              <a:ext uri="{FF2B5EF4-FFF2-40B4-BE49-F238E27FC236}">
                <a16:creationId xmlns="" xmlns:a16="http://schemas.microsoft.com/office/drawing/2014/main" id="{F0A6D0C5-029E-4F50-B1D6-0160376A178F}"/>
              </a:ext>
            </a:extLst>
          </p:cNvPr>
          <p:cNvSpPr/>
          <p:nvPr/>
        </p:nvSpPr>
        <p:spPr>
          <a:xfrm>
            <a:off x="8287847" y="4696742"/>
            <a:ext cx="752278" cy="752475"/>
          </a:xfrm>
          <a:custGeom>
            <a:avLst/>
            <a:gdLst>
              <a:gd name="connsiteX0" fmla="*/ 361950 w 752474"/>
              <a:gd name="connsiteY0" fmla="*/ 161925 h 752475"/>
              <a:gd name="connsiteX1" fmla="*/ 469582 w 752474"/>
              <a:gd name="connsiteY1" fmla="*/ 188595 h 752475"/>
              <a:gd name="connsiteX2" fmla="*/ 426720 w 752474"/>
              <a:gd name="connsiteY2" fmla="*/ 231457 h 752475"/>
              <a:gd name="connsiteX3" fmla="*/ 361950 w 752474"/>
              <a:gd name="connsiteY3" fmla="*/ 219075 h 752475"/>
              <a:gd name="connsiteX4" fmla="*/ 190500 w 752474"/>
              <a:gd name="connsiteY4" fmla="*/ 390525 h 752475"/>
              <a:gd name="connsiteX5" fmla="*/ 361950 w 752474"/>
              <a:gd name="connsiteY5" fmla="*/ 561975 h 752475"/>
              <a:gd name="connsiteX6" fmla="*/ 533400 w 752474"/>
              <a:gd name="connsiteY6" fmla="*/ 390525 h 752475"/>
              <a:gd name="connsiteX7" fmla="*/ 521017 w 752474"/>
              <a:gd name="connsiteY7" fmla="*/ 325755 h 752475"/>
              <a:gd name="connsiteX8" fmla="*/ 563880 w 752474"/>
              <a:gd name="connsiteY8" fmla="*/ 282892 h 752475"/>
              <a:gd name="connsiteX9" fmla="*/ 590550 w 752474"/>
              <a:gd name="connsiteY9" fmla="*/ 390525 h 752475"/>
              <a:gd name="connsiteX10" fmla="*/ 361950 w 752474"/>
              <a:gd name="connsiteY10" fmla="*/ 619125 h 752475"/>
              <a:gd name="connsiteX11" fmla="*/ 133350 w 752474"/>
              <a:gd name="connsiteY11" fmla="*/ 390525 h 752475"/>
              <a:gd name="connsiteX12" fmla="*/ 361950 w 752474"/>
              <a:gd name="connsiteY12" fmla="*/ 161925 h 752475"/>
              <a:gd name="connsiteX13" fmla="*/ 361950 w 752474"/>
              <a:gd name="connsiteY13" fmla="*/ 28575 h 752475"/>
              <a:gd name="connsiteX14" fmla="*/ 532447 w 752474"/>
              <a:gd name="connsiteY14" fmla="*/ 70485 h 752475"/>
              <a:gd name="connsiteX15" fmla="*/ 525780 w 752474"/>
              <a:gd name="connsiteY15" fmla="*/ 77152 h 752475"/>
              <a:gd name="connsiteX16" fmla="*/ 512445 w 752474"/>
              <a:gd name="connsiteY16" fmla="*/ 90487 h 752475"/>
              <a:gd name="connsiteX17" fmla="*/ 515302 w 752474"/>
              <a:gd name="connsiteY17" fmla="*/ 109537 h 752475"/>
              <a:gd name="connsiteX18" fmla="*/ 517207 w 752474"/>
              <a:gd name="connsiteY18" fmla="*/ 128587 h 752475"/>
              <a:gd name="connsiteX19" fmla="*/ 361950 w 752474"/>
              <a:gd name="connsiteY19" fmla="*/ 85725 h 752475"/>
              <a:gd name="connsiteX20" fmla="*/ 57150 w 752474"/>
              <a:gd name="connsiteY20" fmla="*/ 390525 h 752475"/>
              <a:gd name="connsiteX21" fmla="*/ 361950 w 752474"/>
              <a:gd name="connsiteY21" fmla="*/ 695325 h 752475"/>
              <a:gd name="connsiteX22" fmla="*/ 666750 w 752474"/>
              <a:gd name="connsiteY22" fmla="*/ 390525 h 752475"/>
              <a:gd name="connsiteX23" fmla="*/ 623887 w 752474"/>
              <a:gd name="connsiteY23" fmla="*/ 235267 h 752475"/>
              <a:gd name="connsiteX24" fmla="*/ 643890 w 752474"/>
              <a:gd name="connsiteY24" fmla="*/ 238125 h 752475"/>
              <a:gd name="connsiteX25" fmla="*/ 661987 w 752474"/>
              <a:gd name="connsiteY25" fmla="*/ 240030 h 752475"/>
              <a:gd name="connsiteX26" fmla="*/ 674370 w 752474"/>
              <a:gd name="connsiteY26" fmla="*/ 226695 h 752475"/>
              <a:gd name="connsiteX27" fmla="*/ 681037 w 752474"/>
              <a:gd name="connsiteY27" fmla="*/ 220980 h 752475"/>
              <a:gd name="connsiteX28" fmla="*/ 723900 w 752474"/>
              <a:gd name="connsiteY28" fmla="*/ 390525 h 752475"/>
              <a:gd name="connsiteX29" fmla="*/ 361950 w 752474"/>
              <a:gd name="connsiteY29" fmla="*/ 752475 h 752475"/>
              <a:gd name="connsiteX30" fmla="*/ 0 w 752474"/>
              <a:gd name="connsiteY30" fmla="*/ 390525 h 752475"/>
              <a:gd name="connsiteX31" fmla="*/ 361950 w 752474"/>
              <a:gd name="connsiteY31" fmla="*/ 28575 h 752475"/>
              <a:gd name="connsiteX32" fmla="*/ 657224 w 752474"/>
              <a:gd name="connsiteY32" fmla="*/ 0 h 752475"/>
              <a:gd name="connsiteX33" fmla="*/ 666749 w 752474"/>
              <a:gd name="connsiteY33" fmla="*/ 85725 h 752475"/>
              <a:gd name="connsiteX34" fmla="*/ 752474 w 752474"/>
              <a:gd name="connsiteY34" fmla="*/ 95250 h 752475"/>
              <a:gd name="connsiteX35" fmla="*/ 647699 w 752474"/>
              <a:gd name="connsiteY35" fmla="*/ 200025 h 752475"/>
              <a:gd name="connsiteX36" fmla="*/ 598169 w 752474"/>
              <a:gd name="connsiteY36" fmla="*/ 194310 h 752475"/>
              <a:gd name="connsiteX37" fmla="*/ 445769 w 752474"/>
              <a:gd name="connsiteY37" fmla="*/ 346710 h 752475"/>
              <a:gd name="connsiteX38" fmla="*/ 456247 w 752474"/>
              <a:gd name="connsiteY38" fmla="*/ 390525 h 752475"/>
              <a:gd name="connsiteX39" fmla="*/ 360997 w 752474"/>
              <a:gd name="connsiteY39" fmla="*/ 485775 h 752475"/>
              <a:gd name="connsiteX40" fmla="*/ 265747 w 752474"/>
              <a:gd name="connsiteY40" fmla="*/ 390525 h 752475"/>
              <a:gd name="connsiteX41" fmla="*/ 360997 w 752474"/>
              <a:gd name="connsiteY41" fmla="*/ 295275 h 752475"/>
              <a:gd name="connsiteX42" fmla="*/ 405764 w 752474"/>
              <a:gd name="connsiteY42" fmla="*/ 306705 h 752475"/>
              <a:gd name="connsiteX43" fmla="*/ 558164 w 752474"/>
              <a:gd name="connsiteY43" fmla="*/ 154305 h 752475"/>
              <a:gd name="connsiteX44" fmla="*/ 552449 w 752474"/>
              <a:gd name="connsiteY44" fmla="*/ 1047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2474" h="752475">
                <a:moveTo>
                  <a:pt x="361950" y="161925"/>
                </a:moveTo>
                <a:cubicBezTo>
                  <a:pt x="401002" y="161925"/>
                  <a:pt x="437197" y="171450"/>
                  <a:pt x="469582" y="188595"/>
                </a:cubicBezTo>
                <a:lnTo>
                  <a:pt x="426720" y="231457"/>
                </a:lnTo>
                <a:cubicBezTo>
                  <a:pt x="406717" y="223837"/>
                  <a:pt x="384810" y="219075"/>
                  <a:pt x="361950" y="219075"/>
                </a:cubicBezTo>
                <a:cubicBezTo>
                  <a:pt x="267652" y="219075"/>
                  <a:pt x="190500" y="296227"/>
                  <a:pt x="190500" y="390525"/>
                </a:cubicBezTo>
                <a:cubicBezTo>
                  <a:pt x="190500" y="484822"/>
                  <a:pt x="267652" y="561975"/>
                  <a:pt x="361950" y="561975"/>
                </a:cubicBezTo>
                <a:cubicBezTo>
                  <a:pt x="456247" y="561975"/>
                  <a:pt x="533400" y="484822"/>
                  <a:pt x="533400" y="390525"/>
                </a:cubicBezTo>
                <a:cubicBezTo>
                  <a:pt x="533400" y="367665"/>
                  <a:pt x="529590" y="345757"/>
                  <a:pt x="521017" y="325755"/>
                </a:cubicBezTo>
                <a:lnTo>
                  <a:pt x="563880" y="282892"/>
                </a:lnTo>
                <a:cubicBezTo>
                  <a:pt x="581025" y="315277"/>
                  <a:pt x="590550" y="351472"/>
                  <a:pt x="590550" y="390525"/>
                </a:cubicBezTo>
                <a:cubicBezTo>
                  <a:pt x="590550" y="516255"/>
                  <a:pt x="487680" y="619125"/>
                  <a:pt x="361950" y="619125"/>
                </a:cubicBezTo>
                <a:cubicBezTo>
                  <a:pt x="236220" y="619125"/>
                  <a:pt x="133350" y="516255"/>
                  <a:pt x="133350" y="390525"/>
                </a:cubicBezTo>
                <a:cubicBezTo>
                  <a:pt x="133350" y="264795"/>
                  <a:pt x="236220" y="161925"/>
                  <a:pt x="361950" y="161925"/>
                </a:cubicBezTo>
                <a:close/>
                <a:moveTo>
                  <a:pt x="361950" y="28575"/>
                </a:moveTo>
                <a:cubicBezTo>
                  <a:pt x="423862" y="28575"/>
                  <a:pt x="481012" y="43815"/>
                  <a:pt x="532447" y="70485"/>
                </a:cubicBezTo>
                <a:lnTo>
                  <a:pt x="525780" y="77152"/>
                </a:lnTo>
                <a:lnTo>
                  <a:pt x="512445" y="90487"/>
                </a:lnTo>
                <a:lnTo>
                  <a:pt x="515302" y="109537"/>
                </a:lnTo>
                <a:lnTo>
                  <a:pt x="517207" y="128587"/>
                </a:lnTo>
                <a:cubicBezTo>
                  <a:pt x="471487" y="100965"/>
                  <a:pt x="418147" y="85725"/>
                  <a:pt x="361950" y="85725"/>
                </a:cubicBezTo>
                <a:cubicBezTo>
                  <a:pt x="194310" y="85725"/>
                  <a:pt x="57150" y="222885"/>
                  <a:pt x="57150" y="390525"/>
                </a:cubicBezTo>
                <a:cubicBezTo>
                  <a:pt x="57150" y="558165"/>
                  <a:pt x="194310" y="695325"/>
                  <a:pt x="361950" y="695325"/>
                </a:cubicBezTo>
                <a:cubicBezTo>
                  <a:pt x="529590" y="695325"/>
                  <a:pt x="666750" y="558165"/>
                  <a:pt x="666750" y="390525"/>
                </a:cubicBezTo>
                <a:cubicBezTo>
                  <a:pt x="666750" y="333375"/>
                  <a:pt x="650557" y="280987"/>
                  <a:pt x="623887" y="235267"/>
                </a:cubicBezTo>
                <a:lnTo>
                  <a:pt x="643890" y="238125"/>
                </a:lnTo>
                <a:lnTo>
                  <a:pt x="661987" y="240030"/>
                </a:lnTo>
                <a:lnTo>
                  <a:pt x="674370" y="226695"/>
                </a:lnTo>
                <a:lnTo>
                  <a:pt x="681037" y="220980"/>
                </a:lnTo>
                <a:cubicBezTo>
                  <a:pt x="708660" y="271462"/>
                  <a:pt x="723900" y="328612"/>
                  <a:pt x="723900" y="390525"/>
                </a:cubicBezTo>
                <a:cubicBezTo>
                  <a:pt x="723900" y="590550"/>
                  <a:pt x="561975" y="752475"/>
                  <a:pt x="361950" y="752475"/>
                </a:cubicBezTo>
                <a:cubicBezTo>
                  <a:pt x="161925" y="752475"/>
                  <a:pt x="0" y="590550"/>
                  <a:pt x="0" y="390525"/>
                </a:cubicBezTo>
                <a:cubicBezTo>
                  <a:pt x="0" y="190500"/>
                  <a:pt x="161925" y="28575"/>
                  <a:pt x="361950" y="28575"/>
                </a:cubicBezTo>
                <a:close/>
                <a:moveTo>
                  <a:pt x="657224" y="0"/>
                </a:moveTo>
                <a:lnTo>
                  <a:pt x="666749" y="85725"/>
                </a:lnTo>
                <a:lnTo>
                  <a:pt x="752474" y="95250"/>
                </a:lnTo>
                <a:lnTo>
                  <a:pt x="647699" y="200025"/>
                </a:lnTo>
                <a:lnTo>
                  <a:pt x="598169" y="194310"/>
                </a:lnTo>
                <a:lnTo>
                  <a:pt x="445769" y="346710"/>
                </a:lnTo>
                <a:cubicBezTo>
                  <a:pt x="452437" y="360045"/>
                  <a:pt x="456247" y="374332"/>
                  <a:pt x="456247" y="390525"/>
                </a:cubicBezTo>
                <a:cubicBezTo>
                  <a:pt x="456247" y="442912"/>
                  <a:pt x="413384" y="485775"/>
                  <a:pt x="360997" y="485775"/>
                </a:cubicBezTo>
                <a:cubicBezTo>
                  <a:pt x="308609" y="485775"/>
                  <a:pt x="265747" y="442912"/>
                  <a:pt x="265747" y="390525"/>
                </a:cubicBezTo>
                <a:cubicBezTo>
                  <a:pt x="265747" y="338137"/>
                  <a:pt x="308609" y="295275"/>
                  <a:pt x="360997" y="295275"/>
                </a:cubicBezTo>
                <a:cubicBezTo>
                  <a:pt x="377189" y="295275"/>
                  <a:pt x="392429" y="300037"/>
                  <a:pt x="405764" y="306705"/>
                </a:cubicBezTo>
                <a:lnTo>
                  <a:pt x="558164" y="154305"/>
                </a:lnTo>
                <a:lnTo>
                  <a:pt x="552449" y="104775"/>
                </a:lnTo>
                <a:close/>
              </a:path>
            </a:pathLst>
          </a:custGeom>
          <a:gradFill>
            <a:gsLst>
              <a:gs pos="0">
                <a:schemeClr val="tx1"/>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4" name="Slide Number Placeholder 3">
            <a:extLst>
              <a:ext uri="{FF2B5EF4-FFF2-40B4-BE49-F238E27FC236}">
                <a16:creationId xmlns="" xmlns:a16="http://schemas.microsoft.com/office/drawing/2014/main" id="{E081FBD1-B74E-49AC-9487-1CF45543B9CD}"/>
              </a:ext>
            </a:extLst>
          </p:cNvPr>
          <p:cNvSpPr>
            <a:spLocks noGrp="1"/>
          </p:cNvSpPr>
          <p:nvPr>
            <p:ph type="sldNum" sz="quarter" idx="4"/>
          </p:nvPr>
        </p:nvSpPr>
        <p:spPr>
          <a:xfrm>
            <a:off x="11344498" y="6444061"/>
            <a:ext cx="844329" cy="365125"/>
          </a:xfrm>
        </p:spPr>
        <p:txBody>
          <a:bodyPr/>
          <a:lstStyle/>
          <a:p>
            <a:fld id="{7DF1C536-496C-A34C-B892-74BB361569C2}" type="slidenum">
              <a:rPr lang="en-US" smtClean="0">
                <a:solidFill>
                  <a:srgbClr val="FFFFFF"/>
                </a:solidFill>
                <a:latin typeface="Arial"/>
                <a:cs typeface="Arial"/>
              </a:rPr>
              <a:pPr/>
              <a:t>11</a:t>
            </a:fld>
            <a:endParaRPr lang="en-US" dirty="0">
              <a:solidFill>
                <a:srgbClr val="FFFFFF"/>
              </a:solidFill>
              <a:latin typeface="Arial"/>
              <a:cs typeface="Arial"/>
            </a:endParaRPr>
          </a:p>
        </p:txBody>
      </p:sp>
    </p:spTree>
    <p:extLst>
      <p:ext uri="{BB962C8B-B14F-4D97-AF65-F5344CB8AC3E}">
        <p14:creationId xmlns:p14="http://schemas.microsoft.com/office/powerpoint/2010/main" val="401503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0"/>
          <p:cNvSpPr txBox="1">
            <a:spLocks noGrp="1"/>
          </p:cNvSpPr>
          <p:nvPr>
            <p:ph type="title"/>
          </p:nvPr>
        </p:nvSpPr>
        <p:spPr>
          <a:xfrm>
            <a:off x="304722" y="11061"/>
            <a:ext cx="11696803" cy="13208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accent1"/>
              </a:buClr>
              <a:buSzPts val="3600"/>
              <a:buFont typeface="Helvetica Neue Light"/>
              <a:buNone/>
            </a:pPr>
            <a:r>
              <a:rPr lang="en-US" sz="5400" dirty="0" smtClean="0">
                <a:ea typeface="Helvetica Neue Light"/>
                <a:sym typeface="Helvetica Neue Light"/>
              </a:rPr>
              <a:t>Water </a:t>
            </a:r>
            <a:r>
              <a:rPr lang="en-US" sz="5400" dirty="0" err="1" smtClean="0">
                <a:ea typeface="Helvetica Neue Light"/>
                <a:sym typeface="Helvetica Neue Light"/>
              </a:rPr>
              <a:t>Resuse</a:t>
            </a:r>
            <a:r>
              <a:rPr lang="en-US" sz="5400" dirty="0" smtClean="0">
                <a:ea typeface="Helvetica Neue Light"/>
                <a:sym typeface="Helvetica Neue Light"/>
              </a:rPr>
              <a:t> Action Plan (WRAP)</a:t>
            </a:r>
            <a:endParaRPr sz="5400" dirty="0"/>
          </a:p>
        </p:txBody>
      </p:sp>
      <p:sp>
        <p:nvSpPr>
          <p:cNvPr id="165" name="Google Shape;165;p20"/>
          <p:cNvSpPr txBox="1">
            <a:spLocks noGrp="1"/>
          </p:cNvSpPr>
          <p:nvPr>
            <p:ph type="body" idx="1"/>
          </p:nvPr>
        </p:nvSpPr>
        <p:spPr>
          <a:xfrm>
            <a:off x="304722" y="1503090"/>
            <a:ext cx="11525557" cy="4818193"/>
          </a:xfrm>
          <a:prstGeom prst="rect">
            <a:avLst/>
          </a:prstGeom>
          <a:noFill/>
          <a:ln>
            <a:noFill/>
          </a:ln>
        </p:spPr>
        <p:txBody>
          <a:bodyPr spcFirstLastPara="1" wrap="square" lIns="91425" tIns="45700" rIns="91425" bIns="45700" anchor="t" anchorCtr="0">
            <a:noAutofit/>
          </a:bodyPr>
          <a:lstStyle/>
          <a:p>
            <a:pPr marL="768096" lvl="1" indent="-342900" algn="l" rtl="0">
              <a:lnSpc>
                <a:spcPct val="80000"/>
              </a:lnSpc>
              <a:spcBef>
                <a:spcPts val="1600"/>
              </a:spcBef>
              <a:spcAft>
                <a:spcPts val="0"/>
              </a:spcAft>
              <a:buSzPts val="2000"/>
              <a:buFont typeface="Arial"/>
              <a:buChar char="•"/>
            </a:pPr>
            <a:endParaRPr lang="en-US" sz="2400" dirty="0">
              <a:ea typeface="Helvetica Neue Light"/>
              <a:sym typeface="Helvetica Neue Light"/>
            </a:endParaRPr>
          </a:p>
          <a:p>
            <a:pPr>
              <a:lnSpc>
                <a:spcPct val="80000"/>
              </a:lnSpc>
              <a:spcBef>
                <a:spcPts val="1600"/>
              </a:spcBef>
              <a:buFont typeface="Arial"/>
              <a:buChar char="•"/>
            </a:pPr>
            <a:endParaRPr sz="2400" dirty="0">
              <a:ea typeface="Helvetica Neue Light"/>
              <a:sym typeface="Helvetica Neue Light"/>
            </a:endParaRPr>
          </a:p>
        </p:txBody>
      </p:sp>
      <p:sp>
        <p:nvSpPr>
          <p:cNvPr id="4" name="Slide Number Placeholder 2"/>
          <p:cNvSpPr>
            <a:spLocks noGrp="1"/>
          </p:cNvSpPr>
          <p:nvPr>
            <p:ph type="sldNum" sz="quarter" idx="4"/>
          </p:nvPr>
        </p:nvSpPr>
        <p:spPr>
          <a:xfrm>
            <a:off x="11344498" y="6458499"/>
            <a:ext cx="844329" cy="365125"/>
          </a:xfrm>
        </p:spPr>
        <p:txBody>
          <a:bodyPr/>
          <a:lstStyle/>
          <a:p>
            <a:fld id="{7DF1C536-496C-A34C-B892-74BB361569C2}" type="slidenum">
              <a:rPr lang="en-US" smtClean="0">
                <a:solidFill>
                  <a:srgbClr val="FFFFFF"/>
                </a:solidFill>
                <a:latin typeface="Arial"/>
                <a:cs typeface="Arial"/>
              </a:rPr>
              <a:pPr/>
              <a:t>12</a:t>
            </a:fld>
            <a:endParaRPr lang="en-US" dirty="0">
              <a:solidFill>
                <a:srgbClr val="FFFFFF"/>
              </a:solidFill>
              <a:latin typeface="Arial"/>
              <a:cs typeface="Arial"/>
            </a:endParaRPr>
          </a:p>
        </p:txBody>
      </p:sp>
      <p:sp>
        <p:nvSpPr>
          <p:cNvPr id="2" name="Rectangle 1"/>
          <p:cNvSpPr/>
          <p:nvPr/>
        </p:nvSpPr>
        <p:spPr>
          <a:xfrm>
            <a:off x="451004" y="1507207"/>
            <a:ext cx="11379275" cy="4401205"/>
          </a:xfrm>
          <a:prstGeom prst="rect">
            <a:avLst/>
          </a:prstGeom>
        </p:spPr>
        <p:txBody>
          <a:bodyPr wrap="square">
            <a:spAutoFit/>
          </a:bodyPr>
          <a:lstStyle/>
          <a:p>
            <a:pPr marL="342900" indent="-342900">
              <a:buFont typeface="Arial"/>
              <a:buChar char="•"/>
            </a:pPr>
            <a:r>
              <a:rPr lang="en-US" sz="2800" dirty="0" smtClean="0">
                <a:latin typeface="Arial"/>
                <a:cs typeface="Arial"/>
              </a:rPr>
              <a:t>Builds on deliverables in the Action Plan for the Presidential Memo on Western Water availability</a:t>
            </a:r>
          </a:p>
          <a:p>
            <a:pPr marL="952393" lvl="1" indent="-342900">
              <a:buFont typeface="Arial"/>
              <a:buChar char="•"/>
            </a:pPr>
            <a:r>
              <a:rPr lang="en-US" sz="2800" dirty="0" smtClean="0">
                <a:latin typeface="Arial"/>
                <a:cs typeface="Arial"/>
              </a:rPr>
              <a:t>Development </a:t>
            </a:r>
            <a:r>
              <a:rPr lang="en-US" sz="2800" dirty="0">
                <a:latin typeface="Arial"/>
                <a:cs typeface="Arial"/>
              </a:rPr>
              <a:t>of indices that evaluate water supply and demand based upon </a:t>
            </a:r>
            <a:r>
              <a:rPr lang="en-US" sz="2800" dirty="0" smtClean="0">
                <a:latin typeface="Arial"/>
                <a:cs typeface="Arial"/>
              </a:rPr>
              <a:t>integrated assessments </a:t>
            </a:r>
            <a:r>
              <a:rPr lang="en-US" sz="2800" dirty="0">
                <a:latin typeface="Arial"/>
                <a:cs typeface="Arial"/>
              </a:rPr>
              <a:t>of quantity, quality, and use. </a:t>
            </a:r>
            <a:endParaRPr lang="en-US" sz="2800" dirty="0" smtClean="0">
              <a:latin typeface="Arial"/>
              <a:cs typeface="Arial"/>
            </a:endParaRPr>
          </a:p>
          <a:p>
            <a:pPr marL="952393" lvl="1" indent="-342900">
              <a:buFont typeface="Arial"/>
              <a:buChar char="•"/>
            </a:pPr>
            <a:r>
              <a:rPr lang="en-US" sz="2800" dirty="0" smtClean="0">
                <a:latin typeface="Arial"/>
                <a:cs typeface="Arial"/>
              </a:rPr>
              <a:t>Understanding </a:t>
            </a:r>
            <a:r>
              <a:rPr lang="en-US" sz="2800" dirty="0">
                <a:latin typeface="Arial"/>
                <a:cs typeface="Arial"/>
              </a:rPr>
              <a:t>impacts of human water use on availability. </a:t>
            </a:r>
            <a:endParaRPr lang="en-US" sz="2800" dirty="0" smtClean="0">
              <a:latin typeface="Arial"/>
              <a:cs typeface="Arial"/>
            </a:endParaRPr>
          </a:p>
          <a:p>
            <a:pPr marL="952393" lvl="1" indent="-342900">
              <a:buFont typeface="Arial"/>
              <a:buChar char="•"/>
            </a:pPr>
            <a:r>
              <a:rPr lang="en-US" sz="2800" dirty="0" smtClean="0">
                <a:latin typeface="Arial"/>
                <a:cs typeface="Arial"/>
              </a:rPr>
              <a:t>Evaluating </a:t>
            </a:r>
            <a:r>
              <a:rPr lang="en-US" sz="2800" dirty="0">
                <a:latin typeface="Arial"/>
                <a:cs typeface="Arial"/>
              </a:rPr>
              <a:t>the spatial and temporal impacts of water discharges into surface </a:t>
            </a:r>
            <a:r>
              <a:rPr lang="en-US" sz="2800" dirty="0" smtClean="0">
                <a:latin typeface="Arial"/>
                <a:cs typeface="Arial"/>
              </a:rPr>
              <a:t>and groundwater </a:t>
            </a:r>
            <a:r>
              <a:rPr lang="en-US" sz="2800" dirty="0">
                <a:latin typeface="Arial"/>
                <a:cs typeface="Arial"/>
              </a:rPr>
              <a:t>systems and potential future uses </a:t>
            </a:r>
          </a:p>
          <a:p>
            <a:pPr marL="952393" lvl="1" indent="-342900">
              <a:buFont typeface="Arial"/>
              <a:buChar char="•"/>
            </a:pPr>
            <a:r>
              <a:rPr lang="en-US" sz="2800" b="1" i="1" dirty="0" smtClean="0">
                <a:latin typeface="Arial"/>
                <a:cs typeface="Arial"/>
              </a:rPr>
              <a:t>Operationally </a:t>
            </a:r>
            <a:r>
              <a:rPr lang="en-US" sz="2800" b="1" i="1" dirty="0">
                <a:latin typeface="Arial"/>
                <a:cs typeface="Arial"/>
              </a:rPr>
              <a:t>deliver National </a:t>
            </a:r>
            <a:r>
              <a:rPr lang="en-US" sz="2800" b="1" i="1" dirty="0" smtClean="0">
                <a:latin typeface="Arial"/>
                <a:cs typeface="Arial"/>
              </a:rPr>
              <a:t>IWAAs that </a:t>
            </a:r>
            <a:r>
              <a:rPr lang="en-US" sz="2800" b="1" i="1" dirty="0">
                <a:latin typeface="Arial"/>
                <a:cs typeface="Arial"/>
              </a:rPr>
              <a:t>evaluate potential suitable uses </a:t>
            </a:r>
            <a:r>
              <a:rPr lang="en-US" sz="2800" b="1" i="1" dirty="0" smtClean="0">
                <a:latin typeface="Arial"/>
                <a:cs typeface="Arial"/>
              </a:rPr>
              <a:t>of available </a:t>
            </a:r>
            <a:r>
              <a:rPr lang="en-US" sz="2800" b="1" i="1" dirty="0">
                <a:latin typeface="Arial"/>
                <a:cs typeface="Arial"/>
              </a:rPr>
              <a:t>water for </a:t>
            </a:r>
            <a:r>
              <a:rPr lang="en-US" sz="2800" b="1" i="1" dirty="0" smtClean="0">
                <a:latin typeface="Arial"/>
                <a:cs typeface="Arial"/>
              </a:rPr>
              <a:t>the 8 categories of use USGS reports</a:t>
            </a:r>
            <a:endParaRPr lang="en-US" sz="2800" b="1" i="1" dirty="0">
              <a:latin typeface="Arial"/>
              <a:cs typeface="Arial"/>
            </a:endParaRPr>
          </a:p>
        </p:txBody>
      </p:sp>
    </p:spTree>
    <p:extLst>
      <p:ext uri="{BB962C8B-B14F-4D97-AF65-F5344CB8AC3E}">
        <p14:creationId xmlns:p14="http://schemas.microsoft.com/office/powerpoint/2010/main" val="348765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0"/>
          <p:cNvSpPr txBox="1">
            <a:spLocks noGrp="1"/>
          </p:cNvSpPr>
          <p:nvPr>
            <p:ph type="title"/>
          </p:nvPr>
        </p:nvSpPr>
        <p:spPr>
          <a:xfrm>
            <a:off x="304722" y="11061"/>
            <a:ext cx="11696803" cy="13208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accent1"/>
              </a:buClr>
              <a:buSzPts val="3600"/>
              <a:buFont typeface="Helvetica Neue Light"/>
              <a:buNone/>
            </a:pPr>
            <a:r>
              <a:rPr lang="en-US" sz="5400" dirty="0">
                <a:ea typeface="Helvetica Neue Light"/>
                <a:sym typeface="Helvetica Neue Light"/>
              </a:rPr>
              <a:t>WUDR Overview</a:t>
            </a:r>
            <a:endParaRPr sz="5400" dirty="0"/>
          </a:p>
        </p:txBody>
      </p:sp>
      <p:sp>
        <p:nvSpPr>
          <p:cNvPr id="165" name="Google Shape;165;p20"/>
          <p:cNvSpPr txBox="1">
            <a:spLocks noGrp="1"/>
          </p:cNvSpPr>
          <p:nvPr>
            <p:ph type="body" idx="1"/>
          </p:nvPr>
        </p:nvSpPr>
        <p:spPr>
          <a:xfrm>
            <a:off x="304722" y="1503090"/>
            <a:ext cx="11525557" cy="481819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96"/>
              <a:buFont typeface="Helvetica Neue Light"/>
              <a:buNone/>
            </a:pPr>
            <a:r>
              <a:rPr lang="en-US" sz="2400" b="0" dirty="0">
                <a:ea typeface="Helvetica Neue Light"/>
                <a:sym typeface="Helvetica Neue Light"/>
              </a:rPr>
              <a:t>The USGS Water-Use Data and Research Program (WUDR) is authorized under the SECURE Water Act Section </a:t>
            </a:r>
            <a:r>
              <a:rPr lang="en-US" sz="2400" b="0" dirty="0" smtClean="0">
                <a:ea typeface="Helvetica Neue Light"/>
                <a:sym typeface="Helvetica Neue Light"/>
              </a:rPr>
              <a:t>9508</a:t>
            </a:r>
            <a:endParaRPr lang="en-US" sz="2400" b="0" dirty="0">
              <a:ea typeface="Helvetica Neue Light"/>
              <a:sym typeface="Helvetica Neue Light"/>
            </a:endParaRPr>
          </a:p>
          <a:p>
            <a:pPr marL="0" lvl="0" indent="0" algn="l" rtl="0">
              <a:lnSpc>
                <a:spcPct val="50000"/>
              </a:lnSpc>
              <a:spcBef>
                <a:spcPts val="0"/>
              </a:spcBef>
              <a:spcAft>
                <a:spcPts val="0"/>
              </a:spcAft>
              <a:buSzPts val="1496"/>
              <a:buFont typeface="Helvetica Neue Light"/>
              <a:buNone/>
            </a:pPr>
            <a:endParaRPr lang="en-US" sz="2400" dirty="0">
              <a:ea typeface="Helvetica Neue Light"/>
              <a:sym typeface="Helvetica Neue Light"/>
            </a:endParaRPr>
          </a:p>
          <a:p>
            <a:pPr marL="0" lvl="0" indent="0">
              <a:buNone/>
            </a:pPr>
            <a:r>
              <a:rPr lang="en-US" sz="2400" b="1" dirty="0"/>
              <a:t>SECURE goals for WUDR</a:t>
            </a:r>
          </a:p>
          <a:p>
            <a:pPr lvl="1">
              <a:defRPr/>
            </a:pPr>
            <a:r>
              <a:rPr lang="en-US" sz="2400" dirty="0"/>
              <a:t>Improve the availability, quality, compatibility, and delivery of water use data that is collected and/or estimated by States to support National water use assessments</a:t>
            </a:r>
          </a:p>
          <a:p>
            <a:pPr lvl="1">
              <a:defRPr/>
            </a:pPr>
            <a:r>
              <a:rPr lang="en-US" sz="2400" dirty="0"/>
              <a:t>Integrate State water resource agency water-use or water-availability datasets into USGS databases</a:t>
            </a:r>
            <a:endParaRPr lang="en-US" sz="2400" b="1" dirty="0">
              <a:sym typeface="Helvetica Neue Light"/>
            </a:endParaRPr>
          </a:p>
          <a:p>
            <a:pPr marL="0" lvl="1" indent="0">
              <a:spcBef>
                <a:spcPts val="1000"/>
              </a:spcBef>
              <a:spcAft>
                <a:spcPts val="0"/>
              </a:spcAft>
              <a:buSzPts val="2000"/>
              <a:buNone/>
            </a:pPr>
            <a:r>
              <a:rPr lang="en-US" sz="2400" b="1" dirty="0">
                <a:sym typeface="Helvetica Neue Light"/>
              </a:rPr>
              <a:t>Support for USGS Strategic Goals and Priorities</a:t>
            </a:r>
          </a:p>
          <a:p>
            <a:pPr marL="911225" lvl="1" indent="-285750">
              <a:spcBef>
                <a:spcPts val="1000"/>
              </a:spcBef>
              <a:buSzPts val="2000"/>
            </a:pPr>
            <a:r>
              <a:rPr lang="en-US" sz="2400" dirty="0">
                <a:sym typeface="Helvetica Neue Light"/>
              </a:rPr>
              <a:t>In addition, data and delivery improvements at the state level support USGS model development and daily delivery of water use Nationally</a:t>
            </a:r>
            <a:endParaRPr sz="2400" b="0" dirty="0"/>
          </a:p>
          <a:p>
            <a:pPr marL="768096" lvl="1" indent="-342900" algn="l" rtl="0">
              <a:lnSpc>
                <a:spcPct val="80000"/>
              </a:lnSpc>
              <a:spcBef>
                <a:spcPts val="1600"/>
              </a:spcBef>
              <a:spcAft>
                <a:spcPts val="0"/>
              </a:spcAft>
              <a:buSzPts val="2000"/>
              <a:buFont typeface="Arial"/>
              <a:buChar char="•"/>
            </a:pPr>
            <a:endParaRPr lang="en-US" sz="2400" dirty="0">
              <a:ea typeface="Helvetica Neue Light"/>
              <a:sym typeface="Helvetica Neue Light"/>
            </a:endParaRPr>
          </a:p>
          <a:p>
            <a:pPr>
              <a:lnSpc>
                <a:spcPct val="80000"/>
              </a:lnSpc>
              <a:spcBef>
                <a:spcPts val="1600"/>
              </a:spcBef>
              <a:buFont typeface="Arial"/>
              <a:buChar char="•"/>
            </a:pPr>
            <a:endParaRPr sz="2400" dirty="0">
              <a:ea typeface="Helvetica Neue Light"/>
              <a:sym typeface="Helvetica Neue Light"/>
            </a:endParaRPr>
          </a:p>
          <a:p>
            <a:pPr marL="1143000" lvl="2" indent="-168147" algn="l" rtl="0">
              <a:lnSpc>
                <a:spcPct val="80000"/>
              </a:lnSpc>
              <a:spcBef>
                <a:spcPts val="1600"/>
              </a:spcBef>
              <a:spcAft>
                <a:spcPts val="0"/>
              </a:spcAft>
              <a:buSzPts val="952"/>
              <a:buNone/>
            </a:pPr>
            <a:endParaRPr sz="2400" dirty="0">
              <a:ea typeface="Helvetica Neue Light"/>
              <a:sym typeface="Helvetica Neue Light"/>
            </a:endParaRPr>
          </a:p>
          <a:p>
            <a:pPr marL="342900" lvl="0" indent="-265176" algn="l" rtl="0">
              <a:lnSpc>
                <a:spcPct val="80000"/>
              </a:lnSpc>
              <a:spcBef>
                <a:spcPts val="1000"/>
              </a:spcBef>
              <a:spcAft>
                <a:spcPts val="0"/>
              </a:spcAft>
              <a:buSzPts val="1224"/>
              <a:buNone/>
            </a:pPr>
            <a:endParaRPr sz="2400" dirty="0">
              <a:ea typeface="Helvetica Neue Light"/>
              <a:sym typeface="Helvetica Neue Light"/>
            </a:endParaRPr>
          </a:p>
        </p:txBody>
      </p:sp>
      <p:sp>
        <p:nvSpPr>
          <p:cNvPr id="4" name="Slide Number Placeholder 2"/>
          <p:cNvSpPr>
            <a:spLocks noGrp="1"/>
          </p:cNvSpPr>
          <p:nvPr>
            <p:ph type="sldNum" sz="quarter" idx="4"/>
          </p:nvPr>
        </p:nvSpPr>
        <p:spPr>
          <a:xfrm>
            <a:off x="11344498" y="6458499"/>
            <a:ext cx="844329" cy="365125"/>
          </a:xfrm>
        </p:spPr>
        <p:txBody>
          <a:bodyPr/>
          <a:lstStyle/>
          <a:p>
            <a:fld id="{7DF1C536-496C-A34C-B892-74BB361569C2}" type="slidenum">
              <a:rPr lang="en-US" smtClean="0">
                <a:solidFill>
                  <a:srgbClr val="FFFFFF"/>
                </a:solidFill>
                <a:latin typeface="Arial"/>
                <a:cs typeface="Arial"/>
              </a:rPr>
              <a:pPr/>
              <a:t>13</a:t>
            </a:fld>
            <a:endParaRPr lang="en-US" dirty="0">
              <a:solidFill>
                <a:srgbClr val="FFFFFF"/>
              </a:solidFill>
              <a:latin typeface="Arial"/>
              <a:cs typeface="Arial"/>
            </a:endParaRPr>
          </a:p>
        </p:txBody>
      </p:sp>
    </p:spTree>
    <p:extLst>
      <p:ext uri="{BB962C8B-B14F-4D97-AF65-F5344CB8AC3E}">
        <p14:creationId xmlns:p14="http://schemas.microsoft.com/office/powerpoint/2010/main" val="3169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lc="http://schemas.openxmlformats.org/drawingml/2006/lockedCanvas" xmlns:a16="http://schemas.microsoft.com/office/drawing/2014/main" xmlns:xdr="http://schemas.openxmlformats.org/drawingml/2006/spreadsheetDrawing" xmlns="" id="{43AA815F-5A81-4059-A27C-66BA2D697634}"/>
              </a:ext>
            </a:extLst>
          </p:cNvPr>
          <p:cNvGraphicFramePr>
            <a:graphicFrameLocks/>
          </p:cNvGraphicFramePr>
          <p:nvPr>
            <p:extLst>
              <p:ext uri="{D42A27DB-BD31-4B8C-83A1-F6EECF244321}">
                <p14:modId xmlns:p14="http://schemas.microsoft.com/office/powerpoint/2010/main" val="3196297264"/>
              </p:ext>
            </p:extLst>
          </p:nvPr>
        </p:nvGraphicFramePr>
        <p:xfrm>
          <a:off x="3053208" y="1746885"/>
          <a:ext cx="8852408" cy="440262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 xmlns:a16="http://schemas.microsoft.com/office/drawing/2014/main" id="{6EDBBD38-C1CF-4CEA-AC00-90653C19EEC7}"/>
              </a:ext>
            </a:extLst>
          </p:cNvPr>
          <p:cNvSpPr>
            <a:spLocks noGrp="1"/>
          </p:cNvSpPr>
          <p:nvPr>
            <p:ph type="title"/>
          </p:nvPr>
        </p:nvSpPr>
        <p:spPr>
          <a:xfrm>
            <a:off x="0" y="-6407"/>
            <a:ext cx="12499778" cy="1325563"/>
          </a:xfrm>
        </p:spPr>
        <p:txBody>
          <a:bodyPr>
            <a:noAutofit/>
          </a:bodyPr>
          <a:lstStyle/>
          <a:p>
            <a:pPr algn="ctr"/>
            <a:r>
              <a:rPr lang="en-US" sz="4800" b="1" dirty="0">
                <a:solidFill>
                  <a:schemeClr val="bg1"/>
                </a:solidFill>
              </a:rPr>
              <a:t>WUDR Project Summary</a:t>
            </a:r>
          </a:p>
        </p:txBody>
      </p:sp>
      <p:sp>
        <p:nvSpPr>
          <p:cNvPr id="7" name="TextBox 6">
            <a:extLst>
              <a:ext uri="{FF2B5EF4-FFF2-40B4-BE49-F238E27FC236}">
                <a16:creationId xmlns="" xmlns:a16="http://schemas.microsoft.com/office/drawing/2014/main" id="{DCC0714C-7E9C-40B4-872F-ADF9D65B8C29}"/>
              </a:ext>
            </a:extLst>
          </p:cNvPr>
          <p:cNvSpPr txBox="1"/>
          <p:nvPr/>
        </p:nvSpPr>
        <p:spPr>
          <a:xfrm>
            <a:off x="195754" y="1421391"/>
            <a:ext cx="3444537" cy="3708707"/>
          </a:xfrm>
          <a:prstGeom prst="rect">
            <a:avLst/>
          </a:prstGeom>
          <a:noFill/>
        </p:spPr>
        <p:txBody>
          <a:bodyPr wrap="square" rtlCol="0">
            <a:spAutoFit/>
          </a:bodyPr>
          <a:lstStyle/>
          <a:p>
            <a:pPr marL="285750" indent="-285750">
              <a:spcAft>
                <a:spcPts val="600"/>
              </a:spcAft>
              <a:buFont typeface="Arial"/>
              <a:buChar char="•"/>
            </a:pPr>
            <a:r>
              <a:rPr lang="en-US" sz="2200" smtClean="0">
                <a:latin typeface="Arial"/>
                <a:cs typeface="Arial"/>
              </a:rPr>
              <a:t>47 </a:t>
            </a:r>
            <a:r>
              <a:rPr lang="en-US" sz="2200" dirty="0">
                <a:latin typeface="Arial"/>
                <a:cs typeface="Arial"/>
              </a:rPr>
              <a:t>projects </a:t>
            </a:r>
            <a:r>
              <a:rPr lang="en-US" sz="2200">
                <a:latin typeface="Arial"/>
                <a:cs typeface="Arial"/>
              </a:rPr>
              <a:t>over </a:t>
            </a:r>
            <a:r>
              <a:rPr lang="en-US" sz="2200" smtClean="0">
                <a:latin typeface="Arial"/>
                <a:cs typeface="Arial"/>
              </a:rPr>
              <a:t>4 </a:t>
            </a:r>
            <a:r>
              <a:rPr lang="en-US" sz="2200" dirty="0">
                <a:latin typeface="Arial"/>
                <a:cs typeface="Arial"/>
              </a:rPr>
              <a:t>years</a:t>
            </a:r>
          </a:p>
          <a:p>
            <a:pPr marL="285750" indent="-285750">
              <a:spcAft>
                <a:spcPts val="600"/>
              </a:spcAft>
              <a:buFont typeface="Arial"/>
              <a:buChar char="•"/>
            </a:pPr>
            <a:r>
              <a:rPr lang="en-US" sz="2200" dirty="0">
                <a:solidFill>
                  <a:srgbClr val="000000"/>
                </a:solidFill>
                <a:latin typeface="Arial"/>
                <a:cs typeface="Arial"/>
              </a:rPr>
              <a:t>Over half focus on database improvements</a:t>
            </a:r>
          </a:p>
          <a:p>
            <a:pPr marL="285750" indent="-285750">
              <a:spcAft>
                <a:spcPts val="600"/>
              </a:spcAft>
              <a:buFont typeface="Arial"/>
              <a:buChar char="•"/>
            </a:pPr>
            <a:r>
              <a:rPr lang="en-US" sz="2200" dirty="0">
                <a:latin typeface="Arial"/>
                <a:cs typeface="Arial"/>
              </a:rPr>
              <a:t>States with multiple-year awards (ID, IL</a:t>
            </a:r>
            <a:r>
              <a:rPr lang="en-US" sz="2200" dirty="0" smtClean="0">
                <a:latin typeface="Arial"/>
                <a:cs typeface="Arial"/>
              </a:rPr>
              <a:t>,  </a:t>
            </a:r>
            <a:r>
              <a:rPr lang="en-US" sz="2200" dirty="0">
                <a:latin typeface="Arial"/>
                <a:cs typeface="Arial"/>
              </a:rPr>
              <a:t>KS, ME, MO, MT, </a:t>
            </a:r>
            <a:r>
              <a:rPr lang="en-US" sz="2200" dirty="0" smtClean="0">
                <a:latin typeface="Arial"/>
                <a:cs typeface="Arial"/>
              </a:rPr>
              <a:t>    NM</a:t>
            </a:r>
            <a:r>
              <a:rPr lang="en-US" sz="2200" dirty="0">
                <a:latin typeface="Arial"/>
                <a:cs typeface="Arial"/>
              </a:rPr>
              <a:t>, ND, PA)</a:t>
            </a:r>
          </a:p>
          <a:p>
            <a:pPr marL="342900" indent="-342900">
              <a:spcAft>
                <a:spcPts val="600"/>
              </a:spcAft>
              <a:buFont typeface="Arial"/>
              <a:buChar char="•"/>
            </a:pPr>
            <a:endParaRPr lang="en-US" sz="2200" dirty="0">
              <a:latin typeface="Arial"/>
              <a:cs typeface="Arial"/>
            </a:endParaRPr>
          </a:p>
        </p:txBody>
      </p:sp>
      <p:sp>
        <p:nvSpPr>
          <p:cNvPr id="3" name="Oval 2"/>
          <p:cNvSpPr/>
          <p:nvPr/>
        </p:nvSpPr>
        <p:spPr>
          <a:xfrm>
            <a:off x="6379463" y="3048002"/>
            <a:ext cx="3403600" cy="287019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2"/>
          <p:cNvSpPr>
            <a:spLocks noGrp="1"/>
          </p:cNvSpPr>
          <p:nvPr>
            <p:ph type="sldNum" sz="quarter" idx="4"/>
          </p:nvPr>
        </p:nvSpPr>
        <p:spPr>
          <a:xfrm>
            <a:off x="11344498" y="6444069"/>
            <a:ext cx="844329" cy="365125"/>
          </a:xfrm>
        </p:spPr>
        <p:txBody>
          <a:bodyPr/>
          <a:lstStyle/>
          <a:p>
            <a:fld id="{7DF1C536-496C-A34C-B892-74BB361569C2}" type="slidenum">
              <a:rPr lang="en-US" smtClean="0">
                <a:solidFill>
                  <a:srgbClr val="FFFFFF"/>
                </a:solidFill>
                <a:latin typeface="Arial"/>
                <a:cs typeface="Arial"/>
              </a:rPr>
              <a:pPr/>
              <a:t>14</a:t>
            </a:fld>
            <a:endParaRPr lang="en-US" dirty="0">
              <a:solidFill>
                <a:srgbClr val="FFFFFF"/>
              </a:solidFill>
              <a:latin typeface="Arial"/>
              <a:cs typeface="Arial"/>
            </a:endParaRPr>
          </a:p>
        </p:txBody>
      </p:sp>
      <p:sp>
        <p:nvSpPr>
          <p:cNvPr id="5" name="Rectangle 4">
            <a:extLst>
              <a:ext uri="{FF2B5EF4-FFF2-40B4-BE49-F238E27FC236}">
                <a16:creationId xmlns="" xmlns:a16="http://schemas.microsoft.com/office/drawing/2014/main" id="{A1709DFB-A53D-F647-8176-5616A664C831}"/>
              </a:ext>
            </a:extLst>
          </p:cNvPr>
          <p:cNvSpPr/>
          <p:nvPr/>
        </p:nvSpPr>
        <p:spPr>
          <a:xfrm>
            <a:off x="181322" y="4702957"/>
            <a:ext cx="2871886" cy="1446550"/>
          </a:xfrm>
          <a:prstGeom prst="rect">
            <a:avLst/>
          </a:prstGeom>
        </p:spPr>
        <p:txBody>
          <a:bodyPr wrap="square">
            <a:spAutoFit/>
          </a:bodyPr>
          <a:lstStyle/>
          <a:p>
            <a:pPr marL="285750" indent="-285750">
              <a:spcAft>
                <a:spcPts val="600"/>
              </a:spcAft>
              <a:buFont typeface="Arial"/>
              <a:buChar char="•"/>
            </a:pPr>
            <a:r>
              <a:rPr lang="en-US" sz="2200" dirty="0">
                <a:latin typeface="Arial"/>
                <a:cs typeface="Arial"/>
              </a:rPr>
              <a:t>Multiple projects support USGS water use model development</a:t>
            </a:r>
          </a:p>
        </p:txBody>
      </p:sp>
    </p:spTree>
    <p:extLst>
      <p:ext uri="{BB962C8B-B14F-4D97-AF65-F5344CB8AC3E}">
        <p14:creationId xmlns:p14="http://schemas.microsoft.com/office/powerpoint/2010/main" val="356940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DF1C536-496C-A34C-B892-74BB361569C2}" type="slidenum">
              <a:rPr lang="en-US" smtClean="0">
                <a:solidFill>
                  <a:srgbClr val="FFFFFF"/>
                </a:solidFill>
                <a:latin typeface="Arial"/>
                <a:cs typeface="Arial"/>
              </a:rPr>
              <a:pPr/>
              <a:t>15</a:t>
            </a:fld>
            <a:endParaRPr lang="en-US" dirty="0">
              <a:solidFill>
                <a:srgbClr val="FFFFFF"/>
              </a:solidFill>
              <a:latin typeface="Arial"/>
              <a:cs typeface="Arial"/>
            </a:endParaRPr>
          </a:p>
        </p:txBody>
      </p:sp>
      <p:sp>
        <p:nvSpPr>
          <p:cNvPr id="4" name="Rectangle 3">
            <a:extLst>
              <a:ext uri="{FF2B5EF4-FFF2-40B4-BE49-F238E27FC236}">
                <a16:creationId xmlns:a16="http://schemas.microsoft.com/office/drawing/2014/main" xmlns="" id="{D2AD8239-2E20-B34B-93F6-443FEBDD98B2}"/>
              </a:ext>
            </a:extLst>
          </p:cNvPr>
          <p:cNvSpPr/>
          <p:nvPr/>
        </p:nvSpPr>
        <p:spPr>
          <a:xfrm>
            <a:off x="3916994" y="1657678"/>
            <a:ext cx="3930369" cy="98219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WRAP</a:t>
            </a:r>
            <a:endParaRPr lang="en-US" sz="2000" b="1" dirty="0"/>
          </a:p>
          <a:p>
            <a:pPr algn="ctr"/>
            <a:r>
              <a:rPr lang="en-US" sz="2000" b="1" dirty="0"/>
              <a:t>Science, Analysis, and Assessments</a:t>
            </a:r>
          </a:p>
        </p:txBody>
      </p:sp>
      <p:sp>
        <p:nvSpPr>
          <p:cNvPr id="5" name="Rectangle 4">
            <a:extLst>
              <a:ext uri="{FF2B5EF4-FFF2-40B4-BE49-F238E27FC236}">
                <a16:creationId xmlns:a16="http://schemas.microsoft.com/office/drawing/2014/main" xmlns="" id="{7410BB6D-EA54-9540-AE04-6B85ED79A9F6}"/>
              </a:ext>
            </a:extLst>
          </p:cNvPr>
          <p:cNvSpPr/>
          <p:nvPr/>
        </p:nvSpPr>
        <p:spPr>
          <a:xfrm>
            <a:off x="1616844" y="3044899"/>
            <a:ext cx="2086260" cy="78352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Integrated Water Availability Assessments</a:t>
            </a:r>
          </a:p>
        </p:txBody>
      </p:sp>
      <p:sp>
        <p:nvSpPr>
          <p:cNvPr id="6" name="Rectangle 5">
            <a:extLst>
              <a:ext uri="{FF2B5EF4-FFF2-40B4-BE49-F238E27FC236}">
                <a16:creationId xmlns:a16="http://schemas.microsoft.com/office/drawing/2014/main" xmlns="" id="{711E2F58-1573-CD46-ADF7-EBE8171AABBD}"/>
              </a:ext>
            </a:extLst>
          </p:cNvPr>
          <p:cNvSpPr/>
          <p:nvPr/>
        </p:nvSpPr>
        <p:spPr>
          <a:xfrm>
            <a:off x="4906280" y="3070047"/>
            <a:ext cx="2098871" cy="7533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Water Budget</a:t>
            </a:r>
          </a:p>
        </p:txBody>
      </p:sp>
      <p:sp>
        <p:nvSpPr>
          <p:cNvPr id="7" name="Rectangle 6">
            <a:extLst>
              <a:ext uri="{FF2B5EF4-FFF2-40B4-BE49-F238E27FC236}">
                <a16:creationId xmlns:a16="http://schemas.microsoft.com/office/drawing/2014/main" xmlns="" id="{140E99A0-78D7-CB40-9C87-75A59CE7A9C7}"/>
              </a:ext>
            </a:extLst>
          </p:cNvPr>
          <p:cNvSpPr/>
          <p:nvPr/>
        </p:nvSpPr>
        <p:spPr>
          <a:xfrm>
            <a:off x="8327884" y="3070047"/>
            <a:ext cx="2099628" cy="7533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Water Availability Impacts of Extreme Events</a:t>
            </a:r>
          </a:p>
        </p:txBody>
      </p:sp>
      <p:sp>
        <p:nvSpPr>
          <p:cNvPr id="8" name="Rectangle 7">
            <a:extLst>
              <a:ext uri="{FF2B5EF4-FFF2-40B4-BE49-F238E27FC236}">
                <a16:creationId xmlns:a16="http://schemas.microsoft.com/office/drawing/2014/main" xmlns="" id="{A2D7B5EF-E78C-FA4C-85AB-005F5F1C5DD4}"/>
              </a:ext>
            </a:extLst>
          </p:cNvPr>
          <p:cNvSpPr/>
          <p:nvPr/>
        </p:nvSpPr>
        <p:spPr>
          <a:xfrm>
            <a:off x="1616843" y="4046296"/>
            <a:ext cx="2086261" cy="76632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Water Use</a:t>
            </a:r>
          </a:p>
        </p:txBody>
      </p:sp>
      <p:sp>
        <p:nvSpPr>
          <p:cNvPr id="9" name="Rectangle 8">
            <a:extLst>
              <a:ext uri="{FF2B5EF4-FFF2-40B4-BE49-F238E27FC236}">
                <a16:creationId xmlns:a16="http://schemas.microsoft.com/office/drawing/2014/main" xmlns="" id="{90AB260D-92E0-A247-9E62-E89E2A482908}"/>
              </a:ext>
            </a:extLst>
          </p:cNvPr>
          <p:cNvSpPr/>
          <p:nvPr/>
        </p:nvSpPr>
        <p:spPr>
          <a:xfrm>
            <a:off x="4906280" y="4046297"/>
            <a:ext cx="2098871" cy="76632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Ecoflows</a:t>
            </a:r>
            <a:endParaRPr lang="en-US" sz="1600" b="1" dirty="0"/>
          </a:p>
        </p:txBody>
      </p:sp>
      <p:sp>
        <p:nvSpPr>
          <p:cNvPr id="10" name="Rectangle 9">
            <a:extLst>
              <a:ext uri="{FF2B5EF4-FFF2-40B4-BE49-F238E27FC236}">
                <a16:creationId xmlns:a16="http://schemas.microsoft.com/office/drawing/2014/main" xmlns="" id="{CB00ADC4-B8A4-2841-8F89-D011037FFA60}"/>
              </a:ext>
            </a:extLst>
          </p:cNvPr>
          <p:cNvSpPr/>
          <p:nvPr/>
        </p:nvSpPr>
        <p:spPr>
          <a:xfrm>
            <a:off x="8327884" y="4046296"/>
            <a:ext cx="2099628" cy="76632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Drought</a:t>
            </a:r>
          </a:p>
        </p:txBody>
      </p:sp>
      <p:sp>
        <p:nvSpPr>
          <p:cNvPr id="11" name="Rectangle 10">
            <a:extLst>
              <a:ext uri="{FF2B5EF4-FFF2-40B4-BE49-F238E27FC236}">
                <a16:creationId xmlns:a16="http://schemas.microsoft.com/office/drawing/2014/main" xmlns="" id="{26C88EB9-3CA9-F743-AB94-E307A9B3A7A1}"/>
              </a:ext>
            </a:extLst>
          </p:cNvPr>
          <p:cNvSpPr/>
          <p:nvPr/>
        </p:nvSpPr>
        <p:spPr>
          <a:xfrm>
            <a:off x="1616844" y="5012158"/>
            <a:ext cx="2086260" cy="81645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Water Quality Processes</a:t>
            </a:r>
          </a:p>
        </p:txBody>
      </p:sp>
      <p:sp>
        <p:nvSpPr>
          <p:cNvPr id="12" name="Rectangle 11">
            <a:extLst>
              <a:ext uri="{FF2B5EF4-FFF2-40B4-BE49-F238E27FC236}">
                <a16:creationId xmlns:a16="http://schemas.microsoft.com/office/drawing/2014/main" xmlns="" id="{7BAC85BD-771A-2D4D-89C0-23CD33940A17}"/>
              </a:ext>
            </a:extLst>
          </p:cNvPr>
          <p:cNvSpPr/>
          <p:nvPr/>
        </p:nvSpPr>
        <p:spPr>
          <a:xfrm>
            <a:off x="4906280" y="5012158"/>
            <a:ext cx="2098871" cy="81645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Social and Economic Drivers</a:t>
            </a:r>
          </a:p>
        </p:txBody>
      </p:sp>
      <p:sp>
        <p:nvSpPr>
          <p:cNvPr id="13" name="Rectangle 12">
            <a:extLst>
              <a:ext uri="{FF2B5EF4-FFF2-40B4-BE49-F238E27FC236}">
                <a16:creationId xmlns:a16="http://schemas.microsoft.com/office/drawing/2014/main" xmlns="" id="{153D98E9-F421-2644-903D-3FDE98932831}"/>
              </a:ext>
            </a:extLst>
          </p:cNvPr>
          <p:cNvSpPr/>
          <p:nvPr/>
        </p:nvSpPr>
        <p:spPr>
          <a:xfrm>
            <a:off x="8327884" y="5012158"/>
            <a:ext cx="2099628" cy="81645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Integrated Water Prediction</a:t>
            </a:r>
          </a:p>
        </p:txBody>
      </p:sp>
      <p:cxnSp>
        <p:nvCxnSpPr>
          <p:cNvPr id="16" name="Straight Connector 15"/>
          <p:cNvCxnSpPr/>
          <p:nvPr/>
        </p:nvCxnSpPr>
        <p:spPr>
          <a:xfrm>
            <a:off x="2553403" y="2794000"/>
            <a:ext cx="6804620" cy="13368"/>
          </a:xfrm>
          <a:prstGeom prst="line">
            <a:avLst/>
          </a:prstGeom>
          <a:ln w="444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9358023" y="2794000"/>
            <a:ext cx="0" cy="307078"/>
          </a:xfrm>
          <a:prstGeom prst="line">
            <a:avLst/>
          </a:prstGeom>
          <a:ln w="44450">
            <a:solidFill>
              <a:srgbClr val="BF9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545380" y="2779493"/>
            <a:ext cx="0" cy="307078"/>
          </a:xfrm>
          <a:prstGeom prst="line">
            <a:avLst/>
          </a:prstGeom>
          <a:ln w="44450">
            <a:solidFill>
              <a:srgbClr val="BF9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74163" y="2639868"/>
            <a:ext cx="0" cy="461210"/>
          </a:xfrm>
          <a:prstGeom prst="line">
            <a:avLst/>
          </a:prstGeom>
          <a:ln w="44450">
            <a:solidFill>
              <a:srgbClr val="BF9000"/>
            </a:solidFill>
          </a:ln>
        </p:spPr>
        <p:style>
          <a:lnRef idx="2">
            <a:schemeClr val="accent1"/>
          </a:lnRef>
          <a:fillRef idx="0">
            <a:schemeClr val="accent1"/>
          </a:fillRef>
          <a:effectRef idx="1">
            <a:schemeClr val="accent1"/>
          </a:effectRef>
          <a:fontRef idx="minor">
            <a:schemeClr val="tx1"/>
          </a:fontRef>
        </p:style>
      </p:cxnSp>
      <p:sp>
        <p:nvSpPr>
          <p:cNvPr id="32" name="Title 1">
            <a:extLst>
              <a:ext uri="{FF2B5EF4-FFF2-40B4-BE49-F238E27FC236}">
                <a16:creationId xmlns="" xmlns:a16="http://schemas.microsoft.com/office/drawing/2014/main" id="{6EDBBD38-C1CF-4CEA-AC00-90653C19EEC7}"/>
              </a:ext>
            </a:extLst>
          </p:cNvPr>
          <p:cNvSpPr>
            <a:spLocks noGrp="1"/>
          </p:cNvSpPr>
          <p:nvPr>
            <p:ph type="title"/>
          </p:nvPr>
        </p:nvSpPr>
        <p:spPr>
          <a:xfrm>
            <a:off x="0" y="-6407"/>
            <a:ext cx="12499778" cy="1325563"/>
          </a:xfrm>
        </p:spPr>
        <p:txBody>
          <a:bodyPr>
            <a:noAutofit/>
          </a:bodyPr>
          <a:lstStyle/>
          <a:p>
            <a:pPr algn="ctr"/>
            <a:r>
              <a:rPr lang="en-US" sz="4800" b="1" dirty="0" smtClean="0">
                <a:solidFill>
                  <a:schemeClr val="bg1"/>
                </a:solidFill>
              </a:rPr>
              <a:t>WRAP Portfolio Structure</a:t>
            </a:r>
            <a:endParaRPr lang="en-US" sz="4800" b="1" dirty="0">
              <a:solidFill>
                <a:schemeClr val="bg1"/>
              </a:solidFill>
            </a:endParaRPr>
          </a:p>
        </p:txBody>
      </p:sp>
    </p:spTree>
    <p:extLst>
      <p:ext uri="{BB962C8B-B14F-4D97-AF65-F5344CB8AC3E}">
        <p14:creationId xmlns:p14="http://schemas.microsoft.com/office/powerpoint/2010/main" val="335222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5791200"/>
            <a:ext cx="12188825" cy="1071250"/>
          </a:xfrm>
          <a:prstGeom prst="rect">
            <a:avLst/>
          </a:prstGeom>
          <a:solidFill>
            <a:srgbClr val="001B3B"/>
          </a:solidFill>
          <a:ln>
            <a:solidFill>
              <a:srgbClr val="001B3B"/>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400" dirty="0"/>
          </a:p>
        </p:txBody>
      </p:sp>
      <p:pic>
        <p:nvPicPr>
          <p:cNvPr id="8" name="Picture 3" descr="8171055349_91cacff230_z.jpg"/>
          <p:cNvPicPr>
            <a:picLocks noChangeAspect="1"/>
          </p:cNvPicPr>
          <p:nvPr/>
        </p:nvPicPr>
        <p:blipFill rotWithShape="1">
          <a:blip r:embed="rId3" cstate="screen">
            <a:extLst>
              <a:ext uri="{28A0092B-C50C-407E-A947-70E740481C1C}">
                <a14:useLocalDpi xmlns:a14="http://schemas.microsoft.com/office/drawing/2010/main"/>
              </a:ext>
            </a:extLst>
          </a:blip>
          <a:srcRect r="12130" b="21907"/>
          <a:stretch/>
        </p:blipFill>
        <p:spPr bwMode="auto">
          <a:xfrm>
            <a:off x="-17979" y="1309709"/>
            <a:ext cx="12222682" cy="530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Questions</a:t>
            </a:r>
          </a:p>
        </p:txBody>
      </p:sp>
      <p:sp>
        <p:nvSpPr>
          <p:cNvPr id="6" name="Rectangle 5"/>
          <p:cNvSpPr/>
          <p:nvPr/>
        </p:nvSpPr>
        <p:spPr>
          <a:xfrm>
            <a:off x="5534" y="5803900"/>
            <a:ext cx="12188825" cy="1071250"/>
          </a:xfrm>
          <a:prstGeom prst="rect">
            <a:avLst/>
          </a:prstGeom>
          <a:solidFill>
            <a:srgbClr val="001B3B"/>
          </a:solidFill>
          <a:ln>
            <a:solidFill>
              <a:srgbClr val="001B3B"/>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dirty="0"/>
              <a:t>Mindi Dalton</a:t>
            </a:r>
          </a:p>
          <a:p>
            <a:pPr algn="r"/>
            <a:r>
              <a:rPr lang="en-US" sz="1400" dirty="0"/>
              <a:t>Water Availability and Use Science Program Coordinator</a:t>
            </a:r>
          </a:p>
          <a:p>
            <a:pPr algn="r"/>
            <a:r>
              <a:rPr lang="en-US" sz="1400" dirty="0">
                <a:solidFill>
                  <a:schemeClr val="bg1"/>
                </a:solidFill>
              </a:rPr>
              <a:t>msdalton@usgs.gov</a:t>
            </a:r>
          </a:p>
          <a:p>
            <a:pPr algn="r"/>
            <a:r>
              <a:rPr lang="en-US" sz="1400" dirty="0"/>
              <a:t>770-283-9728</a:t>
            </a:r>
          </a:p>
        </p:txBody>
      </p:sp>
      <p:pic>
        <p:nvPicPr>
          <p:cNvPr id="7" name="Picture 6"/>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2633" y="5903399"/>
            <a:ext cx="2215659" cy="886264"/>
          </a:xfrm>
          <a:prstGeom prst="rect">
            <a:avLst/>
          </a:prstGeom>
        </p:spPr>
      </p:pic>
    </p:spTree>
    <p:extLst>
      <p:ext uri="{BB962C8B-B14F-4D97-AF65-F5344CB8AC3E}">
        <p14:creationId xmlns:p14="http://schemas.microsoft.com/office/powerpoint/2010/main" val="232409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C536-496C-A34C-B892-74BB361569C2}" type="slidenum">
              <a:rPr kumimoji="0" lang="en-US" sz="1200" b="0" i="0" u="none" strike="noStrike" kern="1200" cap="none" spc="0" normalizeH="0" baseline="0" noProof="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Arial"/>
              <a:ea typeface="+mn-ea"/>
              <a:cs typeface="Arial"/>
            </a:endParaRPr>
          </a:p>
        </p:txBody>
      </p:sp>
      <p:sp>
        <p:nvSpPr>
          <p:cNvPr id="17" name="Title 16">
            <a:extLst>
              <a:ext uri="{FF2B5EF4-FFF2-40B4-BE49-F238E27FC236}">
                <a16:creationId xmlns:a16="http://schemas.microsoft.com/office/drawing/2014/main" xmlns="" id="{26820AA2-7AE7-4C36-8EF8-9B2E995C3028}"/>
              </a:ext>
            </a:extLst>
          </p:cNvPr>
          <p:cNvSpPr>
            <a:spLocks noGrp="1"/>
          </p:cNvSpPr>
          <p:nvPr>
            <p:ph type="title"/>
          </p:nvPr>
        </p:nvSpPr>
        <p:spPr/>
        <p:txBody>
          <a:bodyPr/>
          <a:lstStyle/>
          <a:p>
            <a:endParaRPr lang="en-US"/>
          </a:p>
        </p:txBody>
      </p:sp>
      <p:sp>
        <p:nvSpPr>
          <p:cNvPr id="19" name="Title 1">
            <a:extLst>
              <a:ext uri="{FF2B5EF4-FFF2-40B4-BE49-F238E27FC236}">
                <a16:creationId xmlns:a16="http://schemas.microsoft.com/office/drawing/2014/main" xmlns="" id="{EC14ED05-E18C-4929-A689-630F0925A8FF}"/>
              </a:ext>
            </a:extLst>
          </p:cNvPr>
          <p:cNvSpPr txBox="1">
            <a:spLocks/>
          </p:cNvSpPr>
          <p:nvPr/>
        </p:nvSpPr>
        <p:spPr>
          <a:xfrm>
            <a:off x="-6347" y="34"/>
            <a:ext cx="12195172" cy="1325563"/>
          </a:xfrm>
          <a:prstGeom prst="rect">
            <a:avLst/>
          </a:prstGeom>
          <a:solidFill>
            <a:srgbClr val="001B3B"/>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Arial"/>
                <a:ea typeface="+mj-ea"/>
                <a:cs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Arial"/>
                <a:ea typeface="+mj-ea"/>
                <a:cs typeface="Arial"/>
              </a:rPr>
              <a:t>USGS</a:t>
            </a:r>
            <a:br>
              <a:rPr kumimoji="0" lang="en-US" b="1" i="0" u="none" strike="noStrike" kern="1200" cap="none" spc="0" normalizeH="0" baseline="0" noProof="0" dirty="0">
                <a:ln>
                  <a:noFill/>
                </a:ln>
                <a:solidFill>
                  <a:prstClr val="white"/>
                </a:solidFill>
                <a:effectLst/>
                <a:uLnTx/>
                <a:uFillTx/>
                <a:latin typeface="Arial"/>
                <a:ea typeface="+mj-ea"/>
                <a:cs typeface="Arial"/>
              </a:rPr>
            </a:br>
            <a:r>
              <a:rPr kumimoji="0" lang="en-US" b="1" i="0" u="none" strike="noStrike" kern="1200" cap="none" spc="0" normalizeH="0" baseline="0" noProof="0" dirty="0">
                <a:ln>
                  <a:noFill/>
                </a:ln>
                <a:solidFill>
                  <a:prstClr val="white"/>
                </a:solidFill>
                <a:effectLst/>
                <a:uLnTx/>
                <a:uFillTx/>
                <a:latin typeface="Arial"/>
                <a:ea typeface="+mj-ea"/>
                <a:cs typeface="Arial"/>
              </a:rPr>
              <a:t>Integrated Water Science </a:t>
            </a:r>
            <a:r>
              <a:rPr kumimoji="0" lang="en-US" b="1" i="0" u="none" strike="noStrike" kern="1200" cap="none" spc="0" normalizeH="0" baseline="0" noProof="0" dirty="0" smtClean="0">
                <a:ln>
                  <a:noFill/>
                </a:ln>
                <a:solidFill>
                  <a:prstClr val="white"/>
                </a:solidFill>
                <a:effectLst/>
                <a:uLnTx/>
                <a:uFillTx/>
                <a:latin typeface="Arial"/>
                <a:ea typeface="+mj-ea"/>
                <a:cs typeface="Arial"/>
              </a:rPr>
              <a:t>Priorities</a:t>
            </a:r>
            <a:endParaRPr kumimoji="0" lang="en-US" b="1" i="0" u="none" strike="noStrike" kern="1200" cap="none" spc="0" normalizeH="0" baseline="0" noProof="0" dirty="0">
              <a:ln>
                <a:noFill/>
              </a:ln>
              <a:solidFill>
                <a:prstClr val="white"/>
              </a:solidFill>
              <a:effectLst/>
              <a:uLnTx/>
              <a:uFillTx/>
              <a:latin typeface="Arial"/>
              <a:ea typeface="+mj-ea"/>
              <a:cs typeface="Arial"/>
            </a:endParaRPr>
          </a:p>
        </p:txBody>
      </p:sp>
      <p:sp>
        <p:nvSpPr>
          <p:cNvPr id="25" name="Google Shape;121;p18">
            <a:extLst>
              <a:ext uri="{FF2B5EF4-FFF2-40B4-BE49-F238E27FC236}">
                <a16:creationId xmlns:a16="http://schemas.microsoft.com/office/drawing/2014/main" xmlns="" id="{CD9BF53A-1D28-4046-AC6F-224C8D948238}"/>
              </a:ext>
            </a:extLst>
          </p:cNvPr>
          <p:cNvSpPr txBox="1"/>
          <p:nvPr/>
        </p:nvSpPr>
        <p:spPr>
          <a:xfrm>
            <a:off x="199490" y="2978963"/>
            <a:ext cx="1624695" cy="56049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effectLst/>
                <a:uLnTx/>
                <a:uFillTx/>
                <a:latin typeface="Calibri"/>
                <a:ea typeface="Calibri"/>
                <a:cs typeface="Calibri"/>
                <a:sym typeface="Calibri"/>
              </a:rPr>
              <a:t>PREDICT</a:t>
            </a:r>
            <a:endParaRPr kumimoji="0" sz="3200" b="0" i="0" u="none" strike="noStrike" kern="0" cap="none" spc="0" normalizeH="0" baseline="0" noProof="0" dirty="0">
              <a:ln>
                <a:noFill/>
              </a:ln>
              <a:effectLst/>
              <a:uLnTx/>
              <a:uFillTx/>
              <a:latin typeface="Arial"/>
              <a:cs typeface="Arial"/>
              <a:sym typeface="Arial"/>
            </a:endParaRPr>
          </a:p>
        </p:txBody>
      </p:sp>
      <p:sp>
        <p:nvSpPr>
          <p:cNvPr id="26" name="Google Shape;122;p18">
            <a:extLst>
              <a:ext uri="{FF2B5EF4-FFF2-40B4-BE49-F238E27FC236}">
                <a16:creationId xmlns:a16="http://schemas.microsoft.com/office/drawing/2014/main" xmlns="" id="{06D70141-18FD-4097-92B9-14328A78563B}"/>
              </a:ext>
            </a:extLst>
          </p:cNvPr>
          <p:cNvSpPr txBox="1"/>
          <p:nvPr/>
        </p:nvSpPr>
        <p:spPr>
          <a:xfrm>
            <a:off x="305733" y="1688269"/>
            <a:ext cx="1694711" cy="5118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Calibri"/>
                <a:ea typeface="Calibri"/>
                <a:cs typeface="Calibri"/>
                <a:sym typeface="Calibri"/>
              </a:rPr>
              <a:t>ASSESS</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xmlns="" id="{F0FB7BD1-24FE-4C7F-ADD4-98B199098933}"/>
              </a:ext>
            </a:extLst>
          </p:cNvPr>
          <p:cNvPicPr>
            <a:picLocks noChangeAspect="1"/>
          </p:cNvPicPr>
          <p:nvPr/>
        </p:nvPicPr>
        <p:blipFill>
          <a:blip r:embed="rId3">
            <a:alphaModFix/>
          </a:blip>
          <a:stretch>
            <a:fillRect/>
          </a:stretch>
        </p:blipFill>
        <p:spPr>
          <a:xfrm>
            <a:off x="2000444" y="1447175"/>
            <a:ext cx="8465873" cy="1268078"/>
          </a:xfrm>
          <a:prstGeom prst="rect">
            <a:avLst/>
          </a:prstGeom>
        </p:spPr>
      </p:pic>
      <p:pic>
        <p:nvPicPr>
          <p:cNvPr id="20" name="Picture 19">
            <a:extLst>
              <a:ext uri="{FF2B5EF4-FFF2-40B4-BE49-F238E27FC236}">
                <a16:creationId xmlns:a16="http://schemas.microsoft.com/office/drawing/2014/main" xmlns="" id="{5C518B66-7AB4-41B3-A9C0-0535C1A1B37F}"/>
              </a:ext>
            </a:extLst>
          </p:cNvPr>
          <p:cNvPicPr>
            <a:picLocks noChangeAspect="1"/>
          </p:cNvPicPr>
          <p:nvPr/>
        </p:nvPicPr>
        <p:blipFill>
          <a:blip r:embed="rId4">
            <a:alphaModFix/>
          </a:blip>
          <a:stretch>
            <a:fillRect/>
          </a:stretch>
        </p:blipFill>
        <p:spPr>
          <a:xfrm>
            <a:off x="2000445" y="2722689"/>
            <a:ext cx="8368353" cy="1060796"/>
          </a:xfrm>
          <a:prstGeom prst="rect">
            <a:avLst/>
          </a:prstGeom>
        </p:spPr>
      </p:pic>
      <p:pic>
        <p:nvPicPr>
          <p:cNvPr id="3" name="Picture 2">
            <a:extLst>
              <a:ext uri="{FF2B5EF4-FFF2-40B4-BE49-F238E27FC236}">
                <a16:creationId xmlns:a16="http://schemas.microsoft.com/office/drawing/2014/main" xmlns="" id="{F55D2B9D-7F7E-4485-BB28-AE23AA2D28EA}"/>
              </a:ext>
            </a:extLst>
          </p:cNvPr>
          <p:cNvPicPr>
            <a:picLocks noChangeAspect="1"/>
          </p:cNvPicPr>
          <p:nvPr/>
        </p:nvPicPr>
        <p:blipFill>
          <a:blip r:embed="rId5">
            <a:alphaModFix amt="24000"/>
          </a:blip>
          <a:stretch>
            <a:fillRect/>
          </a:stretch>
        </p:blipFill>
        <p:spPr>
          <a:xfrm>
            <a:off x="0" y="3930950"/>
            <a:ext cx="10434539" cy="2322777"/>
          </a:xfrm>
          <a:prstGeom prst="rect">
            <a:avLst/>
          </a:prstGeom>
        </p:spPr>
      </p:pic>
    </p:spTree>
    <p:extLst>
      <p:ext uri="{BB962C8B-B14F-4D97-AF65-F5344CB8AC3E}">
        <p14:creationId xmlns:p14="http://schemas.microsoft.com/office/powerpoint/2010/main" val="201480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681" y="5491"/>
            <a:ext cx="11607710" cy="1325563"/>
          </a:xfrm>
        </p:spPr>
        <p:txBody>
          <a:bodyPr>
            <a:noAutofit/>
          </a:bodyPr>
          <a:lstStyle/>
          <a:p>
            <a:r>
              <a:rPr lang="en-US" sz="4400" b="1" dirty="0"/>
              <a:t>What is </a:t>
            </a:r>
            <a:r>
              <a:rPr lang="en-US" sz="4400" b="1" dirty="0" smtClean="0"/>
              <a:t>Integrated </a:t>
            </a:r>
            <a:r>
              <a:rPr lang="en-US" sz="4400" b="1" dirty="0" smtClean="0"/>
              <a:t>Water </a:t>
            </a:r>
            <a:r>
              <a:rPr lang="en-US" sz="4400" dirty="0" smtClean="0"/>
              <a:t>P</a:t>
            </a:r>
            <a:r>
              <a:rPr lang="en-US" sz="4400" b="1" dirty="0" smtClean="0"/>
              <a:t>rediction</a:t>
            </a:r>
            <a:r>
              <a:rPr lang="en-US" sz="4400" b="1" dirty="0" smtClean="0"/>
              <a:t>?</a:t>
            </a:r>
            <a:endParaRPr lang="en-US" sz="4400" b="1" dirty="0"/>
          </a:p>
        </p:txBody>
      </p:sp>
      <p:sp>
        <p:nvSpPr>
          <p:cNvPr id="3" name="Content Placeholder 2"/>
          <p:cNvSpPr>
            <a:spLocks noGrp="1"/>
          </p:cNvSpPr>
          <p:nvPr>
            <p:ph idx="1"/>
          </p:nvPr>
        </p:nvSpPr>
        <p:spPr>
          <a:xfrm>
            <a:off x="425135" y="1325563"/>
            <a:ext cx="11338555" cy="5363472"/>
          </a:xfrm>
        </p:spPr>
        <p:txBody>
          <a:bodyPr>
            <a:normAutofit fontScale="85000" lnSpcReduction="20000"/>
          </a:bodyPr>
          <a:lstStyle/>
          <a:p>
            <a:pPr marL="0" indent="0">
              <a:lnSpc>
                <a:spcPct val="120000"/>
              </a:lnSpc>
              <a:buNone/>
            </a:pPr>
            <a:r>
              <a:rPr lang="en-US" b="1" dirty="0"/>
              <a:t>IWP </a:t>
            </a:r>
            <a:r>
              <a:rPr lang="en-US" b="1" dirty="0" smtClean="0"/>
              <a:t>will be </a:t>
            </a:r>
            <a:r>
              <a:rPr lang="en-US" b="1" dirty="0"/>
              <a:t>a National asset supporting the Nation’s earth and biological system prediction capability of system structure, function and evolution over a range of temporal and spatial scales:</a:t>
            </a:r>
            <a:endParaRPr lang="en-US" b="1" i="1" dirty="0">
              <a:solidFill>
                <a:schemeClr val="accent1">
                  <a:lumMod val="75000"/>
                </a:schemeClr>
              </a:solidFill>
            </a:endParaRPr>
          </a:p>
          <a:p>
            <a:pPr lvl="1">
              <a:lnSpc>
                <a:spcPct val="120000"/>
              </a:lnSpc>
            </a:pPr>
            <a:r>
              <a:rPr lang="en-US" dirty="0"/>
              <a:t>USGS </a:t>
            </a:r>
            <a:r>
              <a:rPr lang="en-US" b="1" i="1" u="sng" dirty="0"/>
              <a:t>science</a:t>
            </a:r>
            <a:r>
              <a:rPr lang="en-US" dirty="0"/>
              <a:t> – </a:t>
            </a:r>
            <a:r>
              <a:rPr lang="en-US" b="1" i="1" u="sng" dirty="0"/>
              <a:t>our observations, process understanding, models, and data delivery system</a:t>
            </a:r>
            <a:r>
              <a:rPr lang="en-US" dirty="0"/>
              <a:t> - will be an engine that drives prediction of </a:t>
            </a:r>
          </a:p>
          <a:p>
            <a:pPr lvl="2">
              <a:lnSpc>
                <a:spcPct val="100000"/>
              </a:lnSpc>
            </a:pPr>
            <a:r>
              <a:rPr lang="en-US" sz="2400" dirty="0"/>
              <a:t>Surface and subsurface hydrological processes</a:t>
            </a:r>
          </a:p>
          <a:p>
            <a:pPr lvl="2">
              <a:lnSpc>
                <a:spcPct val="100000"/>
              </a:lnSpc>
            </a:pPr>
            <a:r>
              <a:rPr lang="en-US" sz="2400" dirty="0"/>
              <a:t>Stream temperature</a:t>
            </a:r>
          </a:p>
          <a:p>
            <a:pPr lvl="2">
              <a:lnSpc>
                <a:spcPct val="100000"/>
              </a:lnSpc>
            </a:pPr>
            <a:r>
              <a:rPr lang="en-US" sz="2400" dirty="0"/>
              <a:t>Surficial and relevant landscape processes</a:t>
            </a:r>
          </a:p>
          <a:p>
            <a:pPr lvl="2">
              <a:lnSpc>
                <a:spcPct val="100000"/>
              </a:lnSpc>
            </a:pPr>
            <a:r>
              <a:rPr lang="en-US" sz="2400" dirty="0"/>
              <a:t>Transport, storage, and biogeochemical alteration of constituents </a:t>
            </a:r>
          </a:p>
          <a:p>
            <a:pPr lvl="2">
              <a:lnSpc>
                <a:spcPct val="100000"/>
              </a:lnSpc>
            </a:pPr>
            <a:r>
              <a:rPr lang="en-US" sz="2400" dirty="0"/>
              <a:t>Ecological processes</a:t>
            </a:r>
          </a:p>
          <a:p>
            <a:pPr marL="914400" lvl="2" indent="0">
              <a:buNone/>
            </a:pPr>
            <a:endParaRPr lang="en-US" dirty="0"/>
          </a:p>
        </p:txBody>
      </p:sp>
      <p:sp>
        <p:nvSpPr>
          <p:cNvPr id="4" name="Slide Number Placeholder 3"/>
          <p:cNvSpPr>
            <a:spLocks noGrp="1"/>
          </p:cNvSpPr>
          <p:nvPr>
            <p:ph type="sldNum" sz="quarter" idx="4294967295"/>
          </p:nvPr>
        </p:nvSpPr>
        <p:spPr>
          <a:xfrm>
            <a:off x="8608357" y="6356351"/>
            <a:ext cx="2742486"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1C536-496C-A34C-B892-74BB361569C2}"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5" name="Picture 4">
            <a:extLst>
              <a:ext uri="{FF2B5EF4-FFF2-40B4-BE49-F238E27FC236}">
                <a16:creationId xmlns:a16="http://schemas.microsoft.com/office/drawing/2014/main" xmlns="" id="{5C518B66-7AB4-41B3-A9C0-0535C1A1B37F}"/>
              </a:ext>
            </a:extLst>
          </p:cNvPr>
          <p:cNvPicPr>
            <a:picLocks noChangeAspect="1"/>
          </p:cNvPicPr>
          <p:nvPr/>
        </p:nvPicPr>
        <p:blipFill rotWithShape="1">
          <a:blip r:embed="rId3">
            <a:alphaModFix/>
          </a:blip>
          <a:srcRect r="87243"/>
          <a:stretch/>
        </p:blipFill>
        <p:spPr>
          <a:xfrm>
            <a:off x="139507" y="142593"/>
            <a:ext cx="1067587" cy="1060796"/>
          </a:xfrm>
          <a:prstGeom prst="rect">
            <a:avLst/>
          </a:prstGeom>
        </p:spPr>
      </p:pic>
    </p:spTree>
    <p:extLst>
      <p:ext uri="{BB962C8B-B14F-4D97-AF65-F5344CB8AC3E}">
        <p14:creationId xmlns:p14="http://schemas.microsoft.com/office/powerpoint/2010/main" val="342292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34" y="5491"/>
            <a:ext cx="10512862" cy="1325563"/>
          </a:xfrm>
        </p:spPr>
        <p:txBody>
          <a:bodyPr>
            <a:noAutofit/>
          </a:bodyPr>
          <a:lstStyle/>
          <a:p>
            <a:r>
              <a:rPr lang="en-US" sz="4800" b="1" dirty="0" smtClean="0"/>
              <a:t>Integrated Water </a:t>
            </a:r>
            <a:r>
              <a:rPr lang="en-US" sz="4800" dirty="0" smtClean="0"/>
              <a:t>P</a:t>
            </a:r>
            <a:r>
              <a:rPr lang="en-US" sz="4800" b="1" dirty="0" smtClean="0"/>
              <a:t>rediction</a:t>
            </a:r>
            <a:endParaRPr lang="en-US" sz="4800" b="1" dirty="0"/>
          </a:p>
        </p:txBody>
      </p:sp>
      <p:sp>
        <p:nvSpPr>
          <p:cNvPr id="3" name="Content Placeholder 2"/>
          <p:cNvSpPr>
            <a:spLocks noGrp="1"/>
          </p:cNvSpPr>
          <p:nvPr>
            <p:ph idx="1"/>
          </p:nvPr>
        </p:nvSpPr>
        <p:spPr>
          <a:xfrm>
            <a:off x="425134" y="1553532"/>
            <a:ext cx="11338555" cy="4671323"/>
          </a:xfrm>
        </p:spPr>
        <p:txBody>
          <a:bodyPr>
            <a:noAutofit/>
          </a:bodyPr>
          <a:lstStyle/>
          <a:p>
            <a:r>
              <a:rPr lang="en-US" sz="2400" b="1" dirty="0"/>
              <a:t>Community development test </a:t>
            </a:r>
            <a:r>
              <a:rPr lang="en-US" sz="2400" b="1" dirty="0" smtClean="0"/>
              <a:t>bed - </a:t>
            </a:r>
            <a:r>
              <a:rPr lang="en-US" sz="2400" dirty="0" smtClean="0"/>
              <a:t>systematic </a:t>
            </a:r>
            <a:r>
              <a:rPr lang="en-US" sz="2400" dirty="0"/>
              <a:t>framework for developing and testing </a:t>
            </a:r>
            <a:r>
              <a:rPr lang="en-US" sz="2400" dirty="0" smtClean="0"/>
              <a:t>skill of high </a:t>
            </a:r>
            <a:r>
              <a:rPr lang="en-US" sz="2400" dirty="0"/>
              <a:t>performance </a:t>
            </a:r>
            <a:r>
              <a:rPr lang="en-US" sz="2400" dirty="0" smtClean="0"/>
              <a:t>models to </a:t>
            </a:r>
            <a:r>
              <a:rPr lang="en-US" sz="2400" dirty="0"/>
              <a:t>formulate investment </a:t>
            </a:r>
            <a:r>
              <a:rPr lang="en-US" sz="2400" dirty="0" smtClean="0"/>
              <a:t>framework</a:t>
            </a:r>
          </a:p>
          <a:p>
            <a:r>
              <a:rPr lang="en-US" sz="2400" b="1" dirty="0"/>
              <a:t>Enterprise </a:t>
            </a:r>
            <a:r>
              <a:rPr lang="en-US" sz="2400" b="1" dirty="0" smtClean="0"/>
              <a:t>Capacity </a:t>
            </a:r>
            <a:r>
              <a:rPr lang="mr-IN" sz="2400" dirty="0" smtClean="0"/>
              <a:t>–</a:t>
            </a:r>
            <a:r>
              <a:rPr lang="en-US" sz="2400" dirty="0" smtClean="0"/>
              <a:t> qualitative and quantitative code evaluation for evidence based design and development of </a:t>
            </a:r>
            <a:r>
              <a:rPr lang="en-US" sz="2400" dirty="0"/>
              <a:t>new </a:t>
            </a:r>
            <a:r>
              <a:rPr lang="en-US" sz="2400" dirty="0" smtClean="0"/>
              <a:t>integrated modeling architecture </a:t>
            </a:r>
            <a:r>
              <a:rPr lang="en-US" sz="2400" dirty="0"/>
              <a:t>inclusive of social </a:t>
            </a:r>
            <a:r>
              <a:rPr lang="en-US" sz="2400" dirty="0" smtClean="0"/>
              <a:t>sciences</a:t>
            </a:r>
          </a:p>
          <a:p>
            <a:r>
              <a:rPr lang="en-US" sz="2400" b="1" dirty="0"/>
              <a:t>Observational requirements and data assimilation </a:t>
            </a:r>
            <a:r>
              <a:rPr lang="en-US" sz="2400" b="1" dirty="0" smtClean="0"/>
              <a:t>(ORDA) </a:t>
            </a:r>
            <a:r>
              <a:rPr lang="mr-IN" sz="2400" dirty="0" smtClean="0"/>
              <a:t>–</a:t>
            </a:r>
            <a:r>
              <a:rPr lang="en-US" sz="2400" dirty="0" smtClean="0"/>
              <a:t> facilitates </a:t>
            </a:r>
            <a:r>
              <a:rPr lang="en-US" sz="2400" dirty="0"/>
              <a:t>the optimal utilization of currently available data sources and potential future collections to support modeling and other analysis </a:t>
            </a:r>
            <a:r>
              <a:rPr lang="en-US" sz="2400" dirty="0" smtClean="0"/>
              <a:t>efforts, NGWOS</a:t>
            </a:r>
            <a:endParaRPr lang="en-US" sz="2400" dirty="0"/>
          </a:p>
          <a:p>
            <a:r>
              <a:rPr lang="en-US" sz="2400" b="1" dirty="0" smtClean="0"/>
              <a:t>Watershed </a:t>
            </a:r>
            <a:r>
              <a:rPr lang="en-US" sz="2400" b="1" dirty="0" err="1" smtClean="0"/>
              <a:t>Testbed</a:t>
            </a:r>
            <a:r>
              <a:rPr lang="en-US" sz="2400" b="1" dirty="0" smtClean="0"/>
              <a:t> </a:t>
            </a:r>
            <a:r>
              <a:rPr lang="mr-IN" sz="2400" dirty="0" smtClean="0"/>
              <a:t>–</a:t>
            </a:r>
            <a:r>
              <a:rPr lang="en-US" sz="2400" dirty="0" smtClean="0"/>
              <a:t> models developed and tested to </a:t>
            </a:r>
            <a:r>
              <a:rPr lang="en-US" sz="2400" dirty="0"/>
              <a:t>address important stakeholder needs </a:t>
            </a:r>
            <a:r>
              <a:rPr lang="en-US" sz="2400" dirty="0" smtClean="0"/>
              <a:t>and </a:t>
            </a:r>
            <a:r>
              <a:rPr lang="en-US" sz="2400" dirty="0"/>
              <a:t>inform the design of observational networks and synoptic campaigns (with ORDA</a:t>
            </a:r>
            <a:r>
              <a:rPr lang="en-US" sz="2400" dirty="0" smtClean="0"/>
              <a:t>)</a:t>
            </a:r>
            <a:endParaRPr lang="en-US" sz="2400" dirty="0"/>
          </a:p>
        </p:txBody>
      </p:sp>
      <p:sp>
        <p:nvSpPr>
          <p:cNvPr id="4" name="Slide Number Placeholder 3"/>
          <p:cNvSpPr>
            <a:spLocks noGrp="1"/>
          </p:cNvSpPr>
          <p:nvPr>
            <p:ph type="sldNum" sz="quarter" idx="4294967295"/>
          </p:nvPr>
        </p:nvSpPr>
        <p:spPr>
          <a:xfrm>
            <a:off x="8608357" y="6356351"/>
            <a:ext cx="2742486"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1C536-496C-A34C-B892-74BB361569C2}" type="slidenum">
              <a:rPr kumimoji="0" lang="en-US" sz="12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7" name="Picture 6">
            <a:extLst>
              <a:ext uri="{FF2B5EF4-FFF2-40B4-BE49-F238E27FC236}">
                <a16:creationId xmlns:a16="http://schemas.microsoft.com/office/drawing/2014/main" xmlns="" id="{5C518B66-7AB4-41B3-A9C0-0535C1A1B37F}"/>
              </a:ext>
            </a:extLst>
          </p:cNvPr>
          <p:cNvPicPr>
            <a:picLocks noChangeAspect="1"/>
          </p:cNvPicPr>
          <p:nvPr/>
        </p:nvPicPr>
        <p:blipFill rotWithShape="1">
          <a:blip r:embed="rId3">
            <a:alphaModFix/>
          </a:blip>
          <a:srcRect r="87243"/>
          <a:stretch/>
        </p:blipFill>
        <p:spPr>
          <a:xfrm>
            <a:off x="139507" y="142593"/>
            <a:ext cx="1067587" cy="1060796"/>
          </a:xfrm>
          <a:prstGeom prst="rect">
            <a:avLst/>
          </a:prstGeom>
        </p:spPr>
      </p:pic>
    </p:spTree>
    <p:extLst>
      <p:ext uri="{BB962C8B-B14F-4D97-AF65-F5344CB8AC3E}">
        <p14:creationId xmlns:p14="http://schemas.microsoft.com/office/powerpoint/2010/main" val="418162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92F7CE-2B73-4CC5-A745-E73F01FA078A}"/>
              </a:ext>
            </a:extLst>
          </p:cNvPr>
          <p:cNvSpPr>
            <a:spLocks noGrp="1"/>
          </p:cNvSpPr>
          <p:nvPr>
            <p:ph type="title"/>
          </p:nvPr>
        </p:nvSpPr>
        <p:spPr>
          <a:xfrm>
            <a:off x="1256537" y="48811"/>
            <a:ext cx="10510124" cy="1197431"/>
          </a:xfrm>
        </p:spPr>
        <p:txBody>
          <a:bodyPr>
            <a:noAutofit/>
          </a:bodyPr>
          <a:lstStyle/>
          <a:p>
            <a:r>
              <a:rPr lang="en-US" sz="4400" dirty="0" smtClean="0">
                <a:solidFill>
                  <a:schemeClr val="bg1"/>
                </a:solidFill>
              </a:rPr>
              <a:t>Integrated Water </a:t>
            </a:r>
            <a:r>
              <a:rPr lang="en-US" sz="4400" dirty="0">
                <a:solidFill>
                  <a:schemeClr val="bg1"/>
                </a:solidFill>
              </a:rPr>
              <a:t>Availability </a:t>
            </a:r>
            <a:r>
              <a:rPr lang="en-US" sz="4400" dirty="0" smtClean="0">
                <a:solidFill>
                  <a:schemeClr val="bg1"/>
                </a:solidFill>
              </a:rPr>
              <a:t>Assessments </a:t>
            </a:r>
            <a:r>
              <a:rPr lang="en-US" sz="4400" dirty="0">
                <a:solidFill>
                  <a:schemeClr val="bg1"/>
                </a:solidFill>
              </a:rPr>
              <a:t> </a:t>
            </a:r>
          </a:p>
        </p:txBody>
      </p:sp>
      <p:sp>
        <p:nvSpPr>
          <p:cNvPr id="5" name="Content Placeholder 2">
            <a:extLst>
              <a:ext uri="{FF2B5EF4-FFF2-40B4-BE49-F238E27FC236}">
                <a16:creationId xmlns:a16="http://schemas.microsoft.com/office/drawing/2014/main" xmlns="" id="{D899EAE2-F283-437B-B562-3BA770AE62BD}"/>
              </a:ext>
            </a:extLst>
          </p:cNvPr>
          <p:cNvSpPr>
            <a:spLocks noGrp="1"/>
          </p:cNvSpPr>
          <p:nvPr>
            <p:ph idx="1"/>
          </p:nvPr>
        </p:nvSpPr>
        <p:spPr>
          <a:xfrm>
            <a:off x="251478" y="1347609"/>
            <a:ext cx="11093018" cy="4990107"/>
          </a:xfrm>
        </p:spPr>
        <p:txBody>
          <a:bodyPr numCol="1">
            <a:noAutofit/>
          </a:bodyPr>
          <a:lstStyle/>
          <a:p>
            <a:pPr>
              <a:lnSpc>
                <a:spcPct val="50000"/>
              </a:lnSpc>
              <a:spcBef>
                <a:spcPts val="600"/>
              </a:spcBef>
            </a:pPr>
            <a:endParaRPr lang="en-US" sz="2800" b="1" dirty="0"/>
          </a:p>
          <a:p>
            <a:pPr>
              <a:spcBef>
                <a:spcPts val="1800"/>
              </a:spcBef>
            </a:pPr>
            <a:r>
              <a:rPr lang="en-US" sz="2800" dirty="0"/>
              <a:t>Evaluate current water supply and demand and factors that influence water availability</a:t>
            </a:r>
          </a:p>
          <a:p>
            <a:pPr>
              <a:spcBef>
                <a:spcPts val="1800"/>
              </a:spcBef>
            </a:pPr>
            <a:r>
              <a:rPr lang="en-US" sz="2800" dirty="0"/>
              <a:t>Evaluate long-term trends in water availability and their causes</a:t>
            </a:r>
          </a:p>
          <a:p>
            <a:pPr>
              <a:spcBef>
                <a:spcPts val="1800"/>
              </a:spcBef>
            </a:pPr>
            <a:r>
              <a:rPr lang="en-US" sz="2800" dirty="0"/>
              <a:t>Provide seasonal to decadal forecasts of water availability</a:t>
            </a:r>
          </a:p>
          <a:p>
            <a:pPr>
              <a:spcBef>
                <a:spcPts val="1800"/>
              </a:spcBef>
            </a:pPr>
            <a:r>
              <a:rPr lang="en-US" sz="2800" u="sng" dirty="0"/>
              <a:t>Support water resource management through design and delivery of management-relevant data and integrated water-availability assessment products</a:t>
            </a:r>
          </a:p>
          <a:p>
            <a:pPr marL="0" indent="0">
              <a:spcBef>
                <a:spcPts val="600"/>
              </a:spcBef>
              <a:buNone/>
            </a:pPr>
            <a:endParaRPr lang="en-US" sz="2800" b="1" dirty="0"/>
          </a:p>
          <a:p>
            <a:pPr marL="573088" indent="0">
              <a:spcBef>
                <a:spcPts val="600"/>
              </a:spcBef>
              <a:buNone/>
            </a:pPr>
            <a:endParaRPr lang="en-US" sz="2800" dirty="0"/>
          </a:p>
          <a:p>
            <a:pPr marL="0" indent="0">
              <a:spcBef>
                <a:spcPts val="600"/>
              </a:spcBef>
              <a:buNone/>
            </a:pPr>
            <a:endParaRPr lang="en-US" sz="2800" dirty="0"/>
          </a:p>
          <a:p>
            <a:pPr marL="0" indent="0">
              <a:spcBef>
                <a:spcPts val="600"/>
              </a:spcBef>
              <a:buNone/>
            </a:pPr>
            <a:endParaRPr lang="en-US" sz="2800" b="1" dirty="0"/>
          </a:p>
          <a:p>
            <a:pPr marL="0" indent="0">
              <a:spcBef>
                <a:spcPts val="600"/>
              </a:spcBef>
              <a:buNone/>
            </a:pPr>
            <a:endParaRPr lang="en-US" sz="2800" dirty="0"/>
          </a:p>
          <a:p>
            <a:pPr marL="0" indent="0">
              <a:spcBef>
                <a:spcPts val="600"/>
              </a:spcBef>
              <a:buNone/>
            </a:pPr>
            <a:endParaRPr lang="en-US" sz="2800" dirty="0"/>
          </a:p>
        </p:txBody>
      </p:sp>
      <p:sp>
        <p:nvSpPr>
          <p:cNvPr id="10" name="Rectangle 9">
            <a:extLst>
              <a:ext uri="{FF2B5EF4-FFF2-40B4-BE49-F238E27FC236}">
                <a16:creationId xmlns:a16="http://schemas.microsoft.com/office/drawing/2014/main" xmlns="" id="{7704A0A6-0222-4B6B-8ED3-3D7B95769B30}"/>
              </a:ext>
            </a:extLst>
          </p:cNvPr>
          <p:cNvSpPr/>
          <p:nvPr/>
        </p:nvSpPr>
        <p:spPr>
          <a:xfrm>
            <a:off x="113539" y="126234"/>
            <a:ext cx="914162" cy="9144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xmlns="" id="{3B6B3083-4676-402B-A494-18D11E1422CE}"/>
              </a:ext>
            </a:extLst>
          </p:cNvPr>
          <p:cNvSpPr>
            <a:spLocks noGrp="1"/>
          </p:cNvSpPr>
          <p:nvPr>
            <p:ph type="sldNum" sz="quarter" idx="4294967295"/>
          </p:nvPr>
        </p:nvSpPr>
        <p:spPr>
          <a:xfrm>
            <a:off x="11344497" y="6444066"/>
            <a:ext cx="844329" cy="365125"/>
          </a:xfrm>
          <a:prstGeom prst="rect">
            <a:avLst/>
          </a:prstGeom>
        </p:spPr>
        <p:txBody>
          <a:bodyPr/>
          <a:lstStyle/>
          <a:p>
            <a:fld id="{7DF1C536-496C-A34C-B892-74BB361569C2}" type="slidenum">
              <a:rPr lang="en-US" smtClean="0">
                <a:solidFill>
                  <a:srgbClr val="FFFFFF"/>
                </a:solidFill>
                <a:latin typeface="Arial"/>
                <a:cs typeface="Arial"/>
              </a:rPr>
              <a:pPr/>
              <a:t>5</a:t>
            </a:fld>
            <a:endParaRPr lang="en-US">
              <a:solidFill>
                <a:srgbClr val="FFFFFF"/>
              </a:solidFill>
              <a:latin typeface="Arial"/>
              <a:cs typeface="Arial"/>
            </a:endParaRPr>
          </a:p>
        </p:txBody>
      </p:sp>
      <p:pic>
        <p:nvPicPr>
          <p:cNvPr id="8" name="Graphic 7" descr="Head with gears">
            <a:extLst>
              <a:ext uri="{FF2B5EF4-FFF2-40B4-BE49-F238E27FC236}">
                <a16:creationId xmlns:a16="http://schemas.microsoft.com/office/drawing/2014/main" xmlns="" id="{D9CE0910-1707-4D0F-ABAE-01BCFB19FFA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8094" y="130410"/>
            <a:ext cx="914162" cy="914400"/>
          </a:xfrm>
          <a:prstGeom prst="rect">
            <a:avLst/>
          </a:prstGeom>
        </p:spPr>
      </p:pic>
    </p:spTree>
    <p:extLst>
      <p:ext uri="{BB962C8B-B14F-4D97-AF65-F5344CB8AC3E}">
        <p14:creationId xmlns:p14="http://schemas.microsoft.com/office/powerpoint/2010/main" val="5358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955" y="1560455"/>
            <a:ext cx="11602487" cy="5662725"/>
          </a:xfrm>
        </p:spPr>
        <p:txBody>
          <a:bodyPr numCol="1">
            <a:noAutofit/>
          </a:bodyPr>
          <a:lstStyle/>
          <a:p>
            <a:pPr marL="0" indent="0">
              <a:spcBef>
                <a:spcPts val="600"/>
              </a:spcBef>
              <a:buNone/>
            </a:pPr>
            <a:endParaRPr lang="en-US" sz="2399" b="1"/>
          </a:p>
          <a:p>
            <a:pPr marL="572916" indent="0">
              <a:spcBef>
                <a:spcPts val="600"/>
              </a:spcBef>
              <a:buNone/>
            </a:pPr>
            <a:endParaRPr lang="en-US" sz="2399"/>
          </a:p>
          <a:p>
            <a:pPr marL="0" indent="0">
              <a:spcBef>
                <a:spcPts val="600"/>
              </a:spcBef>
              <a:buNone/>
            </a:pPr>
            <a:endParaRPr lang="en-US" sz="2399"/>
          </a:p>
          <a:p>
            <a:pPr marL="0" indent="0">
              <a:spcBef>
                <a:spcPts val="600"/>
              </a:spcBef>
              <a:buNone/>
            </a:pPr>
            <a:endParaRPr lang="en-US" sz="2399" b="1"/>
          </a:p>
          <a:p>
            <a:pPr marL="0" indent="0">
              <a:spcBef>
                <a:spcPts val="600"/>
              </a:spcBef>
              <a:buNone/>
            </a:pPr>
            <a:endParaRPr lang="en-US" sz="2399"/>
          </a:p>
          <a:p>
            <a:pPr marL="0" indent="0">
              <a:spcBef>
                <a:spcPts val="600"/>
              </a:spcBef>
              <a:buNone/>
            </a:pPr>
            <a:endParaRPr lang="en-US" sz="2399"/>
          </a:p>
        </p:txBody>
      </p:sp>
      <p:sp>
        <p:nvSpPr>
          <p:cNvPr id="5" name="Slide Number Placeholder 3"/>
          <p:cNvSpPr>
            <a:spLocks noGrp="1"/>
          </p:cNvSpPr>
          <p:nvPr>
            <p:ph type="sldNum" sz="quarter" idx="4294967295"/>
          </p:nvPr>
        </p:nvSpPr>
        <p:spPr>
          <a:xfrm>
            <a:off x="11344497" y="6444066"/>
            <a:ext cx="844329" cy="365125"/>
          </a:xfrm>
          <a:prstGeom prst="rect">
            <a:avLst/>
          </a:prstGeom>
        </p:spPr>
        <p:txBody>
          <a:bodyPr/>
          <a:lstStyle/>
          <a:p>
            <a:fld id="{7DF1C536-496C-A34C-B892-74BB361569C2}" type="slidenum">
              <a:rPr lang="en-US" smtClean="0">
                <a:solidFill>
                  <a:srgbClr val="FFFFFF"/>
                </a:solidFill>
                <a:latin typeface="Arial"/>
                <a:cs typeface="Arial"/>
              </a:rPr>
              <a:pPr/>
              <a:t>6</a:t>
            </a:fld>
            <a:endParaRPr lang="en-US">
              <a:solidFill>
                <a:srgbClr val="FFFFFF"/>
              </a:solidFill>
              <a:latin typeface="Arial"/>
              <a:cs typeface="Arial"/>
            </a:endParaRPr>
          </a:p>
        </p:txBody>
      </p:sp>
      <p:sp>
        <p:nvSpPr>
          <p:cNvPr id="4" name="Title 1"/>
          <p:cNvSpPr txBox="1">
            <a:spLocks/>
          </p:cNvSpPr>
          <p:nvPr/>
        </p:nvSpPr>
        <p:spPr bwMode="auto">
          <a:xfrm>
            <a:off x="1183593" y="64678"/>
            <a:ext cx="12182477" cy="114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67" tIns="60933" rIns="121867" bIns="60933"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b="1" dirty="0">
                <a:solidFill>
                  <a:schemeClr val="bg1"/>
                </a:solidFill>
                <a:latin typeface="Arial"/>
                <a:cs typeface="Arial"/>
              </a:rPr>
              <a:t> National and Regional Assessments</a:t>
            </a:r>
            <a:endParaRPr lang="en-US" dirty="0">
              <a:solidFill>
                <a:schemeClr val="bg1"/>
              </a:solidFill>
              <a:latin typeface="Arial"/>
              <a:cs typeface="Arial"/>
            </a:endParaRPr>
          </a:p>
        </p:txBody>
      </p:sp>
      <p:sp>
        <p:nvSpPr>
          <p:cNvPr id="2" name="TextBox 1">
            <a:extLst>
              <a:ext uri="{FF2B5EF4-FFF2-40B4-BE49-F238E27FC236}">
                <a16:creationId xmlns:a16="http://schemas.microsoft.com/office/drawing/2014/main" xmlns="" id="{DB2DE33D-C70D-45A1-9840-11B78A1D8A1A}"/>
              </a:ext>
            </a:extLst>
          </p:cNvPr>
          <p:cNvSpPr txBox="1"/>
          <p:nvPr/>
        </p:nvSpPr>
        <p:spPr>
          <a:xfrm>
            <a:off x="330795" y="1523745"/>
            <a:ext cx="6944036" cy="1938992"/>
          </a:xfrm>
          <a:prstGeom prst="rect">
            <a:avLst/>
          </a:prstGeom>
          <a:solidFill>
            <a:schemeClr val="accent2"/>
          </a:solidFill>
        </p:spPr>
        <p:txBody>
          <a:bodyPr wrap="square" rtlCol="0">
            <a:spAutoFit/>
          </a:bodyPr>
          <a:lstStyle/>
          <a:p>
            <a:pPr marL="342797" indent="-342797">
              <a:buFont typeface="Arial" panose="020B0604020202020204" pitchFamily="34" charset="0"/>
              <a:buChar char="•"/>
            </a:pPr>
            <a:r>
              <a:rPr lang="en-US" sz="2400" b="1" dirty="0">
                <a:cs typeface="Arial" panose="020B0604020202020204" pitchFamily="34" charset="0"/>
              </a:rPr>
              <a:t>National: </a:t>
            </a:r>
            <a:r>
              <a:rPr lang="en-US" sz="2400" dirty="0">
                <a:cs typeface="Arial" panose="020B0604020202020204" pitchFamily="34" charset="0"/>
              </a:rPr>
              <a:t>Will provide a </a:t>
            </a:r>
            <a:r>
              <a:rPr lang="en-US" sz="2400" b="1" dirty="0">
                <a:cs typeface="Arial" panose="020B0604020202020204" pitchFamily="34" charset="0"/>
              </a:rPr>
              <a:t>near-real time census </a:t>
            </a:r>
            <a:r>
              <a:rPr lang="en-US" sz="2400" dirty="0">
                <a:cs typeface="Arial" panose="020B0604020202020204" pitchFamily="34" charset="0"/>
              </a:rPr>
              <a:t>of water resources nationally at the </a:t>
            </a:r>
            <a:r>
              <a:rPr lang="en-US" sz="2400" b="1" dirty="0">
                <a:cs typeface="Arial" panose="020B0604020202020204" pitchFamily="34" charset="0"/>
              </a:rPr>
              <a:t>HUC-12 scale</a:t>
            </a:r>
            <a:r>
              <a:rPr lang="en-US" sz="2400" dirty="0">
                <a:cs typeface="Arial" panose="020B0604020202020204" pitchFamily="34" charset="0"/>
              </a:rPr>
              <a:t> – a fully integrated census accounting for both the quantity and quality of supply, water use, and the attributes which influence availability. </a:t>
            </a:r>
          </a:p>
        </p:txBody>
      </p:sp>
      <p:pic>
        <p:nvPicPr>
          <p:cNvPr id="25" name="Picture 24">
            <a:extLst>
              <a:ext uri="{FF2B5EF4-FFF2-40B4-BE49-F238E27FC236}">
                <a16:creationId xmlns:a16="http://schemas.microsoft.com/office/drawing/2014/main" xmlns="" id="{6DA4EEAD-8049-45DC-8A09-75DA22583968}"/>
              </a:ext>
            </a:extLst>
          </p:cNvPr>
          <p:cNvPicPr>
            <a:picLocks noChangeAspect="1"/>
          </p:cNvPicPr>
          <p:nvPr/>
        </p:nvPicPr>
        <p:blipFill>
          <a:blip r:embed="rId3"/>
          <a:stretch>
            <a:fillRect/>
          </a:stretch>
        </p:blipFill>
        <p:spPr>
          <a:xfrm>
            <a:off x="7810055" y="1523745"/>
            <a:ext cx="3980097" cy="2989392"/>
          </a:xfrm>
          <a:prstGeom prst="rect">
            <a:avLst/>
          </a:prstGeom>
        </p:spPr>
      </p:pic>
      <p:grpSp>
        <p:nvGrpSpPr>
          <p:cNvPr id="34" name="Group 33">
            <a:extLst>
              <a:ext uri="{FF2B5EF4-FFF2-40B4-BE49-F238E27FC236}">
                <a16:creationId xmlns:a16="http://schemas.microsoft.com/office/drawing/2014/main" xmlns="" id="{214D4476-EFD7-4FD7-BB90-A5EEDE1F5A40}"/>
              </a:ext>
            </a:extLst>
          </p:cNvPr>
          <p:cNvGrpSpPr/>
          <p:nvPr/>
        </p:nvGrpSpPr>
        <p:grpSpPr>
          <a:xfrm>
            <a:off x="312871" y="2917815"/>
            <a:ext cx="11029950" cy="2935547"/>
            <a:chOff x="327790" y="3007351"/>
            <a:chExt cx="11035696" cy="2936312"/>
          </a:xfrm>
        </p:grpSpPr>
        <p:sp>
          <p:nvSpPr>
            <p:cNvPr id="13" name="TextBox 12">
              <a:extLst>
                <a:ext uri="{FF2B5EF4-FFF2-40B4-BE49-F238E27FC236}">
                  <a16:creationId xmlns:a16="http://schemas.microsoft.com/office/drawing/2014/main" xmlns="" id="{9615D161-8767-445D-AC42-89B444EAD679}"/>
                </a:ext>
              </a:extLst>
            </p:cNvPr>
            <p:cNvSpPr txBox="1"/>
            <p:nvPr/>
          </p:nvSpPr>
          <p:spPr>
            <a:xfrm>
              <a:off x="327790" y="4004166"/>
              <a:ext cx="6947654" cy="1939497"/>
            </a:xfrm>
            <a:prstGeom prst="rect">
              <a:avLst/>
            </a:prstGeom>
            <a:solidFill>
              <a:schemeClr val="accent3"/>
            </a:solidFill>
          </p:spPr>
          <p:txBody>
            <a:bodyPr wrap="square" rtlCol="0">
              <a:spAutoFit/>
            </a:bodyPr>
            <a:lstStyle/>
            <a:p>
              <a:pPr marL="304656" indent="-304656">
                <a:spcBef>
                  <a:spcPts val="600"/>
                </a:spcBef>
                <a:buFont typeface="Arial" panose="020B0604020202020204" pitchFamily="34" charset="0"/>
                <a:buChar char="•"/>
              </a:pPr>
              <a:r>
                <a:rPr lang="en-US" sz="2400" b="1" dirty="0">
                  <a:solidFill>
                    <a:prstClr val="black"/>
                  </a:solidFill>
                  <a:cs typeface="Arial"/>
                </a:rPr>
                <a:t>Regional: </a:t>
              </a:r>
              <a:r>
                <a:rPr lang="en-US" sz="2400" dirty="0">
                  <a:solidFill>
                    <a:prstClr val="black"/>
                  </a:solidFill>
                  <a:cs typeface="Arial"/>
                </a:rPr>
                <a:t>Will be designed to inform and improve National IWAAs, while providing </a:t>
              </a:r>
              <a:r>
                <a:rPr lang="en-US" sz="2400" b="1" dirty="0">
                  <a:solidFill>
                    <a:prstClr val="black"/>
                  </a:solidFill>
                  <a:cs typeface="Arial"/>
                </a:rPr>
                <a:t>local partners and stakeholders</a:t>
              </a:r>
              <a:r>
                <a:rPr lang="en-US" sz="2400" dirty="0">
                  <a:solidFill>
                    <a:prstClr val="black"/>
                  </a:solidFill>
                  <a:cs typeface="Arial"/>
                </a:rPr>
                <a:t> the data, tools, and information needed to make water resource management decisions</a:t>
              </a:r>
            </a:p>
          </p:txBody>
        </p:sp>
        <p:grpSp>
          <p:nvGrpSpPr>
            <p:cNvPr id="33" name="Group 32">
              <a:extLst>
                <a:ext uri="{FF2B5EF4-FFF2-40B4-BE49-F238E27FC236}">
                  <a16:creationId xmlns:a16="http://schemas.microsoft.com/office/drawing/2014/main" xmlns="" id="{35EDC5E3-AAB7-4430-ABD1-A838BD72A549}"/>
                </a:ext>
              </a:extLst>
            </p:cNvPr>
            <p:cNvGrpSpPr/>
            <p:nvPr/>
          </p:nvGrpSpPr>
          <p:grpSpPr>
            <a:xfrm>
              <a:off x="9043458" y="3007351"/>
              <a:ext cx="2320028" cy="1776548"/>
              <a:chOff x="9043458" y="3007351"/>
              <a:chExt cx="2320028" cy="1776548"/>
            </a:xfrm>
          </p:grpSpPr>
          <p:cxnSp>
            <p:nvCxnSpPr>
              <p:cNvPr id="30" name="Straight Connector 29">
                <a:extLst>
                  <a:ext uri="{FF2B5EF4-FFF2-40B4-BE49-F238E27FC236}">
                    <a16:creationId xmlns:a16="http://schemas.microsoft.com/office/drawing/2014/main" xmlns="" id="{E3434258-FBD6-4C5E-A3B2-6E02A84CAFD3}"/>
                  </a:ext>
                </a:extLst>
              </p:cNvPr>
              <p:cNvCxnSpPr/>
              <p:nvPr/>
            </p:nvCxnSpPr>
            <p:spPr>
              <a:xfrm flipH="1" flipV="1">
                <a:off x="9043458" y="3173697"/>
                <a:ext cx="453704" cy="160294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8E752239-F32E-4A8F-ADF6-C2A611EB77C3}"/>
                  </a:ext>
                </a:extLst>
              </p:cNvPr>
              <p:cNvCxnSpPr/>
              <p:nvPr/>
            </p:nvCxnSpPr>
            <p:spPr>
              <a:xfrm flipH="1" flipV="1">
                <a:off x="9134199" y="3007351"/>
                <a:ext cx="2229287" cy="1776548"/>
              </a:xfrm>
              <a:prstGeom prst="line">
                <a:avLst/>
              </a:prstGeom>
              <a:ln w="22225"/>
            </p:spPr>
            <p:style>
              <a:lnRef idx="1">
                <a:schemeClr val="accent1"/>
              </a:lnRef>
              <a:fillRef idx="0">
                <a:schemeClr val="accent1"/>
              </a:fillRef>
              <a:effectRef idx="0">
                <a:schemeClr val="accent1"/>
              </a:effectRef>
              <a:fontRef idx="minor">
                <a:schemeClr val="tx1"/>
              </a:fontRef>
            </p:style>
          </p:cxnSp>
        </p:grpSp>
      </p:grpSp>
      <p:pic>
        <p:nvPicPr>
          <p:cNvPr id="6" name="Picture 5">
            <a:extLst>
              <a:ext uri="{FF2B5EF4-FFF2-40B4-BE49-F238E27FC236}">
                <a16:creationId xmlns:a16="http://schemas.microsoft.com/office/drawing/2014/main" xmlns="" id="{5F3297C0-2B09-4676-B7C4-3505DDD215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6100" y="4663612"/>
            <a:ext cx="1897794" cy="1611186"/>
          </a:xfrm>
          <a:prstGeom prst="rect">
            <a:avLst/>
          </a:prstGeom>
        </p:spPr>
      </p:pic>
      <p:sp>
        <p:nvSpPr>
          <p:cNvPr id="9" name="Rectangle 8">
            <a:extLst>
              <a:ext uri="{FF2B5EF4-FFF2-40B4-BE49-F238E27FC236}">
                <a16:creationId xmlns:a16="http://schemas.microsoft.com/office/drawing/2014/main" xmlns="" id="{9E1BBEB7-93A6-4AEA-8638-F92E7156AA99}"/>
              </a:ext>
            </a:extLst>
          </p:cNvPr>
          <p:cNvSpPr/>
          <p:nvPr/>
        </p:nvSpPr>
        <p:spPr>
          <a:xfrm>
            <a:off x="113539" y="126234"/>
            <a:ext cx="914162" cy="9144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Head with gears">
            <a:extLst>
              <a:ext uri="{FF2B5EF4-FFF2-40B4-BE49-F238E27FC236}">
                <a16:creationId xmlns:a16="http://schemas.microsoft.com/office/drawing/2014/main" xmlns="" id="{D01ECF7B-C943-4F80-A78F-83A08570959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8094" y="130410"/>
            <a:ext cx="914162" cy="914400"/>
          </a:xfrm>
          <a:prstGeom prst="rect">
            <a:avLst/>
          </a:prstGeom>
        </p:spPr>
      </p:pic>
    </p:spTree>
    <p:extLst>
      <p:ext uri="{BB962C8B-B14F-4D97-AF65-F5344CB8AC3E}">
        <p14:creationId xmlns:p14="http://schemas.microsoft.com/office/powerpoint/2010/main" val="329877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6EA6E0A-4E5E-44B0-BAC9-31B7414D5D71}"/>
              </a:ext>
            </a:extLst>
          </p:cNvPr>
          <p:cNvSpPr>
            <a:spLocks noGrp="1"/>
          </p:cNvSpPr>
          <p:nvPr>
            <p:ph type="sldNum" sz="quarter" idx="4294967295"/>
          </p:nvPr>
        </p:nvSpPr>
        <p:spPr>
          <a:xfrm>
            <a:off x="11344497" y="6444066"/>
            <a:ext cx="844329" cy="365125"/>
          </a:xfrm>
          <a:prstGeom prst="rect">
            <a:avLst/>
          </a:prstGeom>
        </p:spPr>
        <p:txBody>
          <a:bodyPr/>
          <a:lstStyle/>
          <a:p>
            <a:fld id="{7DF1C536-496C-A34C-B892-74BB361569C2}" type="slidenum">
              <a:rPr lang="en-US" smtClean="0">
                <a:solidFill>
                  <a:srgbClr val="FFFFFF"/>
                </a:solidFill>
                <a:latin typeface="Arial"/>
                <a:cs typeface="Arial"/>
              </a:rPr>
              <a:pPr/>
              <a:t>7</a:t>
            </a:fld>
            <a:endParaRPr lang="en-US">
              <a:solidFill>
                <a:srgbClr val="FFFFFF"/>
              </a:solidFill>
              <a:latin typeface="Arial"/>
              <a:cs typeface="Arial"/>
            </a:endParaRPr>
          </a:p>
        </p:txBody>
      </p:sp>
      <p:sp>
        <p:nvSpPr>
          <p:cNvPr id="10" name="Rectangle 9">
            <a:extLst>
              <a:ext uri="{FF2B5EF4-FFF2-40B4-BE49-F238E27FC236}">
                <a16:creationId xmlns:a16="http://schemas.microsoft.com/office/drawing/2014/main" xmlns="" id="{61B9639E-3E7B-41EF-A8F0-79F69872358F}"/>
              </a:ext>
            </a:extLst>
          </p:cNvPr>
          <p:cNvSpPr/>
          <p:nvPr/>
        </p:nvSpPr>
        <p:spPr>
          <a:xfrm>
            <a:off x="113539" y="126234"/>
            <a:ext cx="914162" cy="9144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Head with gears">
            <a:extLst>
              <a:ext uri="{FF2B5EF4-FFF2-40B4-BE49-F238E27FC236}">
                <a16:creationId xmlns:a16="http://schemas.microsoft.com/office/drawing/2014/main" xmlns="" id="{D6DE4273-2F09-4B46-A1FF-5F7EA5A3FC84}"/>
              </a:ext>
            </a:extLst>
          </p:cNvPr>
          <p:cNvPicPr>
            <a:picLocks noChangeAspect="1"/>
          </p:cNvPicPr>
          <p:nvPr/>
        </p:nvPicPr>
        <p:blipFill>
          <a:blip r:embed="rId3">
            <a:extLst>
              <a:ext uri="{96DAC541-7B7A-43D3-8B79-37D633B846F1}">
                <asvg:svgBlip xmlns:asvg="http://schemas.microsoft.com/office/drawing/2016/SVG/main" xmlns="" r:embed="rId7"/>
              </a:ext>
            </a:extLst>
          </a:blip>
          <a:stretch>
            <a:fillRect/>
          </a:stretch>
        </p:blipFill>
        <p:spPr>
          <a:xfrm>
            <a:off x="117713" y="130410"/>
            <a:ext cx="914162" cy="914400"/>
          </a:xfrm>
          <a:prstGeom prst="rect">
            <a:avLst/>
          </a:prstGeom>
        </p:spPr>
      </p:pic>
      <p:sp>
        <p:nvSpPr>
          <p:cNvPr id="7" name="Title 1"/>
          <p:cNvSpPr txBox="1">
            <a:spLocks/>
          </p:cNvSpPr>
          <p:nvPr/>
        </p:nvSpPr>
        <p:spPr bwMode="auto">
          <a:xfrm>
            <a:off x="1183593" y="1803"/>
            <a:ext cx="12182477" cy="114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67" tIns="60933" rIns="121867" bIns="60933"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b="1" dirty="0">
                <a:solidFill>
                  <a:schemeClr val="bg1"/>
                </a:solidFill>
                <a:latin typeface="Arial"/>
                <a:cs typeface="Arial"/>
              </a:rPr>
              <a:t> National </a:t>
            </a:r>
            <a:r>
              <a:rPr lang="en-US" b="1" dirty="0" smtClean="0">
                <a:solidFill>
                  <a:schemeClr val="bg1"/>
                </a:solidFill>
                <a:latin typeface="Arial"/>
                <a:cs typeface="Arial"/>
              </a:rPr>
              <a:t>Concept Map</a:t>
            </a:r>
            <a:endParaRPr lang="en-US" dirty="0">
              <a:solidFill>
                <a:schemeClr val="bg1"/>
              </a:solidFill>
              <a:latin typeface="Arial"/>
              <a:cs typeface="Arial"/>
            </a:endParaRPr>
          </a:p>
        </p:txBody>
      </p:sp>
      <p:pic>
        <p:nvPicPr>
          <p:cNvPr id="3" name="Picture 2" descr="Screen Shot 2020-05-14 at 10.31.47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11143"/>
            <a:ext cx="12188825" cy="5392289"/>
          </a:xfrm>
          <a:prstGeom prst="rect">
            <a:avLst/>
          </a:prstGeom>
        </p:spPr>
      </p:pic>
    </p:spTree>
    <p:extLst>
      <p:ext uri="{BB962C8B-B14F-4D97-AF65-F5344CB8AC3E}">
        <p14:creationId xmlns:p14="http://schemas.microsoft.com/office/powerpoint/2010/main" val="243613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a:xfrm>
            <a:off x="11344497" y="6444066"/>
            <a:ext cx="844329" cy="365125"/>
          </a:xfrm>
          <a:prstGeom prst="rect">
            <a:avLst/>
          </a:prstGeom>
        </p:spPr>
        <p:txBody>
          <a:bodyPr/>
          <a:lstStyle/>
          <a:p>
            <a:fld id="{00000000-1234-1234-1234-123412341234}" type="slidenum">
              <a:rPr lang="en-US" smtClean="0"/>
              <a:pPr/>
              <a:t>8</a:t>
            </a:fld>
            <a:endParaRPr lang="en-US"/>
          </a:p>
        </p:txBody>
      </p:sp>
      <p:pic>
        <p:nvPicPr>
          <p:cNvPr id="5" name="output">
            <a:hlinkClick r:id="" action="ppaction://media"/>
            <a:extLst>
              <a:ext uri="{FF2B5EF4-FFF2-40B4-BE49-F238E27FC236}">
                <a16:creationId xmlns="" xmlns:a16="http://schemas.microsoft.com/office/drawing/2014/main" id="{A0C84CA5-6866-A24D-BA85-D79E9D37F6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7438" y="1497581"/>
            <a:ext cx="8516172" cy="4791594"/>
          </a:xfrm>
          <a:prstGeom prst="rect">
            <a:avLst/>
          </a:prstGeom>
        </p:spPr>
      </p:pic>
      <p:sp>
        <p:nvSpPr>
          <p:cNvPr id="7" name="Title 1"/>
          <p:cNvSpPr txBox="1">
            <a:spLocks/>
          </p:cNvSpPr>
          <p:nvPr/>
        </p:nvSpPr>
        <p:spPr bwMode="auto">
          <a:xfrm>
            <a:off x="6349" y="27148"/>
            <a:ext cx="12182477" cy="114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67" tIns="60933" rIns="121867" bIns="60933"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b="1" dirty="0">
                <a:solidFill>
                  <a:schemeClr val="bg1"/>
                </a:solidFill>
                <a:latin typeface="Arial"/>
                <a:cs typeface="Arial"/>
              </a:rPr>
              <a:t> National </a:t>
            </a:r>
            <a:r>
              <a:rPr lang="en-US" b="1" dirty="0" smtClean="0">
                <a:solidFill>
                  <a:schemeClr val="bg1"/>
                </a:solidFill>
                <a:latin typeface="Arial"/>
                <a:cs typeface="Arial"/>
              </a:rPr>
              <a:t>Concept Map - Visualization</a:t>
            </a:r>
            <a:endParaRPr lang="en-US" dirty="0">
              <a:solidFill>
                <a:schemeClr val="bg1"/>
              </a:solidFill>
              <a:latin typeface="Arial"/>
              <a:cs typeface="Arial"/>
            </a:endParaRPr>
          </a:p>
        </p:txBody>
      </p:sp>
    </p:spTree>
    <p:extLst>
      <p:ext uri="{BB962C8B-B14F-4D97-AF65-F5344CB8AC3E}">
        <p14:creationId xmlns:p14="http://schemas.microsoft.com/office/powerpoint/2010/main" val="237046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D9BBB375-CB30-490C-996A-BB8F88AE887A}"/>
              </a:ext>
            </a:extLst>
          </p:cNvPr>
          <p:cNvSpPr>
            <a:spLocks noGrp="1"/>
          </p:cNvSpPr>
          <p:nvPr>
            <p:ph type="title"/>
          </p:nvPr>
        </p:nvSpPr>
        <p:spPr>
          <a:xfrm>
            <a:off x="1188411" y="-50139"/>
            <a:ext cx="10510124" cy="1325563"/>
          </a:xfrm>
        </p:spPr>
        <p:txBody>
          <a:bodyPr/>
          <a:lstStyle/>
          <a:p>
            <a:r>
              <a:rPr lang="en-US" sz="3600" b="1">
                <a:solidFill>
                  <a:schemeClr val="bg1"/>
                </a:solidFill>
              </a:rPr>
              <a:t>Regional Assessments</a:t>
            </a:r>
          </a:p>
        </p:txBody>
      </p:sp>
      <p:sp>
        <p:nvSpPr>
          <p:cNvPr id="3" name="Slide Number Placeholder 2">
            <a:extLst>
              <a:ext uri="{FF2B5EF4-FFF2-40B4-BE49-F238E27FC236}">
                <a16:creationId xmlns:a16="http://schemas.microsoft.com/office/drawing/2014/main" xmlns="" id="{776C62E0-7937-1C47-90FD-5416444F69ED}"/>
              </a:ext>
            </a:extLst>
          </p:cNvPr>
          <p:cNvSpPr>
            <a:spLocks noGrp="1"/>
          </p:cNvSpPr>
          <p:nvPr>
            <p:ph type="sldNum" sz="quarter" idx="4294967295"/>
          </p:nvPr>
        </p:nvSpPr>
        <p:spPr>
          <a:xfrm>
            <a:off x="11344497" y="6444066"/>
            <a:ext cx="844329" cy="365125"/>
          </a:xfrm>
          <a:prstGeom prst="rect">
            <a:avLst/>
          </a:prstGeom>
        </p:spPr>
        <p:txBody>
          <a:bodyPr/>
          <a:lstStyle/>
          <a:p>
            <a:fld id="{7DF1C536-496C-A34C-B892-74BB361569C2}" type="slidenum">
              <a:rPr lang="en-US" smtClean="0">
                <a:solidFill>
                  <a:srgbClr val="FFFFFF"/>
                </a:solidFill>
                <a:latin typeface="Arial"/>
                <a:cs typeface="Arial"/>
              </a:rPr>
              <a:pPr/>
              <a:t>9</a:t>
            </a:fld>
            <a:endParaRPr lang="en-US">
              <a:solidFill>
                <a:srgbClr val="FFFFFF"/>
              </a:solidFill>
              <a:latin typeface="Arial"/>
              <a:cs typeface="Arial"/>
            </a:endParaRPr>
          </a:p>
        </p:txBody>
      </p:sp>
      <p:sp>
        <p:nvSpPr>
          <p:cNvPr id="2" name="Content Placeholder 1">
            <a:extLst>
              <a:ext uri="{FF2B5EF4-FFF2-40B4-BE49-F238E27FC236}">
                <a16:creationId xmlns:a16="http://schemas.microsoft.com/office/drawing/2014/main" xmlns="" id="{E267CE7A-582A-2340-A85A-E702189B2C00}"/>
              </a:ext>
            </a:extLst>
          </p:cNvPr>
          <p:cNvSpPr>
            <a:spLocks noGrp="1"/>
          </p:cNvSpPr>
          <p:nvPr>
            <p:ph idx="4294967295"/>
          </p:nvPr>
        </p:nvSpPr>
        <p:spPr>
          <a:xfrm>
            <a:off x="0" y="1410830"/>
            <a:ext cx="5562737" cy="4491755"/>
          </a:xfrm>
        </p:spPr>
        <p:txBody>
          <a:bodyPr>
            <a:noAutofit/>
          </a:bodyPr>
          <a:lstStyle/>
          <a:p>
            <a:pPr fontAlgn="base">
              <a:lnSpc>
                <a:spcPct val="100000"/>
              </a:lnSpc>
            </a:pPr>
            <a:r>
              <a:rPr lang="en-US" sz="2000" dirty="0"/>
              <a:t>Will be implemented where Next Generation monitoring networks are established. </a:t>
            </a:r>
          </a:p>
          <a:p>
            <a:pPr fontAlgn="base">
              <a:lnSpc>
                <a:spcPct val="100000"/>
              </a:lnSpc>
            </a:pPr>
            <a:r>
              <a:rPr lang="en-US" sz="2000" dirty="0"/>
              <a:t>Will have the flexibility, beyond national-assessment requirements, to </a:t>
            </a:r>
            <a:r>
              <a:rPr lang="en-US" sz="2000" b="1" dirty="0"/>
              <a:t>address regionally important science gaps or stakeholder information needs</a:t>
            </a:r>
            <a:r>
              <a:rPr lang="en-US" sz="2000" dirty="0"/>
              <a:t>.</a:t>
            </a:r>
          </a:p>
          <a:p>
            <a:pPr fontAlgn="base">
              <a:lnSpc>
                <a:spcPct val="100000"/>
              </a:lnSpc>
            </a:pPr>
            <a:r>
              <a:rPr lang="en-US" sz="2000" dirty="0"/>
              <a:t>Can be used as a test bed for innovative methods and approaches in assessment and model prediction. </a:t>
            </a:r>
          </a:p>
          <a:p>
            <a:pPr fontAlgn="base">
              <a:lnSpc>
                <a:spcPct val="100000"/>
              </a:lnSpc>
            </a:pPr>
            <a:r>
              <a:rPr lang="en-US" sz="2000" dirty="0"/>
              <a:t>Will produce data and integrated assessment products defining regional water availability including predictions and forecasts of availability incorporating supply, use, and the factors influencing both. </a:t>
            </a:r>
          </a:p>
          <a:p>
            <a:pPr>
              <a:lnSpc>
                <a:spcPct val="100000"/>
              </a:lnSpc>
            </a:pPr>
            <a:endParaRPr lang="en-US" sz="2000" dirty="0"/>
          </a:p>
        </p:txBody>
      </p:sp>
      <p:grpSp>
        <p:nvGrpSpPr>
          <p:cNvPr id="15" name="Group 14">
            <a:extLst>
              <a:ext uri="{FF2B5EF4-FFF2-40B4-BE49-F238E27FC236}">
                <a16:creationId xmlns:a16="http://schemas.microsoft.com/office/drawing/2014/main" xmlns="" id="{D9B6D0A1-7FE5-45F0-8908-5E4A7E9C12BD}"/>
              </a:ext>
            </a:extLst>
          </p:cNvPr>
          <p:cNvGrpSpPr/>
          <p:nvPr/>
        </p:nvGrpSpPr>
        <p:grpSpPr>
          <a:xfrm>
            <a:off x="5562737" y="495555"/>
            <a:ext cx="6340761" cy="5687759"/>
            <a:chOff x="5564185" y="495554"/>
            <a:chExt cx="6342413" cy="5687759"/>
          </a:xfrm>
        </p:grpSpPr>
        <p:pic>
          <p:nvPicPr>
            <p:cNvPr id="8" name="Picture 7">
              <a:extLst>
                <a:ext uri="{FF2B5EF4-FFF2-40B4-BE49-F238E27FC236}">
                  <a16:creationId xmlns:a16="http://schemas.microsoft.com/office/drawing/2014/main" xmlns="" id="{9F45E0AD-405B-4C6A-8385-0F335B42F63A}"/>
                </a:ext>
              </a:extLst>
            </p:cNvPr>
            <p:cNvPicPr>
              <a:picLocks noChangeAspect="1"/>
            </p:cNvPicPr>
            <p:nvPr/>
          </p:nvPicPr>
          <p:blipFill>
            <a:blip r:embed="rId3"/>
            <a:stretch>
              <a:fillRect/>
            </a:stretch>
          </p:blipFill>
          <p:spPr>
            <a:xfrm>
              <a:off x="5564186" y="1001713"/>
              <a:ext cx="6315075" cy="5181600"/>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xmlns="" id="{F17D0B96-9378-455A-BCDE-AB5FAECC4793}"/>
                    </a:ext>
                  </a:extLst>
                </p14:cNvPr>
                <p14:cNvContentPartPr/>
                <p14:nvPr/>
              </p14:nvContentPartPr>
              <p14:xfrm>
                <a:off x="9248610" y="2746122"/>
                <a:ext cx="747689" cy="700771"/>
              </p14:xfrm>
            </p:contentPart>
          </mc:Choice>
          <mc:Fallback xmlns="">
            <p:pic>
              <p:nvPicPr>
                <p:cNvPr id="9" name="Ink 8">
                  <a:extLst>
                    <a:ext uri="{FF2B5EF4-FFF2-40B4-BE49-F238E27FC236}">
                      <a16:creationId xmlns:a16="http://schemas.microsoft.com/office/drawing/2014/main" id="{F17D0B96-9378-455A-BCDE-AB5FAECC4793}"/>
                    </a:ext>
                  </a:extLst>
                </p:cNvPr>
                <p:cNvPicPr/>
                <p:nvPr/>
              </p:nvPicPr>
              <p:blipFill>
                <a:blip r:embed="rId5"/>
                <a:stretch>
                  <a:fillRect/>
                </a:stretch>
              </p:blipFill>
              <p:spPr>
                <a:xfrm>
                  <a:off x="9220185" y="2717688"/>
                  <a:ext cx="804539" cy="75763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xmlns="" id="{F2C16F6C-9017-4B2C-94F3-86B68F5E5973}"/>
                    </a:ext>
                  </a:extLst>
                </p14:cNvPr>
                <p14:cNvContentPartPr/>
                <p14:nvPr/>
              </p14:nvContentPartPr>
              <p14:xfrm>
                <a:off x="8538149" y="1938206"/>
                <a:ext cx="1420920" cy="2316600"/>
              </p14:xfrm>
            </p:contentPart>
          </mc:Choice>
          <mc:Fallback xmlns="">
            <p:pic>
              <p:nvPicPr>
                <p:cNvPr id="10" name="Ink 9">
                  <a:extLst>
                    <a:ext uri="{FF2B5EF4-FFF2-40B4-BE49-F238E27FC236}">
                      <a16:creationId xmlns:a16="http://schemas.microsoft.com/office/drawing/2014/main" id="{F2C16F6C-9017-4B2C-94F3-86B68F5E5973}"/>
                    </a:ext>
                  </a:extLst>
                </p:cNvPr>
                <p:cNvPicPr/>
                <p:nvPr/>
              </p:nvPicPr>
              <p:blipFill>
                <a:blip r:embed="rId7"/>
                <a:stretch>
                  <a:fillRect/>
                </a:stretch>
              </p:blipFill>
              <p:spPr>
                <a:xfrm>
                  <a:off x="8509709" y="1909762"/>
                  <a:ext cx="1477800" cy="2373489"/>
                </a:xfrm>
                <a:prstGeom prst="rect">
                  <a:avLst/>
                </a:prstGeom>
              </p:spPr>
            </p:pic>
          </mc:Fallback>
        </mc:AlternateContent>
        <p:sp>
          <p:nvSpPr>
            <p:cNvPr id="11" name="Rectangle 10">
              <a:extLst>
                <a:ext uri="{FF2B5EF4-FFF2-40B4-BE49-F238E27FC236}">
                  <a16:creationId xmlns:a16="http://schemas.microsoft.com/office/drawing/2014/main" xmlns="" id="{B3E1092F-F249-4061-830E-F31912E0A370}"/>
                </a:ext>
              </a:extLst>
            </p:cNvPr>
            <p:cNvSpPr/>
            <p:nvPr/>
          </p:nvSpPr>
          <p:spPr>
            <a:xfrm>
              <a:off x="5564185" y="1001714"/>
              <a:ext cx="1484316" cy="1411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D07955F5-5AB9-4D40-93A4-678367CCF0D6}"/>
                </a:ext>
              </a:extLst>
            </p:cNvPr>
            <p:cNvPicPr>
              <a:picLocks noChangeAspect="1"/>
            </p:cNvPicPr>
            <p:nvPr/>
          </p:nvPicPr>
          <p:blipFill>
            <a:blip r:embed="rId8"/>
            <a:stretch>
              <a:fillRect/>
            </a:stretch>
          </p:blipFill>
          <p:spPr>
            <a:xfrm>
              <a:off x="9996298" y="495554"/>
              <a:ext cx="1910300" cy="1567162"/>
            </a:xfrm>
            <a:prstGeom prst="rect">
              <a:avLst/>
            </a:prstGeom>
          </p:spPr>
        </p:pic>
        <p:cxnSp>
          <p:nvCxnSpPr>
            <p:cNvPr id="13" name="Straight Connector 12">
              <a:extLst>
                <a:ext uri="{FF2B5EF4-FFF2-40B4-BE49-F238E27FC236}">
                  <a16:creationId xmlns:a16="http://schemas.microsoft.com/office/drawing/2014/main" xmlns="" id="{CF94D627-124C-4532-989D-BA91F1155EE2}"/>
                </a:ext>
              </a:extLst>
            </p:cNvPr>
            <p:cNvCxnSpPr/>
            <p:nvPr/>
          </p:nvCxnSpPr>
          <p:spPr>
            <a:xfrm flipH="1">
              <a:off x="9248610" y="1095154"/>
              <a:ext cx="917705" cy="18394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FD528FAB-6E05-46DD-B1B2-4BB7E042D594}"/>
                </a:ext>
              </a:extLst>
            </p:cNvPr>
            <p:cNvCxnSpPr/>
            <p:nvPr/>
          </p:nvCxnSpPr>
          <p:spPr>
            <a:xfrm flipH="1">
              <a:off x="9836704" y="1938206"/>
              <a:ext cx="1329070" cy="136852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xmlns="" id="{4C37FED1-F408-4CBB-A52F-D9D0E3B1BF39}"/>
              </a:ext>
            </a:extLst>
          </p:cNvPr>
          <p:cNvSpPr txBox="1"/>
          <p:nvPr/>
        </p:nvSpPr>
        <p:spPr>
          <a:xfrm>
            <a:off x="9293979" y="5528268"/>
            <a:ext cx="27424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Integrated water assessment and prediction </a:t>
            </a:r>
            <a:endParaRPr lang="en-US" sz="1400" b="1">
              <a:cs typeface="Arial"/>
            </a:endParaRPr>
          </a:p>
        </p:txBody>
      </p:sp>
      <p:sp>
        <p:nvSpPr>
          <p:cNvPr id="5" name="TextBox 4">
            <a:extLst>
              <a:ext uri="{FF2B5EF4-FFF2-40B4-BE49-F238E27FC236}">
                <a16:creationId xmlns:a16="http://schemas.microsoft.com/office/drawing/2014/main" xmlns="" id="{E0FC5F4F-08EB-4401-AF02-98DEA7CE13BD}"/>
              </a:ext>
            </a:extLst>
          </p:cNvPr>
          <p:cNvSpPr txBox="1"/>
          <p:nvPr/>
        </p:nvSpPr>
        <p:spPr>
          <a:xfrm>
            <a:off x="6188696" y="1710419"/>
            <a:ext cx="27424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cs typeface="Arial"/>
              </a:rPr>
              <a:t>Intensive Next-Gen Obervations</a:t>
            </a:r>
          </a:p>
        </p:txBody>
      </p:sp>
      <p:cxnSp>
        <p:nvCxnSpPr>
          <p:cNvPr id="6" name="Straight Arrow Connector 5">
            <a:extLst>
              <a:ext uri="{FF2B5EF4-FFF2-40B4-BE49-F238E27FC236}">
                <a16:creationId xmlns:a16="http://schemas.microsoft.com/office/drawing/2014/main" xmlns="" id="{08300D63-5DCE-4E42-AAB2-A39EF549FBBC}"/>
              </a:ext>
            </a:extLst>
          </p:cNvPr>
          <p:cNvCxnSpPr/>
          <p:nvPr/>
        </p:nvCxnSpPr>
        <p:spPr>
          <a:xfrm>
            <a:off x="7554393" y="2042327"/>
            <a:ext cx="1642477" cy="10316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3FE80A80-C191-454F-A5DB-C2B719D4B8C0}"/>
              </a:ext>
            </a:extLst>
          </p:cNvPr>
          <p:cNvCxnSpPr/>
          <p:nvPr/>
        </p:nvCxnSpPr>
        <p:spPr>
          <a:xfrm flipH="1" flipV="1">
            <a:off x="9490396" y="4288660"/>
            <a:ext cx="525725" cy="122924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4FFF7EA8-C65D-4207-A6C7-3833E3079E39}"/>
              </a:ext>
            </a:extLst>
          </p:cNvPr>
          <p:cNvSpPr/>
          <p:nvPr/>
        </p:nvSpPr>
        <p:spPr>
          <a:xfrm>
            <a:off x="113539" y="126234"/>
            <a:ext cx="914162" cy="9144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Head with gears">
            <a:extLst>
              <a:ext uri="{FF2B5EF4-FFF2-40B4-BE49-F238E27FC236}">
                <a16:creationId xmlns:a16="http://schemas.microsoft.com/office/drawing/2014/main" xmlns="" id="{AE7838E7-EED4-4751-BDCA-75EBBFA4640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7278" y="130410"/>
            <a:ext cx="914162" cy="914400"/>
          </a:xfrm>
          <a:prstGeom prst="rect">
            <a:avLst/>
          </a:prstGeom>
        </p:spPr>
      </p:pic>
    </p:spTree>
    <p:extLst>
      <p:ext uri="{BB962C8B-B14F-4D97-AF65-F5344CB8AC3E}">
        <p14:creationId xmlns:p14="http://schemas.microsoft.com/office/powerpoint/2010/main" val="318864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269510</TotalTime>
  <Words>1955</Words>
  <Application>Microsoft Macintosh PowerPoint</Application>
  <PresentationFormat>Custom</PresentationFormat>
  <Paragraphs>183</Paragraphs>
  <Slides>16</Slides>
  <Notes>16</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Water Resources Availability Portfolio - updates</vt:lpstr>
      <vt:lpstr>PowerPoint Presentation</vt:lpstr>
      <vt:lpstr>What is Integrated Water Prediction?</vt:lpstr>
      <vt:lpstr>Integrated Water Prediction</vt:lpstr>
      <vt:lpstr>Integrated Water Availability Assessments  </vt:lpstr>
      <vt:lpstr>PowerPoint Presentation</vt:lpstr>
      <vt:lpstr>PowerPoint Presentation</vt:lpstr>
      <vt:lpstr>PowerPoint Presentation</vt:lpstr>
      <vt:lpstr>Regional Assessments</vt:lpstr>
      <vt:lpstr>Western Basin IWAAs Requirements </vt:lpstr>
      <vt:lpstr>PowerPoint Presentation</vt:lpstr>
      <vt:lpstr>Water Resuse Action Plan (WRAP)</vt:lpstr>
      <vt:lpstr>WUDR Overview</vt:lpstr>
      <vt:lpstr>WUDR Project Summary</vt:lpstr>
      <vt:lpstr>WRAP Portfolio Structure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WMA Restructure Phase II</dc:title>
  <dc:creator>Microsoft Office User</dc:creator>
  <cp:lastModifiedBy>Melinda Dalton</cp:lastModifiedBy>
  <cp:revision>1201</cp:revision>
  <cp:lastPrinted>2020-05-14T18:41:52Z</cp:lastPrinted>
  <dcterms:created xsi:type="dcterms:W3CDTF">2016-05-06T18:05:53Z</dcterms:created>
  <dcterms:modified xsi:type="dcterms:W3CDTF">2020-05-14T18:48:14Z</dcterms:modified>
</cp:coreProperties>
</file>